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4.xml" ContentType="application/vnd.openxmlformats-officedocument.presentationml.tags+xml"/>
  <Override PartName="/ppt/notesSlides/notesSlide8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9.xml" ContentType="application/vnd.openxmlformats-officedocument.presentationml.notesSlide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notesSlides/notesSlide10.xml" ContentType="application/vnd.openxmlformats-officedocument.presentationml.notesSlide+xml"/>
  <Override PartName="/ppt/tags/tag18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tags/tag30.xml" ContentType="application/vnd.openxmlformats-officedocument.presentationml.tags+xml"/>
  <Override PartName="/ppt/notesSlides/notesSlide15.xml" ContentType="application/vnd.openxmlformats-officedocument.presentationml.notesSlide+xml"/>
  <Override PartName="/ppt/tags/tag31.xml" ContentType="application/vnd.openxmlformats-officedocument.presentationml.tags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70" r:id="rId2"/>
  </p:sldMasterIdLst>
  <p:notesMasterIdLst>
    <p:notesMasterId r:id="rId30"/>
  </p:notesMasterIdLst>
  <p:sldIdLst>
    <p:sldId id="256" r:id="rId3"/>
    <p:sldId id="259" r:id="rId4"/>
    <p:sldId id="330" r:id="rId5"/>
    <p:sldId id="270" r:id="rId6"/>
    <p:sldId id="273" r:id="rId7"/>
    <p:sldId id="271" r:id="rId8"/>
    <p:sldId id="267" r:id="rId9"/>
    <p:sldId id="287" r:id="rId10"/>
    <p:sldId id="289" r:id="rId11"/>
    <p:sldId id="331" r:id="rId12"/>
    <p:sldId id="286" r:id="rId13"/>
    <p:sldId id="332" r:id="rId14"/>
    <p:sldId id="266" r:id="rId15"/>
    <p:sldId id="323" r:id="rId16"/>
    <p:sldId id="325" r:id="rId17"/>
    <p:sldId id="257" r:id="rId18"/>
    <p:sldId id="329" r:id="rId19"/>
    <p:sldId id="324" r:id="rId20"/>
    <p:sldId id="258" r:id="rId21"/>
    <p:sldId id="333" r:id="rId22"/>
    <p:sldId id="283" r:id="rId23"/>
    <p:sldId id="334" r:id="rId24"/>
    <p:sldId id="327" r:id="rId25"/>
    <p:sldId id="328" r:id="rId26"/>
    <p:sldId id="299" r:id="rId27"/>
    <p:sldId id="308" r:id="rId28"/>
    <p:sldId id="326" r:id="rId2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0A13"/>
    <a:srgbClr val="CBBC91"/>
    <a:srgbClr val="8D6D3E"/>
    <a:srgbClr val="CAC7A2"/>
    <a:srgbClr val="430C2C"/>
    <a:srgbClr val="052035"/>
    <a:srgbClr val="4D0A2B"/>
    <a:srgbClr val="B10B1F"/>
    <a:srgbClr val="919191"/>
    <a:srgbClr val="3C3E4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6314" autoAdjust="0"/>
  </p:normalViewPr>
  <p:slideViewPr>
    <p:cSldViewPr snapToGrid="0">
      <p:cViewPr varScale="1">
        <p:scale>
          <a:sx n="90" d="100"/>
          <a:sy n="90" d="100"/>
        </p:scale>
        <p:origin x="72" y="36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ea typeface="微软雅黑" panose="020B0503020204020204" pitchFamily="34" charset="-122"/>
              </a:defRPr>
            </a:lvl1pPr>
          </a:lstStyle>
          <a:p>
            <a:fld id="{3D2472AF-A0E2-497A-9C64-CEEA312F355D}" type="datetimeFigureOut">
              <a:rPr lang="zh-CN" altLang="en-US" smtClean="0"/>
              <a:pPr/>
              <a:t>2025/6/11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ea typeface="微软雅黑" panose="020B0503020204020204" pitchFamily="34" charset="-122"/>
              </a:defRPr>
            </a:lvl1pPr>
          </a:lstStyle>
          <a:p>
            <a:fld id="{0DAA9E1F-4E78-4B42-AA19-9F57A79F734E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671582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6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AA9E1F-4E78-4B42-AA19-9F57A79F734E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13900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C9D3E5-044F-4FFC-A55C-D5DA6200E60D}" type="slidenum">
              <a:rPr lang="zh-CN" altLang="en-US" smtClean="0">
                <a:solidFill>
                  <a:prstClr val="black"/>
                </a:solidFill>
                <a:latin typeface="等线" panose="02010600030101010101" charset="-122"/>
              </a:rPr>
              <a:t>14</a:t>
            </a:fld>
            <a:endParaRPr lang="zh-CN" altLang="en-US">
              <a:solidFill>
                <a:prstClr val="black"/>
              </a:solidFill>
              <a:latin typeface="等线" panose="02010600030101010101" charset="-122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C9D3E5-044F-4FFC-A55C-D5DA6200E60D}" type="slidenum">
              <a:rPr lang="zh-CN" altLang="en-US" smtClean="0">
                <a:solidFill>
                  <a:prstClr val="black"/>
                </a:solidFill>
                <a:latin typeface="等线"/>
              </a:rPr>
              <a:t>16</a:t>
            </a:fld>
            <a:endParaRPr lang="zh-CN" altLang="en-US">
              <a:solidFill>
                <a:prstClr val="black"/>
              </a:solidFill>
              <a:latin typeface="等线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  <p:txBody>
          <a:bodyPr/>
          <a:lstStyle/>
          <a:p>
            <a:endParaRPr/>
          </a:p>
        </p:txBody>
      </p:sp>
      <p:sp>
        <p:nvSpPr>
          <p:cNvPr id="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>
                <a:solidFill>
                  <a:prstClr val="black"/>
                </a:solidFill>
              </a:rPr>
              <a:t>18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>
                <a:solidFill>
                  <a:prstClr val="black"/>
                </a:solidFill>
              </a:rPr>
              <a:t>19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C67045-DD57-438D-9A9A-E4DD0F687742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62303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幻灯片图像占位符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C9D3E5-044F-4FFC-A55C-D5DA6200E60D}" type="slidenum">
              <a:rPr lang="zh-CN" altLang="en-US" smtClean="0">
                <a:solidFill>
                  <a:prstClr val="black"/>
                </a:solidFill>
                <a:latin typeface="等线"/>
              </a:rPr>
              <a:t>23</a:t>
            </a:fld>
            <a:endParaRPr lang="zh-CN" altLang="en-US">
              <a:solidFill>
                <a:prstClr val="black"/>
              </a:solidFill>
              <a:latin typeface="等线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幻灯片图像占位符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/>
          </a:p>
        </p:txBody>
      </p:sp>
      <p:sp>
        <p:nvSpPr>
          <p:cNvPr id="11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2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C9D3E5-044F-4FFC-A55C-D5DA6200E60D}" type="slidenum">
              <a:rPr lang="zh-CN" altLang="en-US" smtClean="0">
                <a:solidFill>
                  <a:prstClr val="black"/>
                </a:solidFill>
                <a:latin typeface="等线"/>
              </a:rPr>
              <a:t>24</a:t>
            </a:fld>
            <a:endParaRPr lang="zh-CN" altLang="en-US">
              <a:solidFill>
                <a:prstClr val="black"/>
              </a:solidFill>
              <a:latin typeface="等线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87CAE1-DC6C-464D-9A6A-DEDBFF4474A6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44691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79413" y="684213"/>
            <a:ext cx="6096000" cy="3429000"/>
          </a:xfrm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699" name="备注占位符 2"/>
          <p:cNvSpPr>
            <a:spLocks noGrp="1" noChangeArrowheads="1"/>
          </p:cNvSpPr>
          <p:nvPr>
            <p:ph type="body" idx="1"/>
          </p:nvPr>
        </p:nvSpPr>
        <p:spPr>
          <a:xfrm>
            <a:off x="684213" y="4341813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29700" name="灯片编号占位符 3"/>
          <p:cNvSpPr txBox="1">
            <a:spLocks noGrp="1" noChangeArrowheads="1"/>
          </p:cNvSpPr>
          <p:nvPr/>
        </p:nvSpPr>
        <p:spPr bwMode="auto">
          <a:xfrm>
            <a:off x="3883025" y="8683625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r" eaLnBrk="1" latinLnBrk="1" hangingPunct="1">
              <a:spcBef>
                <a:spcPct val="0"/>
              </a:spcBef>
            </a:pPr>
            <a:fld id="{46D230FF-CF30-47C2-BA4C-59A7874B97B3}" type="slidenum">
              <a:rPr lang="zh-CN" altLang="en-US">
                <a:ea typeface="微软雅黑" panose="020B0503020204020204" pitchFamily="34" charset="-122"/>
              </a:rPr>
              <a:pPr algn="r" eaLnBrk="1" latinLnBrk="1" hangingPunct="1">
                <a:spcBef>
                  <a:spcPct val="0"/>
                </a:spcBef>
              </a:pPr>
              <a:t>26</a:t>
            </a:fld>
            <a:endParaRPr lang="zh-CN" altLang="en-US" dirty="0"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177252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4281D7-AB8B-4A49-B31C-4FE8BBA57302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646785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AA9E1F-4E78-4B42-AA19-9F57A79F734E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04206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幻灯片图像占位符 1"/>
          <p:cNvSpPr>
            <a:spLocks noGrp="1" noRot="1" noChangeAspect="1" noChangeArrowheads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15362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5363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BCEFD0A4-5D1E-44F4-A3F4-33C16D9CDA60}" type="slidenum">
              <a:rPr lang="zh-CN" altLang="en-US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74792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4281D7-AB8B-4A49-B31C-4FE8BBA5730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364678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4281D7-AB8B-4A49-B31C-4FE8BBA5730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535425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5795DCD-EFCC-4862-B595-0A233B6EF92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139935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5795DCD-EFCC-4862-B595-0A233B6EF92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415456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A64216-7571-4F55-B8A0-A9B09CAD06D6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98104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A842D5-3964-4D1E-A2D9-636432CD0AB9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moban/" TargetMode="Externa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433577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40127974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0997422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0217759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1133005" y="6555068"/>
            <a:ext cx="1800200" cy="118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hlinkClick r:id="rId2"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hlinkClick r:id="rId2"/>
              </a:rPr>
              <a:t>模板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http://www.1ppt.com/moban/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</a:t>
            </a:r>
            <a:endParaRPr kumimoji="0" lang="en-US" altLang="zh-CN" sz="1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8196603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74348374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89075093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fld id="{FE158B01-1B94-410B-955F-6A222A70BFA3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2025/6/11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fld id="{8A3A7E1F-F86D-4EC0-8623-A67CB04E396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415401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8073916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257050" y="1603156"/>
            <a:ext cx="2538589" cy="2119372"/>
          </a:xfrm>
          <a:custGeom>
            <a:avLst/>
            <a:gdLst>
              <a:gd name="connsiteX0" fmla="*/ 0 w 2538589"/>
              <a:gd name="connsiteY0" fmla="*/ 0 h 2119372"/>
              <a:gd name="connsiteX1" fmla="*/ 2538589 w 2538589"/>
              <a:gd name="connsiteY1" fmla="*/ 0 h 2119372"/>
              <a:gd name="connsiteX2" fmla="*/ 2538589 w 2538589"/>
              <a:gd name="connsiteY2" fmla="*/ 2119372 h 2119372"/>
              <a:gd name="connsiteX3" fmla="*/ 0 w 2538589"/>
              <a:gd name="connsiteY3" fmla="*/ 2119372 h 2119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38589" h="2119372">
                <a:moveTo>
                  <a:pt x="0" y="0"/>
                </a:moveTo>
                <a:lnTo>
                  <a:pt x="2538589" y="0"/>
                </a:lnTo>
                <a:lnTo>
                  <a:pt x="2538589" y="2119372"/>
                </a:lnTo>
                <a:lnTo>
                  <a:pt x="0" y="2119372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8" name="图片占位符 7"/>
          <p:cNvSpPr>
            <a:spLocks noGrp="1"/>
          </p:cNvSpPr>
          <p:nvPr>
            <p:ph type="pic" sz="quarter" idx="11"/>
          </p:nvPr>
        </p:nvSpPr>
        <p:spPr>
          <a:xfrm>
            <a:off x="6249640" y="3813408"/>
            <a:ext cx="5067649" cy="2133134"/>
          </a:xfrm>
          <a:custGeom>
            <a:avLst/>
            <a:gdLst>
              <a:gd name="connsiteX0" fmla="*/ 0 w 5067649"/>
              <a:gd name="connsiteY0" fmla="*/ 0 h 2133134"/>
              <a:gd name="connsiteX1" fmla="*/ 5067649 w 5067649"/>
              <a:gd name="connsiteY1" fmla="*/ 0 h 2133134"/>
              <a:gd name="connsiteX2" fmla="*/ 5067649 w 5067649"/>
              <a:gd name="connsiteY2" fmla="*/ 2133134 h 2133134"/>
              <a:gd name="connsiteX3" fmla="*/ 0 w 5067649"/>
              <a:gd name="connsiteY3" fmla="*/ 2133134 h 2133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67649" h="2133134">
                <a:moveTo>
                  <a:pt x="0" y="0"/>
                </a:moveTo>
                <a:lnTo>
                  <a:pt x="5067649" y="0"/>
                </a:lnTo>
                <a:lnTo>
                  <a:pt x="5067649" y="2133134"/>
                </a:lnTo>
                <a:lnTo>
                  <a:pt x="0" y="2133134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9661042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218969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528770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  <a:pPr/>
              <a:t>2025/6/11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202634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  <a:pPr/>
              <a:t>2025/6/11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516136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982439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5022676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7808386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2145661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0569410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6305267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9668822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970420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jp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1163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7" r:id="rId3"/>
    <p:sldLayoutId id="2147483658" r:id="rId4"/>
    <p:sldLayoutId id="2147483659" r:id="rId5"/>
    <p:sldLayoutId id="2147483660" r:id="rId6"/>
    <p:sldLayoutId id="2147483661" r:id="rId7"/>
    <p:sldLayoutId id="2147483662" r:id="rId8"/>
    <p:sldLayoutId id="2147483663" r:id="rId9"/>
    <p:sldLayoutId id="2147483664" r:id="rId10"/>
    <p:sldLayoutId id="2147483665" r:id="rId11"/>
    <p:sldLayoutId id="2147483666" r:id="rId12"/>
    <p:sldLayoutId id="2147483667" r:id="rId13"/>
    <p:sldLayoutId id="2147483668" r:id="rId14"/>
    <p:sldLayoutId id="2147483669" r:id="rId15"/>
    <p:sldLayoutId id="2147483674" r:id="rId16"/>
    <p:sldLayoutId id="2147483675" r:id="rId17"/>
    <p:sldLayoutId id="2147483676" r:id="rId18"/>
    <p:sldLayoutId id="2147483677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900213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9.xml"/><Relationship Id="rId3" Type="http://schemas.openxmlformats.org/officeDocument/2006/relationships/tags" Target="../tags/tag8.xml"/><Relationship Id="rId7" Type="http://schemas.openxmlformats.org/officeDocument/2006/relationships/slideLayout" Target="../slideLayouts/slideLayout16.xml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tags" Target="../tags/tag11.xml"/><Relationship Id="rId5" Type="http://schemas.openxmlformats.org/officeDocument/2006/relationships/tags" Target="../tags/tag10.xml"/><Relationship Id="rId4" Type="http://schemas.openxmlformats.org/officeDocument/2006/relationships/tags" Target="../tags/tag9.xml"/><Relationship Id="rId9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0.xml"/><Relationship Id="rId3" Type="http://schemas.openxmlformats.org/officeDocument/2006/relationships/tags" Target="../tags/tag14.xml"/><Relationship Id="rId7" Type="http://schemas.openxmlformats.org/officeDocument/2006/relationships/slideLayout" Target="../slideLayouts/slideLayout1.xml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tags" Target="../tags/tag17.xml"/><Relationship Id="rId5" Type="http://schemas.openxmlformats.org/officeDocument/2006/relationships/tags" Target="../tags/tag16.xml"/><Relationship Id="rId4" Type="http://schemas.openxmlformats.org/officeDocument/2006/relationships/tags" Target="../tags/tag15.xml"/><Relationship Id="rId9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jpeg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tags" Target="../tags/tag26.xml"/><Relationship Id="rId13" Type="http://schemas.openxmlformats.org/officeDocument/2006/relationships/notesSlide" Target="../notesSlides/notesSlide13.xml"/><Relationship Id="rId3" Type="http://schemas.openxmlformats.org/officeDocument/2006/relationships/tags" Target="../tags/tag21.xml"/><Relationship Id="rId7" Type="http://schemas.openxmlformats.org/officeDocument/2006/relationships/tags" Target="../tags/tag25.xml"/><Relationship Id="rId12" Type="http://schemas.openxmlformats.org/officeDocument/2006/relationships/slideLayout" Target="../slideLayouts/slideLayout17.xml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6" Type="http://schemas.openxmlformats.org/officeDocument/2006/relationships/tags" Target="../tags/tag24.xml"/><Relationship Id="rId11" Type="http://schemas.openxmlformats.org/officeDocument/2006/relationships/tags" Target="../tags/tag29.xml"/><Relationship Id="rId5" Type="http://schemas.openxmlformats.org/officeDocument/2006/relationships/tags" Target="../tags/tag23.xml"/><Relationship Id="rId10" Type="http://schemas.openxmlformats.org/officeDocument/2006/relationships/tags" Target="../tags/tag28.xml"/><Relationship Id="rId4" Type="http://schemas.openxmlformats.org/officeDocument/2006/relationships/tags" Target="../tags/tag22.xml"/><Relationship Id="rId9" Type="http://schemas.openxmlformats.org/officeDocument/2006/relationships/tags" Target="../tags/tag27.xml"/><Relationship Id="rId1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4" Type="http://schemas.openxmlformats.org/officeDocument/2006/relationships/image" Target="../media/image2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jpeg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10" Type="http://schemas.openxmlformats.org/officeDocument/2006/relationships/image" Target="../media/image12.jpeg"/><Relationship Id="rId4" Type="http://schemas.openxmlformats.org/officeDocument/2006/relationships/image" Target="../media/image6.jpeg"/><Relationship Id="rId9" Type="http://schemas.openxmlformats.org/officeDocument/2006/relationships/image" Target="../media/image11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0" y="325676"/>
            <a:ext cx="12192000" cy="6532323"/>
          </a:xfrm>
          <a:prstGeom prst="rect">
            <a:avLst/>
          </a:prstGeom>
          <a:solidFill>
            <a:srgbClr val="051A29">
              <a:alpha val="1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4231983" y="939983"/>
            <a:ext cx="3810330" cy="4950381"/>
          </a:xfrm>
          <a:custGeom>
            <a:avLst/>
            <a:gdLst>
              <a:gd name="connsiteX0" fmla="*/ 0 w 3810330"/>
              <a:gd name="connsiteY0" fmla="*/ 2601942 h 4950381"/>
              <a:gd name="connsiteX1" fmla="*/ 3810330 w 3810330"/>
              <a:gd name="connsiteY1" fmla="*/ 2601942 h 4950381"/>
              <a:gd name="connsiteX2" fmla="*/ 3810330 w 3810330"/>
              <a:gd name="connsiteY2" fmla="*/ 4950381 h 4950381"/>
              <a:gd name="connsiteX3" fmla="*/ 0 w 3810330"/>
              <a:gd name="connsiteY3" fmla="*/ 4950381 h 4950381"/>
              <a:gd name="connsiteX4" fmla="*/ 0 w 3810330"/>
              <a:gd name="connsiteY4" fmla="*/ 0 h 4950381"/>
              <a:gd name="connsiteX5" fmla="*/ 3810330 w 3810330"/>
              <a:gd name="connsiteY5" fmla="*/ 0 h 4950381"/>
              <a:gd name="connsiteX6" fmla="*/ 3810330 w 3810330"/>
              <a:gd name="connsiteY6" fmla="*/ 1502858 h 4950381"/>
              <a:gd name="connsiteX7" fmla="*/ 0 w 3810330"/>
              <a:gd name="connsiteY7" fmla="*/ 1502858 h 4950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810330" h="4950381">
                <a:moveTo>
                  <a:pt x="0" y="2601942"/>
                </a:moveTo>
                <a:lnTo>
                  <a:pt x="3810330" y="2601942"/>
                </a:lnTo>
                <a:lnTo>
                  <a:pt x="3810330" y="4950381"/>
                </a:lnTo>
                <a:lnTo>
                  <a:pt x="0" y="4950381"/>
                </a:lnTo>
                <a:close/>
                <a:moveTo>
                  <a:pt x="0" y="0"/>
                </a:moveTo>
                <a:lnTo>
                  <a:pt x="3810330" y="0"/>
                </a:lnTo>
                <a:lnTo>
                  <a:pt x="3810330" y="1502858"/>
                </a:lnTo>
                <a:lnTo>
                  <a:pt x="0" y="1502858"/>
                </a:lnTo>
                <a:close/>
              </a:path>
            </a:pathLst>
          </a:custGeom>
          <a:effectLst>
            <a:outerShdw blurRad="190500" dist="635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6" name="文本框 15"/>
          <p:cNvSpPr txBox="1"/>
          <p:nvPr/>
        </p:nvSpPr>
        <p:spPr>
          <a:xfrm>
            <a:off x="1524221" y="2305485"/>
            <a:ext cx="922585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800" dirty="0">
                <a:solidFill>
                  <a:srgbClr val="CBBC91"/>
                </a:solidFill>
                <a:effectLst>
                  <a:outerShdw blurRad="25400" dist="25400" dir="2700000" algn="tl">
                    <a:srgbClr val="000000">
                      <a:alpha val="25000"/>
                    </a:srgbClr>
                  </a:outerShdw>
                </a:effectLst>
                <a:latin typeface="方正细谭黑简体" panose="02000000000000000000" pitchFamily="2" charset="-122"/>
                <a:ea typeface="方正细谭黑简体" panose="02000000000000000000" pitchFamily="2" charset="-122"/>
                <a:cs typeface="+mn-ea"/>
                <a:sym typeface="+mn-lt"/>
              </a:rPr>
              <a:t>BUSINESS PLAN</a:t>
            </a:r>
            <a:endParaRPr lang="zh-CN" altLang="en-US" sz="8800" dirty="0">
              <a:solidFill>
                <a:srgbClr val="CBBC91"/>
              </a:solidFill>
              <a:effectLst>
                <a:outerShdw blurRad="25400" dist="25400" dir="2700000" algn="tl">
                  <a:srgbClr val="000000">
                    <a:alpha val="25000"/>
                  </a:srgbClr>
                </a:outerShdw>
              </a:effectLst>
              <a:latin typeface="方正细谭黑简体" panose="02000000000000000000" pitchFamily="2" charset="-122"/>
              <a:ea typeface="方正细谭黑简体" panose="02000000000000000000" pitchFamily="2" charset="-122"/>
              <a:cs typeface="+mn-ea"/>
              <a:sym typeface="+mn-lt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5"/>
          <a:srcRect l="39783" r="43694"/>
          <a:stretch/>
        </p:blipFill>
        <p:spPr>
          <a:xfrm>
            <a:off x="3675649" y="3917716"/>
            <a:ext cx="645695" cy="283147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5060842" y="3945221"/>
            <a:ext cx="2140700" cy="40011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dist"/>
            <a:r>
              <a:rPr lang="zh-CN" altLang="en-US" sz="2000" dirty="0">
                <a:solidFill>
                  <a:srgbClr val="CBBC91"/>
                </a:solidFill>
                <a:cs typeface="+mn-ea"/>
                <a:sym typeface="+mn-lt"/>
              </a:rPr>
              <a:t>创业计划书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5343502" y="1490216"/>
            <a:ext cx="1587294" cy="1015663"/>
          </a:xfrm>
          <a:prstGeom prst="rect">
            <a:avLst/>
          </a:prstGeom>
          <a:noFill/>
          <a:effectLst>
            <a:outerShdw blurRad="254000" dist="63500" dir="2700000" algn="tl" rotWithShape="0">
              <a:prstClr val="black">
                <a:alpha val="30000"/>
              </a:prstClr>
            </a:outerShdw>
          </a:effectLst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6000" spc="300" dirty="0">
                <a:solidFill>
                  <a:srgbClr val="CBBC91"/>
                </a:solidFill>
                <a:latin typeface="Agency FB" panose="020B0503020202020204" pitchFamily="34" charset="0"/>
                <a:cs typeface="+mn-ea"/>
                <a:sym typeface="+mn-lt"/>
              </a:rPr>
              <a:t>2025</a:t>
            </a:r>
            <a:endParaRPr lang="zh-CN" altLang="en-US" sz="6000" spc="300" dirty="0">
              <a:solidFill>
                <a:srgbClr val="CBBC91"/>
              </a:solidFill>
              <a:latin typeface="Agency FB" panose="020B0503020202020204" pitchFamily="34" charset="0"/>
              <a:cs typeface="+mn-ea"/>
              <a:sym typeface="+mn-lt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4416826" y="4318595"/>
            <a:ext cx="3533550" cy="25526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50000"/>
              </a:lnSpc>
            </a:pPr>
            <a:r>
              <a:rPr lang="en-US" altLang="zh-CN" sz="800" dirty="0">
                <a:solidFill>
                  <a:srgbClr val="CBBC91"/>
                </a:solidFill>
                <a:cs typeface="+mn-ea"/>
              </a:rPr>
              <a:t>A business plan that describes our plans </a:t>
            </a:r>
            <a:endParaRPr lang="en-US" altLang="zh-CN" sz="800" dirty="0">
              <a:solidFill>
                <a:srgbClr val="CBBC91"/>
              </a:solidFill>
              <a:cs typeface="+mn-ea"/>
              <a:sym typeface="+mn-lt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5305856" y="5057649"/>
            <a:ext cx="1662583" cy="289194"/>
            <a:chOff x="4293620" y="5414934"/>
            <a:chExt cx="1662583" cy="289194"/>
          </a:xfrm>
          <a:effectLst>
            <a:reflection blurRad="6350" stA="50000" endA="300" endPos="90000" dir="5400000" sy="-100000" algn="bl" rotWithShape="0"/>
          </a:effectLst>
        </p:grpSpPr>
        <p:sp>
          <p:nvSpPr>
            <p:cNvPr id="22" name="Rectangle: Rounded Corners 100"/>
            <p:cNvSpPr/>
            <p:nvPr/>
          </p:nvSpPr>
          <p:spPr>
            <a:xfrm>
              <a:off x="4346623" y="5414934"/>
              <a:ext cx="1529008" cy="289194"/>
            </a:xfrm>
            <a:prstGeom prst="roundRect">
              <a:avLst>
                <a:gd name="adj" fmla="val 50000"/>
              </a:avLst>
            </a:prstGeom>
            <a:gradFill>
              <a:gsLst>
                <a:gs pos="55000">
                  <a:srgbClr val="CBBC91"/>
                </a:gs>
                <a:gs pos="100000">
                  <a:srgbClr val="88683B"/>
                </a:gs>
              </a:gsLst>
              <a:lin ang="5400000" scaled="0"/>
            </a:gradFill>
            <a:ln w="19050">
              <a:noFill/>
            </a:ln>
            <a:effectLst>
              <a:outerShdw blurRad="254000" dist="635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>
                <a:solidFill>
                  <a:srgbClr val="CBBC91"/>
                </a:solidFill>
                <a:cs typeface="+mn-ea"/>
                <a:sym typeface="+mn-lt"/>
              </a:endParaRPr>
            </a:p>
          </p:txBody>
        </p:sp>
        <p:sp>
          <p:nvSpPr>
            <p:cNvPr id="23" name="原创设计师          _5"/>
            <p:cNvSpPr/>
            <p:nvPr/>
          </p:nvSpPr>
          <p:spPr>
            <a:xfrm>
              <a:off x="4293620" y="5419529"/>
              <a:ext cx="1662583" cy="276963"/>
            </a:xfrm>
            <a:prstGeom prst="rect">
              <a:avLst/>
            </a:prstGeom>
            <a:effectLst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sz="1200" dirty="0">
                  <a:solidFill>
                    <a:srgbClr val="051A29"/>
                  </a:solidFill>
                  <a:cs typeface="+mn-ea"/>
                  <a:sym typeface="+mn-lt"/>
                </a:rPr>
                <a:t>第一组</a:t>
              </a: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4416826" y="3488432"/>
            <a:ext cx="3414395" cy="178454"/>
            <a:chOff x="3492591" y="4117778"/>
            <a:chExt cx="4671414" cy="244152"/>
          </a:xfrm>
        </p:grpSpPr>
        <p:cxnSp>
          <p:nvCxnSpPr>
            <p:cNvPr id="25" name="直接连接符 24"/>
            <p:cNvCxnSpPr/>
            <p:nvPr/>
          </p:nvCxnSpPr>
          <p:spPr>
            <a:xfrm>
              <a:off x="3492591" y="4239854"/>
              <a:ext cx="2146587" cy="0"/>
            </a:xfrm>
            <a:prstGeom prst="line">
              <a:avLst/>
            </a:prstGeom>
            <a:ln>
              <a:solidFill>
                <a:srgbClr val="CBBC91">
                  <a:alpha val="6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菱形 25"/>
            <p:cNvSpPr/>
            <p:nvPr/>
          </p:nvSpPr>
          <p:spPr bwMode="auto">
            <a:xfrm>
              <a:off x="5781501" y="4117778"/>
              <a:ext cx="113211" cy="244152"/>
            </a:xfrm>
            <a:prstGeom prst="diamond">
              <a:avLst/>
            </a:prstGeom>
            <a:solidFill>
              <a:srgbClr val="CBBC91">
                <a:alpha val="70000"/>
              </a:srgb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cxnSp>
          <p:nvCxnSpPr>
            <p:cNvPr id="27" name="直接连接符 26"/>
            <p:cNvCxnSpPr/>
            <p:nvPr/>
          </p:nvCxnSpPr>
          <p:spPr>
            <a:xfrm>
              <a:off x="6017417" y="4239854"/>
              <a:ext cx="2146588" cy="0"/>
            </a:xfrm>
            <a:prstGeom prst="line">
              <a:avLst/>
            </a:prstGeom>
            <a:ln>
              <a:solidFill>
                <a:srgbClr val="CBBC91">
                  <a:alpha val="6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58879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 advClick="0" advTm="0">
        <p14:vortex dir="r"/>
      </p:transition>
    </mc:Choice>
    <mc:Fallback xmlns="">
      <p:transition spd="slow" advClick="0" advTm="0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6" presetClass="entr" presetSubtype="4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Horizontal)">
                                          <p:cBhvr>
                                            <p:cTn id="7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4" presetID="16" presetClass="entr" presetSubtype="37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16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8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0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2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4" presetID="50" presetClass="entr" presetSubtype="0" decel="10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6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+.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8" dur="10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22" presetClass="entr" presetSubtype="1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31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2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3" presetID="2" presetClass="entr" presetSubtype="4" fill="hold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35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36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6" grpId="0"/>
          <p:bldP spid="18" grpId="0"/>
          <p:bldP spid="19" grpId="0"/>
          <p:bldP spid="20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6" presetClass="entr" presetSubtype="4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Horizontal)">
                                          <p:cBhvr>
                                            <p:cTn id="7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4" presetID="16" presetClass="entr" presetSubtype="37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16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8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0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2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4" presetID="50" presetClass="entr" presetSubtype="0" decel="10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6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+.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8" dur="10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22" presetClass="entr" presetSubtype="1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31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2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3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6" grpId="0"/>
          <p:bldP spid="18" grpId="0"/>
          <p:bldP spid="19" grpId="0"/>
          <p:bldP spid="20" grpId="0"/>
        </p:bldLst>
      </p:timing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5293E4-F5F0-328E-5674-1FE21766A1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>
            <a:extLst>
              <a:ext uri="{FF2B5EF4-FFF2-40B4-BE49-F238E27FC236}">
                <a16:creationId xmlns:a16="http://schemas.microsoft.com/office/drawing/2014/main" id="{E1CAB16E-B03D-6741-ED66-37649966472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A507C936-724D-159D-79F7-1E5CFE824203}"/>
              </a:ext>
            </a:extLst>
          </p:cNvPr>
          <p:cNvSpPr/>
          <p:nvPr/>
        </p:nvSpPr>
        <p:spPr>
          <a:xfrm>
            <a:off x="-16274" y="0"/>
            <a:ext cx="12192000" cy="6857999"/>
          </a:xfrm>
          <a:prstGeom prst="rect">
            <a:avLst/>
          </a:prstGeom>
          <a:solidFill>
            <a:srgbClr val="051A29">
              <a:alpha val="1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721D41C3-3BB1-8E9B-AA35-E11CA6FC432D}"/>
              </a:ext>
            </a:extLst>
          </p:cNvPr>
          <p:cNvSpPr/>
          <p:nvPr/>
        </p:nvSpPr>
        <p:spPr>
          <a:xfrm>
            <a:off x="3933371" y="1304612"/>
            <a:ext cx="4354286" cy="4354284"/>
          </a:xfrm>
          <a:prstGeom prst="ellipse">
            <a:avLst/>
          </a:prstGeom>
          <a:solidFill>
            <a:srgbClr val="CBBC91">
              <a:alpha val="5000"/>
            </a:srgbClr>
          </a:solidFill>
          <a:ln w="50800">
            <a:solidFill>
              <a:srgbClr val="CBBC9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1FEA2158-3AD8-D519-1A99-6DFE11CA6350}"/>
              </a:ext>
            </a:extLst>
          </p:cNvPr>
          <p:cNvSpPr txBox="1"/>
          <p:nvPr/>
        </p:nvSpPr>
        <p:spPr>
          <a:xfrm>
            <a:off x="5233080" y="1455074"/>
            <a:ext cx="1643400" cy="2215991"/>
          </a:xfrm>
          <a:prstGeom prst="rect">
            <a:avLst/>
          </a:prstGeom>
          <a:noFill/>
          <a:effectLst>
            <a:outerShdw blurRad="254000" dist="63500" dir="2700000" algn="tl" rotWithShape="0">
              <a:prstClr val="black">
                <a:alpha val="30000"/>
              </a:prstClr>
            </a:outerShdw>
          </a:effectLst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algn="ctr">
              <a:defRPr sz="13800">
                <a:gradFill>
                  <a:gsLst>
                    <a:gs pos="0">
                      <a:srgbClr val="CBBC91"/>
                    </a:gs>
                    <a:gs pos="100000">
                      <a:srgbClr val="8D6D3E"/>
                    </a:gs>
                  </a:gsLst>
                  <a:lin ang="5400000" scaled="0"/>
                </a:gradFill>
                <a:latin typeface="Agency FB" panose="020B0503020202020204" pitchFamily="34" charset="0"/>
                <a:cs typeface="+mn-ea"/>
              </a:defRPr>
            </a:lvl1pPr>
          </a:lstStyle>
          <a:p>
            <a:r>
              <a:rPr lang="en-US" altLang="zh-CN" dirty="0">
                <a:sym typeface="+mn-lt"/>
              </a:rPr>
              <a:t>02</a:t>
            </a:r>
            <a:endParaRPr lang="zh-CN" altLang="en-US" dirty="0">
              <a:sym typeface="+mn-lt"/>
            </a:endParaRPr>
          </a:p>
        </p:txBody>
      </p:sp>
      <p:sp>
        <p:nvSpPr>
          <p:cNvPr id="26" name="PA_矩形 29">
            <a:extLst>
              <a:ext uri="{FF2B5EF4-FFF2-40B4-BE49-F238E27FC236}">
                <a16:creationId xmlns:a16="http://schemas.microsoft.com/office/drawing/2014/main" id="{91EC1479-EEF3-1759-0A98-4D59F1AA5440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5077460" y="3592195"/>
            <a:ext cx="2190750" cy="52197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dist"/>
            <a:r>
              <a:rPr lang="zh-CN" altLang="en-US" sz="2800" b="1" spc="-300" dirty="0">
                <a:solidFill>
                  <a:srgbClr val="CBBC91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cs typeface="+mn-ea"/>
                <a:sym typeface="+mn-lt"/>
              </a:rPr>
              <a:t>项目介绍</a:t>
            </a:r>
            <a:endParaRPr lang="en-US" altLang="zh-CN" sz="2800" b="1" spc="-300" dirty="0">
              <a:solidFill>
                <a:srgbClr val="CBBC91"/>
              </a:solidFill>
              <a:effectLst>
                <a:outerShdw blurRad="38100" dist="38100" dir="2700000" algn="tl">
                  <a:srgbClr val="000000">
                    <a:alpha val="20000"/>
                  </a:srgb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E32C9303-BCEB-18DF-0C0D-CAD0A2AEC9D1}"/>
              </a:ext>
            </a:extLst>
          </p:cNvPr>
          <p:cNvSpPr txBox="1"/>
          <p:nvPr/>
        </p:nvSpPr>
        <p:spPr>
          <a:xfrm>
            <a:off x="4513757" y="4493683"/>
            <a:ext cx="3318156" cy="46602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900" dirty="0">
                <a:solidFill>
                  <a:srgbClr val="CBBC91"/>
                </a:solidFill>
                <a:cs typeface="+mn-ea"/>
              </a:rPr>
              <a:t>PROJECT INTRODUCTION</a:t>
            </a:r>
            <a:endParaRPr lang="en-US" altLang="zh-CN" sz="900" dirty="0">
              <a:solidFill>
                <a:srgbClr val="CBBC91"/>
              </a:solidFill>
              <a:cs typeface="+mn-ea"/>
              <a:sym typeface="+mn-lt"/>
            </a:endParaRPr>
          </a:p>
          <a:p>
            <a:pPr algn="ctr">
              <a:lnSpc>
                <a:spcPct val="200000"/>
              </a:lnSpc>
            </a:pPr>
            <a:endParaRPr lang="en-US" altLang="zh-CN" sz="900" dirty="0">
              <a:solidFill>
                <a:srgbClr val="CBBC91"/>
              </a:solidFill>
              <a:cs typeface="+mn-ea"/>
              <a:sym typeface="+mn-lt"/>
            </a:endParaRPr>
          </a:p>
        </p:txBody>
      </p: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3E13C69A-A654-A9B2-468C-6D1DB857DEF9}"/>
              </a:ext>
            </a:extLst>
          </p:cNvPr>
          <p:cNvGrpSpPr/>
          <p:nvPr/>
        </p:nvGrpSpPr>
        <p:grpSpPr>
          <a:xfrm>
            <a:off x="4879034" y="4206714"/>
            <a:ext cx="2491738" cy="177239"/>
            <a:chOff x="3939011" y="4117778"/>
            <a:chExt cx="3823630" cy="244152"/>
          </a:xfrm>
        </p:grpSpPr>
        <p:cxnSp>
          <p:nvCxnSpPr>
            <p:cNvPr id="29" name="直接连接符 28">
              <a:extLst>
                <a:ext uri="{FF2B5EF4-FFF2-40B4-BE49-F238E27FC236}">
                  <a16:creationId xmlns:a16="http://schemas.microsoft.com/office/drawing/2014/main" id="{70F778EA-1118-FB13-716A-6A4B1EFA2413}"/>
                </a:ext>
              </a:extLst>
            </p:cNvPr>
            <p:cNvCxnSpPr/>
            <p:nvPr/>
          </p:nvCxnSpPr>
          <p:spPr>
            <a:xfrm>
              <a:off x="3939011" y="4239855"/>
              <a:ext cx="1670907" cy="0"/>
            </a:xfrm>
            <a:prstGeom prst="line">
              <a:avLst/>
            </a:prstGeom>
            <a:ln>
              <a:solidFill>
                <a:srgbClr val="CBBC9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菱形 29">
              <a:extLst>
                <a:ext uri="{FF2B5EF4-FFF2-40B4-BE49-F238E27FC236}">
                  <a16:creationId xmlns:a16="http://schemas.microsoft.com/office/drawing/2014/main" id="{7EE299AA-7AF8-8CB3-F344-2F1CF6F0D859}"/>
                </a:ext>
              </a:extLst>
            </p:cNvPr>
            <p:cNvSpPr/>
            <p:nvPr/>
          </p:nvSpPr>
          <p:spPr bwMode="auto">
            <a:xfrm>
              <a:off x="5781501" y="4117778"/>
              <a:ext cx="113211" cy="244152"/>
            </a:xfrm>
            <a:prstGeom prst="diamond">
              <a:avLst/>
            </a:prstGeom>
            <a:solidFill>
              <a:srgbClr val="CBBC9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id="{3E5016A8-43B1-1D86-9DE3-BC558FA0B47E}"/>
                </a:ext>
              </a:extLst>
            </p:cNvPr>
            <p:cNvCxnSpPr/>
            <p:nvPr/>
          </p:nvCxnSpPr>
          <p:spPr>
            <a:xfrm>
              <a:off x="6091734" y="4239855"/>
              <a:ext cx="1670907" cy="0"/>
            </a:xfrm>
            <a:prstGeom prst="line">
              <a:avLst/>
            </a:prstGeom>
            <a:ln>
              <a:solidFill>
                <a:srgbClr val="CBBC9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文本框 31">
            <a:extLst>
              <a:ext uri="{FF2B5EF4-FFF2-40B4-BE49-F238E27FC236}">
                <a16:creationId xmlns:a16="http://schemas.microsoft.com/office/drawing/2014/main" id="{915631BA-37C3-F7D2-35C9-94CB1891684C}"/>
              </a:ext>
            </a:extLst>
          </p:cNvPr>
          <p:cNvSpPr txBox="1"/>
          <p:nvPr/>
        </p:nvSpPr>
        <p:spPr>
          <a:xfrm>
            <a:off x="2044872" y="3313784"/>
            <a:ext cx="11337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400" dirty="0">
                <a:solidFill>
                  <a:srgbClr val="CBBC91"/>
                </a:solidFill>
                <a:effectLst>
                  <a:outerShdw blurRad="25400" dist="254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PART</a:t>
            </a:r>
            <a:endParaRPr lang="zh-CN" altLang="en-US" sz="2400" dirty="0">
              <a:solidFill>
                <a:srgbClr val="CBBC91"/>
              </a:solidFill>
              <a:effectLst>
                <a:outerShdw blurRad="25400" dist="254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953B609E-704F-F982-8161-1B6E8368E346}"/>
              </a:ext>
            </a:extLst>
          </p:cNvPr>
          <p:cNvSpPr txBox="1"/>
          <p:nvPr/>
        </p:nvSpPr>
        <p:spPr>
          <a:xfrm>
            <a:off x="9111923" y="3313784"/>
            <a:ext cx="11337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400" dirty="0">
                <a:solidFill>
                  <a:srgbClr val="CBBC91"/>
                </a:solidFill>
                <a:effectLst>
                  <a:outerShdw blurRad="25400" dist="254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TWO</a:t>
            </a:r>
            <a:endParaRPr lang="zh-CN" altLang="en-US" sz="2400" dirty="0">
              <a:solidFill>
                <a:srgbClr val="CBBC91"/>
              </a:solidFill>
              <a:effectLst>
                <a:outerShdw blurRad="25400" dist="254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01516588"/>
      </p:ext>
    </p:extLst>
  </p:cSld>
  <p:clrMapOvr>
    <a:masterClrMapping/>
  </p:clrMapOvr>
  <p:transition spd="slow" advClick="0" advTm="0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2" dur="375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3" dur="375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4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5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41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 tmFilter="0,0; .5, 1; 1, 1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37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ldLvl="0" animBg="1"/>
      <p:bldP spid="25" grpId="0"/>
      <p:bldP spid="26" grpId="0"/>
      <p:bldP spid="27" grpId="0"/>
      <p:bldP spid="32" grpId="0"/>
      <p:bldP spid="3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8878828" y="1603156"/>
            <a:ext cx="2427872" cy="2130627"/>
            <a:chOff x="9266662" y="787400"/>
            <a:chExt cx="2912637" cy="2556042"/>
          </a:xfrm>
          <a:effectLst>
            <a:outerShdw blurRad="254000" dist="63500" dir="2700000" algn="tl" rotWithShape="0">
              <a:prstClr val="black">
                <a:alpha val="30000"/>
              </a:prstClr>
            </a:outerShdw>
          </a:effectLst>
        </p:grpSpPr>
        <p:sp>
          <p:nvSpPr>
            <p:cNvPr id="32" name="矩形 31"/>
            <p:cNvSpPr/>
            <p:nvPr/>
          </p:nvSpPr>
          <p:spPr>
            <a:xfrm>
              <a:off x="9266662" y="787400"/>
              <a:ext cx="2912637" cy="2556042"/>
            </a:xfrm>
            <a:prstGeom prst="rect">
              <a:avLst/>
            </a:prstGeom>
            <a:solidFill>
              <a:srgbClr val="CBBC9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gradFill>
                  <a:gsLst>
                    <a:gs pos="0">
                      <a:srgbClr val="C00000"/>
                    </a:gs>
                    <a:gs pos="100000">
                      <a:srgbClr val="F42400"/>
                    </a:gs>
                  </a:gsLst>
                  <a:lin ang="3000000" scaled="0"/>
                </a:gradFill>
                <a:cs typeface="+mn-ea"/>
                <a:sym typeface="+mn-lt"/>
              </a:endParaRPr>
            </a:p>
          </p:txBody>
        </p:sp>
        <p:sp>
          <p:nvSpPr>
            <p:cNvPr id="37" name="Freeform 109"/>
            <p:cNvSpPr>
              <a:spLocks noChangeArrowheads="1"/>
            </p:cNvSpPr>
            <p:nvPr/>
          </p:nvSpPr>
          <p:spPr bwMode="auto">
            <a:xfrm>
              <a:off x="10135022" y="1477467"/>
              <a:ext cx="1175916" cy="1175908"/>
            </a:xfrm>
            <a:custGeom>
              <a:avLst/>
              <a:gdLst>
                <a:gd name="T0" fmla="*/ 116822 w 634"/>
                <a:gd name="T1" fmla="*/ 0 h 634"/>
                <a:gd name="T2" fmla="*/ 116822 w 634"/>
                <a:gd name="T3" fmla="*/ 228190 h 634"/>
                <a:gd name="T4" fmla="*/ 116822 w 634"/>
                <a:gd name="T5" fmla="*/ 0 h 634"/>
                <a:gd name="T6" fmla="*/ 196507 w 634"/>
                <a:gd name="T7" fmla="*/ 58399 h 634"/>
                <a:gd name="T8" fmla="*/ 159369 w 634"/>
                <a:gd name="T9" fmla="*/ 105984 h 634"/>
                <a:gd name="T10" fmla="*/ 196507 w 634"/>
                <a:gd name="T11" fmla="*/ 58399 h 634"/>
                <a:gd name="T12" fmla="*/ 186051 w 634"/>
                <a:gd name="T13" fmla="*/ 47945 h 634"/>
                <a:gd name="T14" fmla="*/ 138096 w 634"/>
                <a:gd name="T15" fmla="*/ 21269 h 634"/>
                <a:gd name="T16" fmla="*/ 85093 w 634"/>
                <a:gd name="T17" fmla="*/ 105984 h 634"/>
                <a:gd name="T18" fmla="*/ 90501 w 634"/>
                <a:gd name="T19" fmla="*/ 69214 h 634"/>
                <a:gd name="T20" fmla="*/ 138096 w 634"/>
                <a:gd name="T21" fmla="*/ 69214 h 634"/>
                <a:gd name="T22" fmla="*/ 85093 w 634"/>
                <a:gd name="T23" fmla="*/ 105984 h 634"/>
                <a:gd name="T24" fmla="*/ 143504 w 634"/>
                <a:gd name="T25" fmla="*/ 122206 h 634"/>
                <a:gd name="T26" fmla="*/ 116822 w 634"/>
                <a:gd name="T27" fmla="*/ 159336 h 634"/>
                <a:gd name="T28" fmla="*/ 85093 w 634"/>
                <a:gd name="T29" fmla="*/ 122206 h 634"/>
                <a:gd name="T30" fmla="*/ 106366 w 634"/>
                <a:gd name="T31" fmla="*/ 15862 h 634"/>
                <a:gd name="T32" fmla="*/ 116822 w 634"/>
                <a:gd name="T33" fmla="*/ 15862 h 634"/>
                <a:gd name="T34" fmla="*/ 138096 w 634"/>
                <a:gd name="T35" fmla="*/ 58399 h 634"/>
                <a:gd name="T36" fmla="*/ 95549 w 634"/>
                <a:gd name="T37" fmla="*/ 58399 h 634"/>
                <a:gd name="T38" fmla="*/ 90501 w 634"/>
                <a:gd name="T39" fmla="*/ 21269 h 634"/>
                <a:gd name="T40" fmla="*/ 79684 w 634"/>
                <a:gd name="T41" fmla="*/ 52992 h 634"/>
                <a:gd name="T42" fmla="*/ 90501 w 634"/>
                <a:gd name="T43" fmla="*/ 21269 h 634"/>
                <a:gd name="T44" fmla="*/ 32090 w 634"/>
                <a:gd name="T45" fmla="*/ 58399 h 634"/>
                <a:gd name="T46" fmla="*/ 74637 w 634"/>
                <a:gd name="T47" fmla="*/ 105984 h 634"/>
                <a:gd name="T48" fmla="*/ 32090 w 634"/>
                <a:gd name="T49" fmla="*/ 58399 h 634"/>
                <a:gd name="T50" fmla="*/ 32090 w 634"/>
                <a:gd name="T51" fmla="*/ 169790 h 634"/>
                <a:gd name="T52" fmla="*/ 74637 w 634"/>
                <a:gd name="T53" fmla="*/ 122206 h 634"/>
                <a:gd name="T54" fmla="*/ 32090 w 634"/>
                <a:gd name="T55" fmla="*/ 169790 h 634"/>
                <a:gd name="T56" fmla="*/ 42546 w 634"/>
                <a:gd name="T57" fmla="*/ 180605 h 634"/>
                <a:gd name="T58" fmla="*/ 90501 w 634"/>
                <a:gd name="T59" fmla="*/ 212328 h 634"/>
                <a:gd name="T60" fmla="*/ 122231 w 634"/>
                <a:gd name="T61" fmla="*/ 212328 h 634"/>
                <a:gd name="T62" fmla="*/ 116822 w 634"/>
                <a:gd name="T63" fmla="*/ 212328 h 634"/>
                <a:gd name="T64" fmla="*/ 95549 w 634"/>
                <a:gd name="T65" fmla="*/ 169790 h 634"/>
                <a:gd name="T66" fmla="*/ 138096 w 634"/>
                <a:gd name="T67" fmla="*/ 169790 h 634"/>
                <a:gd name="T68" fmla="*/ 138096 w 634"/>
                <a:gd name="T69" fmla="*/ 212328 h 634"/>
                <a:gd name="T70" fmla="*/ 148552 w 634"/>
                <a:gd name="T71" fmla="*/ 175198 h 634"/>
                <a:gd name="T72" fmla="*/ 138096 w 634"/>
                <a:gd name="T73" fmla="*/ 212328 h 634"/>
                <a:gd name="T74" fmla="*/ 196507 w 634"/>
                <a:gd name="T75" fmla="*/ 169790 h 634"/>
                <a:gd name="T76" fmla="*/ 159369 w 634"/>
                <a:gd name="T77" fmla="*/ 122206 h 634"/>
                <a:gd name="T78" fmla="*/ 196507 w 634"/>
                <a:gd name="T79" fmla="*/ 169790 h 634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0" t="0" r="r" b="b"/>
              <a:pathLst>
                <a:path w="634" h="634">
                  <a:moveTo>
                    <a:pt x="324" y="0"/>
                  </a:moveTo>
                  <a:lnTo>
                    <a:pt x="324" y="0"/>
                  </a:lnTo>
                  <a:cubicBezTo>
                    <a:pt x="148" y="0"/>
                    <a:pt x="0" y="147"/>
                    <a:pt x="0" y="324"/>
                  </a:cubicBezTo>
                  <a:cubicBezTo>
                    <a:pt x="0" y="486"/>
                    <a:pt x="148" y="633"/>
                    <a:pt x="324" y="633"/>
                  </a:cubicBezTo>
                  <a:cubicBezTo>
                    <a:pt x="486" y="633"/>
                    <a:pt x="633" y="486"/>
                    <a:pt x="633" y="324"/>
                  </a:cubicBezTo>
                  <a:cubicBezTo>
                    <a:pt x="633" y="147"/>
                    <a:pt x="486" y="0"/>
                    <a:pt x="324" y="0"/>
                  </a:cubicBezTo>
                  <a:close/>
                  <a:moveTo>
                    <a:pt x="545" y="162"/>
                  </a:moveTo>
                  <a:lnTo>
                    <a:pt x="545" y="162"/>
                  </a:lnTo>
                  <a:cubicBezTo>
                    <a:pt x="574" y="206"/>
                    <a:pt x="589" y="251"/>
                    <a:pt x="589" y="294"/>
                  </a:cubicBezTo>
                  <a:cubicBezTo>
                    <a:pt x="442" y="294"/>
                    <a:pt x="442" y="294"/>
                    <a:pt x="442" y="294"/>
                  </a:cubicBezTo>
                  <a:cubicBezTo>
                    <a:pt x="442" y="265"/>
                    <a:pt x="427" y="221"/>
                    <a:pt x="427" y="192"/>
                  </a:cubicBezTo>
                  <a:cubicBezTo>
                    <a:pt x="471" y="192"/>
                    <a:pt x="516" y="177"/>
                    <a:pt x="545" y="162"/>
                  </a:cubicBezTo>
                  <a:close/>
                  <a:moveTo>
                    <a:pt x="516" y="133"/>
                  </a:moveTo>
                  <a:lnTo>
                    <a:pt x="516" y="133"/>
                  </a:lnTo>
                  <a:cubicBezTo>
                    <a:pt x="486" y="147"/>
                    <a:pt x="457" y="147"/>
                    <a:pt x="412" y="147"/>
                  </a:cubicBezTo>
                  <a:cubicBezTo>
                    <a:pt x="412" y="118"/>
                    <a:pt x="398" y="89"/>
                    <a:pt x="383" y="59"/>
                  </a:cubicBezTo>
                  <a:cubicBezTo>
                    <a:pt x="442" y="59"/>
                    <a:pt x="486" y="89"/>
                    <a:pt x="516" y="133"/>
                  </a:cubicBezTo>
                  <a:close/>
                  <a:moveTo>
                    <a:pt x="236" y="294"/>
                  </a:moveTo>
                  <a:lnTo>
                    <a:pt x="236" y="294"/>
                  </a:lnTo>
                  <a:cubicBezTo>
                    <a:pt x="236" y="265"/>
                    <a:pt x="251" y="236"/>
                    <a:pt x="251" y="192"/>
                  </a:cubicBezTo>
                  <a:cubicBezTo>
                    <a:pt x="280" y="206"/>
                    <a:pt x="295" y="206"/>
                    <a:pt x="324" y="206"/>
                  </a:cubicBezTo>
                  <a:cubicBezTo>
                    <a:pt x="339" y="206"/>
                    <a:pt x="369" y="206"/>
                    <a:pt x="383" y="192"/>
                  </a:cubicBezTo>
                  <a:cubicBezTo>
                    <a:pt x="398" y="236"/>
                    <a:pt x="398" y="265"/>
                    <a:pt x="398" y="294"/>
                  </a:cubicBezTo>
                  <a:lnTo>
                    <a:pt x="236" y="294"/>
                  </a:lnTo>
                  <a:close/>
                  <a:moveTo>
                    <a:pt x="398" y="339"/>
                  </a:moveTo>
                  <a:lnTo>
                    <a:pt x="398" y="339"/>
                  </a:lnTo>
                  <a:cubicBezTo>
                    <a:pt x="398" y="368"/>
                    <a:pt x="398" y="412"/>
                    <a:pt x="383" y="442"/>
                  </a:cubicBezTo>
                  <a:cubicBezTo>
                    <a:pt x="369" y="442"/>
                    <a:pt x="339" y="442"/>
                    <a:pt x="324" y="442"/>
                  </a:cubicBezTo>
                  <a:cubicBezTo>
                    <a:pt x="295" y="442"/>
                    <a:pt x="280" y="442"/>
                    <a:pt x="251" y="442"/>
                  </a:cubicBezTo>
                  <a:cubicBezTo>
                    <a:pt x="251" y="412"/>
                    <a:pt x="236" y="368"/>
                    <a:pt x="236" y="339"/>
                  </a:cubicBezTo>
                  <a:lnTo>
                    <a:pt x="398" y="339"/>
                  </a:lnTo>
                  <a:close/>
                  <a:moveTo>
                    <a:pt x="295" y="44"/>
                  </a:moveTo>
                  <a:lnTo>
                    <a:pt x="295" y="44"/>
                  </a:lnTo>
                  <a:cubicBezTo>
                    <a:pt x="310" y="44"/>
                    <a:pt x="310" y="44"/>
                    <a:pt x="324" y="44"/>
                  </a:cubicBezTo>
                  <a:lnTo>
                    <a:pt x="339" y="44"/>
                  </a:lnTo>
                  <a:cubicBezTo>
                    <a:pt x="354" y="74"/>
                    <a:pt x="369" y="118"/>
                    <a:pt x="383" y="162"/>
                  </a:cubicBezTo>
                  <a:cubicBezTo>
                    <a:pt x="354" y="162"/>
                    <a:pt x="339" y="162"/>
                    <a:pt x="324" y="162"/>
                  </a:cubicBezTo>
                  <a:cubicBezTo>
                    <a:pt x="295" y="162"/>
                    <a:pt x="280" y="162"/>
                    <a:pt x="265" y="162"/>
                  </a:cubicBezTo>
                  <a:cubicBezTo>
                    <a:pt x="265" y="118"/>
                    <a:pt x="280" y="74"/>
                    <a:pt x="295" y="44"/>
                  </a:cubicBezTo>
                  <a:close/>
                  <a:moveTo>
                    <a:pt x="251" y="59"/>
                  </a:moveTo>
                  <a:lnTo>
                    <a:pt x="251" y="59"/>
                  </a:lnTo>
                  <a:cubicBezTo>
                    <a:pt x="236" y="89"/>
                    <a:pt x="221" y="118"/>
                    <a:pt x="221" y="147"/>
                  </a:cubicBezTo>
                  <a:cubicBezTo>
                    <a:pt x="192" y="147"/>
                    <a:pt x="148" y="147"/>
                    <a:pt x="118" y="133"/>
                  </a:cubicBezTo>
                  <a:cubicBezTo>
                    <a:pt x="148" y="89"/>
                    <a:pt x="207" y="59"/>
                    <a:pt x="251" y="59"/>
                  </a:cubicBezTo>
                  <a:close/>
                  <a:moveTo>
                    <a:pt x="89" y="162"/>
                  </a:moveTo>
                  <a:lnTo>
                    <a:pt x="89" y="162"/>
                  </a:lnTo>
                  <a:cubicBezTo>
                    <a:pt x="133" y="177"/>
                    <a:pt x="177" y="192"/>
                    <a:pt x="207" y="192"/>
                  </a:cubicBezTo>
                  <a:cubicBezTo>
                    <a:pt x="207" y="221"/>
                    <a:pt x="207" y="265"/>
                    <a:pt x="207" y="294"/>
                  </a:cubicBezTo>
                  <a:cubicBezTo>
                    <a:pt x="44" y="294"/>
                    <a:pt x="44" y="294"/>
                    <a:pt x="44" y="294"/>
                  </a:cubicBezTo>
                  <a:cubicBezTo>
                    <a:pt x="44" y="251"/>
                    <a:pt x="59" y="206"/>
                    <a:pt x="89" y="162"/>
                  </a:cubicBezTo>
                  <a:close/>
                  <a:moveTo>
                    <a:pt x="89" y="471"/>
                  </a:moveTo>
                  <a:lnTo>
                    <a:pt x="89" y="471"/>
                  </a:lnTo>
                  <a:cubicBezTo>
                    <a:pt x="59" y="427"/>
                    <a:pt x="44" y="383"/>
                    <a:pt x="44" y="339"/>
                  </a:cubicBezTo>
                  <a:cubicBezTo>
                    <a:pt x="207" y="339"/>
                    <a:pt x="207" y="339"/>
                    <a:pt x="207" y="339"/>
                  </a:cubicBezTo>
                  <a:cubicBezTo>
                    <a:pt x="207" y="368"/>
                    <a:pt x="207" y="412"/>
                    <a:pt x="207" y="442"/>
                  </a:cubicBezTo>
                  <a:cubicBezTo>
                    <a:pt x="177" y="457"/>
                    <a:pt x="133" y="457"/>
                    <a:pt x="89" y="471"/>
                  </a:cubicBezTo>
                  <a:close/>
                  <a:moveTo>
                    <a:pt x="118" y="501"/>
                  </a:moveTo>
                  <a:lnTo>
                    <a:pt x="118" y="501"/>
                  </a:lnTo>
                  <a:cubicBezTo>
                    <a:pt x="148" y="501"/>
                    <a:pt x="192" y="486"/>
                    <a:pt x="221" y="486"/>
                  </a:cubicBezTo>
                  <a:cubicBezTo>
                    <a:pt x="221" y="515"/>
                    <a:pt x="236" y="560"/>
                    <a:pt x="251" y="589"/>
                  </a:cubicBezTo>
                  <a:cubicBezTo>
                    <a:pt x="207" y="574"/>
                    <a:pt x="148" y="545"/>
                    <a:pt x="118" y="501"/>
                  </a:cubicBezTo>
                  <a:close/>
                  <a:moveTo>
                    <a:pt x="339" y="589"/>
                  </a:moveTo>
                  <a:lnTo>
                    <a:pt x="339" y="589"/>
                  </a:lnTo>
                  <a:lnTo>
                    <a:pt x="324" y="589"/>
                  </a:lnTo>
                  <a:cubicBezTo>
                    <a:pt x="310" y="589"/>
                    <a:pt x="310" y="589"/>
                    <a:pt x="295" y="589"/>
                  </a:cubicBezTo>
                  <a:cubicBezTo>
                    <a:pt x="280" y="560"/>
                    <a:pt x="265" y="515"/>
                    <a:pt x="265" y="471"/>
                  </a:cubicBezTo>
                  <a:cubicBezTo>
                    <a:pt x="280" y="471"/>
                    <a:pt x="295" y="471"/>
                    <a:pt x="324" y="471"/>
                  </a:cubicBezTo>
                  <a:cubicBezTo>
                    <a:pt x="339" y="471"/>
                    <a:pt x="354" y="471"/>
                    <a:pt x="383" y="471"/>
                  </a:cubicBezTo>
                  <a:cubicBezTo>
                    <a:pt x="369" y="515"/>
                    <a:pt x="354" y="560"/>
                    <a:pt x="339" y="589"/>
                  </a:cubicBezTo>
                  <a:close/>
                  <a:moveTo>
                    <a:pt x="383" y="589"/>
                  </a:moveTo>
                  <a:lnTo>
                    <a:pt x="383" y="589"/>
                  </a:lnTo>
                  <a:cubicBezTo>
                    <a:pt x="398" y="560"/>
                    <a:pt x="412" y="515"/>
                    <a:pt x="412" y="486"/>
                  </a:cubicBezTo>
                  <a:cubicBezTo>
                    <a:pt x="457" y="486"/>
                    <a:pt x="486" y="501"/>
                    <a:pt x="516" y="501"/>
                  </a:cubicBezTo>
                  <a:cubicBezTo>
                    <a:pt x="486" y="545"/>
                    <a:pt x="442" y="574"/>
                    <a:pt x="383" y="589"/>
                  </a:cubicBezTo>
                  <a:close/>
                  <a:moveTo>
                    <a:pt x="545" y="471"/>
                  </a:moveTo>
                  <a:lnTo>
                    <a:pt x="545" y="471"/>
                  </a:lnTo>
                  <a:cubicBezTo>
                    <a:pt x="516" y="457"/>
                    <a:pt x="471" y="457"/>
                    <a:pt x="427" y="442"/>
                  </a:cubicBezTo>
                  <a:cubicBezTo>
                    <a:pt x="427" y="412"/>
                    <a:pt x="442" y="368"/>
                    <a:pt x="442" y="339"/>
                  </a:cubicBezTo>
                  <a:cubicBezTo>
                    <a:pt x="589" y="339"/>
                    <a:pt x="589" y="339"/>
                    <a:pt x="589" y="339"/>
                  </a:cubicBezTo>
                  <a:cubicBezTo>
                    <a:pt x="589" y="383"/>
                    <a:pt x="574" y="427"/>
                    <a:pt x="545" y="471"/>
                  </a:cubicBezTo>
                  <a:close/>
                </a:path>
              </a:pathLst>
            </a:custGeom>
            <a:solidFill>
              <a:srgbClr val="010A1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 dirty="0">
                <a:cs typeface="+mn-ea"/>
                <a:sym typeface="+mn-lt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1770360" y="5946416"/>
            <a:ext cx="3131284" cy="724825"/>
            <a:chOff x="1157188" y="5013498"/>
            <a:chExt cx="3458574" cy="853440"/>
          </a:xfrm>
          <a:effectLst>
            <a:outerShdw blurRad="254000" dist="63500" dir="2700000" algn="tl" rotWithShape="0">
              <a:prstClr val="black">
                <a:alpha val="30000"/>
              </a:prstClr>
            </a:outerShdw>
          </a:effectLst>
        </p:grpSpPr>
        <p:grpSp>
          <p:nvGrpSpPr>
            <p:cNvPr id="13" name="组合 12"/>
            <p:cNvGrpSpPr/>
            <p:nvPr/>
          </p:nvGrpSpPr>
          <p:grpSpPr>
            <a:xfrm>
              <a:off x="3762322" y="5013498"/>
              <a:ext cx="853440" cy="853440"/>
              <a:chOff x="3413979" y="5100583"/>
              <a:chExt cx="853440" cy="853440"/>
            </a:xfrm>
          </p:grpSpPr>
          <p:sp>
            <p:nvSpPr>
              <p:cNvPr id="48" name="椭圆 47"/>
              <p:cNvSpPr/>
              <p:nvPr/>
            </p:nvSpPr>
            <p:spPr>
              <a:xfrm>
                <a:off x="3413979" y="5100583"/>
                <a:ext cx="853440" cy="853440"/>
              </a:xfrm>
              <a:prstGeom prst="ellipse">
                <a:avLst/>
              </a:prstGeom>
              <a:solidFill>
                <a:srgbClr val="CBBC9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gradFill>
                    <a:gsLst>
                      <a:gs pos="0">
                        <a:srgbClr val="C00000"/>
                      </a:gs>
                      <a:gs pos="100000">
                        <a:srgbClr val="F42400"/>
                      </a:gs>
                    </a:gsLst>
                    <a:lin ang="3000000" scaled="0"/>
                  </a:gradFill>
                  <a:cs typeface="+mn-ea"/>
                  <a:sym typeface="+mn-lt"/>
                </a:endParaRPr>
              </a:p>
            </p:txBody>
          </p:sp>
          <p:sp>
            <p:nvSpPr>
              <p:cNvPr id="44" name="Freeform 81"/>
              <p:cNvSpPr>
                <a:spLocks noChangeArrowheads="1"/>
              </p:cNvSpPr>
              <p:nvPr/>
            </p:nvSpPr>
            <p:spPr bwMode="auto">
              <a:xfrm>
                <a:off x="3622424" y="5333118"/>
                <a:ext cx="436550" cy="335206"/>
              </a:xfrm>
              <a:custGeom>
                <a:avLst/>
                <a:gdLst>
                  <a:gd name="T0" fmla="*/ 131975 w 619"/>
                  <a:gd name="T1" fmla="*/ 79795 h 472"/>
                  <a:gd name="T2" fmla="*/ 131975 w 619"/>
                  <a:gd name="T3" fmla="*/ 79795 h 472"/>
                  <a:gd name="T4" fmla="*/ 105437 w 619"/>
                  <a:gd name="T5" fmla="*/ 79795 h 472"/>
                  <a:gd name="T6" fmla="*/ 116196 w 619"/>
                  <a:gd name="T7" fmla="*/ 48021 h 472"/>
                  <a:gd name="T8" fmla="*/ 110816 w 619"/>
                  <a:gd name="T9" fmla="*/ 42605 h 472"/>
                  <a:gd name="T10" fmla="*/ 100416 w 619"/>
                  <a:gd name="T11" fmla="*/ 42605 h 472"/>
                  <a:gd name="T12" fmla="*/ 84278 w 619"/>
                  <a:gd name="T13" fmla="*/ 85211 h 472"/>
                  <a:gd name="T14" fmla="*/ 84278 w 619"/>
                  <a:gd name="T15" fmla="*/ 90626 h 472"/>
                  <a:gd name="T16" fmla="*/ 89657 w 619"/>
                  <a:gd name="T17" fmla="*/ 95681 h 472"/>
                  <a:gd name="T18" fmla="*/ 121575 w 619"/>
                  <a:gd name="T19" fmla="*/ 95681 h 472"/>
                  <a:gd name="T20" fmla="*/ 105437 w 619"/>
                  <a:gd name="T21" fmla="*/ 127455 h 472"/>
                  <a:gd name="T22" fmla="*/ 105437 w 619"/>
                  <a:gd name="T23" fmla="*/ 138287 h 472"/>
                  <a:gd name="T24" fmla="*/ 116196 w 619"/>
                  <a:gd name="T25" fmla="*/ 133232 h 472"/>
                  <a:gd name="T26" fmla="*/ 136996 w 619"/>
                  <a:gd name="T27" fmla="*/ 85211 h 472"/>
                  <a:gd name="T28" fmla="*/ 131975 w 619"/>
                  <a:gd name="T29" fmla="*/ 79795 h 472"/>
                  <a:gd name="T30" fmla="*/ 158155 w 619"/>
                  <a:gd name="T31" fmla="*/ 37189 h 472"/>
                  <a:gd name="T32" fmla="*/ 158155 w 619"/>
                  <a:gd name="T33" fmla="*/ 37189 h 472"/>
                  <a:gd name="T34" fmla="*/ 105437 w 619"/>
                  <a:gd name="T35" fmla="*/ 0 h 472"/>
                  <a:gd name="T36" fmla="*/ 42318 w 619"/>
                  <a:gd name="T37" fmla="*/ 58492 h 472"/>
                  <a:gd name="T38" fmla="*/ 0 w 619"/>
                  <a:gd name="T39" fmla="*/ 116984 h 472"/>
                  <a:gd name="T40" fmla="*/ 52718 w 619"/>
                  <a:gd name="T41" fmla="*/ 170060 h 472"/>
                  <a:gd name="T42" fmla="*/ 153134 w 619"/>
                  <a:gd name="T43" fmla="*/ 170060 h 472"/>
                  <a:gd name="T44" fmla="*/ 221632 w 619"/>
                  <a:gd name="T45" fmla="*/ 106513 h 472"/>
                  <a:gd name="T46" fmla="*/ 158155 w 619"/>
                  <a:gd name="T47" fmla="*/ 37189 h 472"/>
                  <a:gd name="T48" fmla="*/ 153134 w 619"/>
                  <a:gd name="T49" fmla="*/ 159589 h 472"/>
                  <a:gd name="T50" fmla="*/ 153134 w 619"/>
                  <a:gd name="T51" fmla="*/ 159589 h 472"/>
                  <a:gd name="T52" fmla="*/ 52718 w 619"/>
                  <a:gd name="T53" fmla="*/ 159589 h 472"/>
                  <a:gd name="T54" fmla="*/ 10400 w 619"/>
                  <a:gd name="T55" fmla="*/ 116984 h 472"/>
                  <a:gd name="T56" fmla="*/ 52718 w 619"/>
                  <a:gd name="T57" fmla="*/ 74379 h 472"/>
                  <a:gd name="T58" fmla="*/ 105437 w 619"/>
                  <a:gd name="T59" fmla="*/ 15887 h 472"/>
                  <a:gd name="T60" fmla="*/ 147755 w 619"/>
                  <a:gd name="T61" fmla="*/ 53437 h 472"/>
                  <a:gd name="T62" fmla="*/ 211232 w 619"/>
                  <a:gd name="T63" fmla="*/ 101097 h 472"/>
                  <a:gd name="T64" fmla="*/ 153134 w 619"/>
                  <a:gd name="T65" fmla="*/ 159589 h 472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0" t="0" r="r" b="b"/>
                <a:pathLst>
                  <a:path w="619" h="472">
                    <a:moveTo>
                      <a:pt x="368" y="221"/>
                    </a:moveTo>
                    <a:lnTo>
                      <a:pt x="368" y="221"/>
                    </a:lnTo>
                    <a:cubicBezTo>
                      <a:pt x="294" y="221"/>
                      <a:pt x="294" y="221"/>
                      <a:pt x="294" y="221"/>
                    </a:cubicBezTo>
                    <a:cubicBezTo>
                      <a:pt x="324" y="133"/>
                      <a:pt x="324" y="133"/>
                      <a:pt x="324" y="133"/>
                    </a:cubicBezTo>
                    <a:cubicBezTo>
                      <a:pt x="324" y="133"/>
                      <a:pt x="324" y="118"/>
                      <a:pt x="309" y="118"/>
                    </a:cubicBezTo>
                    <a:cubicBezTo>
                      <a:pt x="294" y="103"/>
                      <a:pt x="294" y="118"/>
                      <a:pt x="280" y="118"/>
                    </a:cubicBezTo>
                    <a:cubicBezTo>
                      <a:pt x="235" y="236"/>
                      <a:pt x="235" y="236"/>
                      <a:pt x="235" y="236"/>
                    </a:cubicBezTo>
                    <a:lnTo>
                      <a:pt x="235" y="251"/>
                    </a:lnTo>
                    <a:lnTo>
                      <a:pt x="250" y="265"/>
                    </a:lnTo>
                    <a:cubicBezTo>
                      <a:pt x="339" y="265"/>
                      <a:pt x="339" y="265"/>
                      <a:pt x="339" y="265"/>
                    </a:cubicBezTo>
                    <a:cubicBezTo>
                      <a:pt x="294" y="353"/>
                      <a:pt x="294" y="353"/>
                      <a:pt x="294" y="353"/>
                    </a:cubicBezTo>
                    <a:cubicBezTo>
                      <a:pt x="280" y="353"/>
                      <a:pt x="294" y="369"/>
                      <a:pt x="294" y="383"/>
                    </a:cubicBezTo>
                    <a:cubicBezTo>
                      <a:pt x="309" y="383"/>
                      <a:pt x="324" y="383"/>
                      <a:pt x="324" y="369"/>
                    </a:cubicBezTo>
                    <a:cubicBezTo>
                      <a:pt x="324" y="369"/>
                      <a:pt x="382" y="251"/>
                      <a:pt x="382" y="236"/>
                    </a:cubicBezTo>
                    <a:cubicBezTo>
                      <a:pt x="382" y="236"/>
                      <a:pt x="382" y="221"/>
                      <a:pt x="368" y="221"/>
                    </a:cubicBezTo>
                    <a:close/>
                    <a:moveTo>
                      <a:pt x="441" y="103"/>
                    </a:moveTo>
                    <a:lnTo>
                      <a:pt x="441" y="103"/>
                    </a:lnTo>
                    <a:cubicBezTo>
                      <a:pt x="412" y="44"/>
                      <a:pt x="353" y="0"/>
                      <a:pt x="294" y="0"/>
                    </a:cubicBezTo>
                    <a:cubicBezTo>
                      <a:pt x="191" y="0"/>
                      <a:pt x="118" y="74"/>
                      <a:pt x="118" y="162"/>
                    </a:cubicBezTo>
                    <a:cubicBezTo>
                      <a:pt x="44" y="192"/>
                      <a:pt x="0" y="251"/>
                      <a:pt x="0" y="324"/>
                    </a:cubicBezTo>
                    <a:cubicBezTo>
                      <a:pt x="0" y="398"/>
                      <a:pt x="59" y="471"/>
                      <a:pt x="147" y="471"/>
                    </a:cubicBezTo>
                    <a:lnTo>
                      <a:pt x="427" y="471"/>
                    </a:lnTo>
                    <a:cubicBezTo>
                      <a:pt x="530" y="471"/>
                      <a:pt x="618" y="398"/>
                      <a:pt x="618" y="295"/>
                    </a:cubicBezTo>
                    <a:cubicBezTo>
                      <a:pt x="618" y="192"/>
                      <a:pt x="544" y="103"/>
                      <a:pt x="441" y="103"/>
                    </a:cubicBezTo>
                    <a:close/>
                    <a:moveTo>
                      <a:pt x="427" y="442"/>
                    </a:moveTo>
                    <a:lnTo>
                      <a:pt x="427" y="442"/>
                    </a:lnTo>
                    <a:lnTo>
                      <a:pt x="147" y="442"/>
                    </a:lnTo>
                    <a:cubicBezTo>
                      <a:pt x="147" y="442"/>
                      <a:pt x="29" y="427"/>
                      <a:pt x="29" y="324"/>
                    </a:cubicBezTo>
                    <a:cubicBezTo>
                      <a:pt x="29" y="265"/>
                      <a:pt x="88" y="206"/>
                      <a:pt x="147" y="206"/>
                    </a:cubicBezTo>
                    <a:cubicBezTo>
                      <a:pt x="147" y="118"/>
                      <a:pt x="206" y="44"/>
                      <a:pt x="294" y="44"/>
                    </a:cubicBezTo>
                    <a:cubicBezTo>
                      <a:pt x="353" y="44"/>
                      <a:pt x="397" y="89"/>
                      <a:pt x="412" y="148"/>
                    </a:cubicBezTo>
                    <a:cubicBezTo>
                      <a:pt x="515" y="133"/>
                      <a:pt x="574" y="221"/>
                      <a:pt x="589" y="280"/>
                    </a:cubicBezTo>
                    <a:cubicBezTo>
                      <a:pt x="589" y="369"/>
                      <a:pt x="500" y="442"/>
                      <a:pt x="427" y="442"/>
                    </a:cubicBezTo>
                    <a:close/>
                  </a:path>
                </a:pathLst>
              </a:custGeom>
              <a:solidFill>
                <a:srgbClr val="010A1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pPr eaLnBrk="1" hangingPunct="1">
                  <a:defRPr/>
                </a:pPr>
                <a:endParaRPr lang="zh-CN" altLang="en-US" dirty="0">
                  <a:cs typeface="+mn-ea"/>
                  <a:sym typeface="+mn-lt"/>
                </a:endParaRPr>
              </a:p>
            </p:txBody>
          </p:sp>
        </p:grpSp>
        <p:grpSp>
          <p:nvGrpSpPr>
            <p:cNvPr id="7" name="组合 6"/>
            <p:cNvGrpSpPr/>
            <p:nvPr/>
          </p:nvGrpSpPr>
          <p:grpSpPr>
            <a:xfrm>
              <a:off x="2459755" y="5013498"/>
              <a:ext cx="853440" cy="853440"/>
              <a:chOff x="2111412" y="5100583"/>
              <a:chExt cx="853440" cy="853440"/>
            </a:xfrm>
          </p:grpSpPr>
          <p:sp>
            <p:nvSpPr>
              <p:cNvPr id="47" name="椭圆 46"/>
              <p:cNvSpPr/>
              <p:nvPr/>
            </p:nvSpPr>
            <p:spPr>
              <a:xfrm>
                <a:off x="2111412" y="5100583"/>
                <a:ext cx="853440" cy="853440"/>
              </a:xfrm>
              <a:prstGeom prst="ellipse">
                <a:avLst/>
              </a:prstGeom>
              <a:solidFill>
                <a:srgbClr val="CBBC9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gradFill>
                    <a:gsLst>
                      <a:gs pos="0">
                        <a:srgbClr val="C00000"/>
                      </a:gs>
                      <a:gs pos="100000">
                        <a:srgbClr val="F42400"/>
                      </a:gs>
                    </a:gsLst>
                    <a:lin ang="3000000" scaled="0"/>
                  </a:gradFill>
                  <a:cs typeface="+mn-ea"/>
                  <a:sym typeface="+mn-lt"/>
                </a:endParaRPr>
              </a:p>
            </p:txBody>
          </p:sp>
          <p:sp>
            <p:nvSpPr>
              <p:cNvPr id="45" name="Freeform 158"/>
              <p:cNvSpPr>
                <a:spLocks noChangeArrowheads="1"/>
              </p:cNvSpPr>
              <p:nvPr/>
            </p:nvSpPr>
            <p:spPr bwMode="auto">
              <a:xfrm>
                <a:off x="2309464" y="5329515"/>
                <a:ext cx="457336" cy="418360"/>
              </a:xfrm>
              <a:custGeom>
                <a:avLst/>
                <a:gdLst>
                  <a:gd name="T0" fmla="*/ 184545 w 649"/>
                  <a:gd name="T1" fmla="*/ 26677 h 590"/>
                  <a:gd name="T2" fmla="*/ 184545 w 649"/>
                  <a:gd name="T3" fmla="*/ 26677 h 590"/>
                  <a:gd name="T4" fmla="*/ 158386 w 649"/>
                  <a:gd name="T5" fmla="*/ 0 h 590"/>
                  <a:gd name="T6" fmla="*/ 73818 w 649"/>
                  <a:gd name="T7" fmla="*/ 0 h 590"/>
                  <a:gd name="T8" fmla="*/ 47659 w 649"/>
                  <a:gd name="T9" fmla="*/ 26677 h 590"/>
                  <a:gd name="T10" fmla="*/ 5375 w 649"/>
                  <a:gd name="T11" fmla="*/ 58402 h 590"/>
                  <a:gd name="T12" fmla="*/ 47659 w 649"/>
                  <a:gd name="T13" fmla="*/ 100941 h 590"/>
                  <a:gd name="T14" fmla="*/ 52676 w 649"/>
                  <a:gd name="T15" fmla="*/ 100941 h 590"/>
                  <a:gd name="T16" fmla="*/ 110727 w 649"/>
                  <a:gd name="T17" fmla="*/ 153935 h 590"/>
                  <a:gd name="T18" fmla="*/ 110727 w 649"/>
                  <a:gd name="T19" fmla="*/ 196474 h 590"/>
                  <a:gd name="T20" fmla="*/ 89585 w 649"/>
                  <a:gd name="T21" fmla="*/ 196474 h 590"/>
                  <a:gd name="T22" fmla="*/ 79193 w 649"/>
                  <a:gd name="T23" fmla="*/ 206929 h 590"/>
                  <a:gd name="T24" fmla="*/ 89585 w 649"/>
                  <a:gd name="T25" fmla="*/ 212336 h 590"/>
                  <a:gd name="T26" fmla="*/ 142261 w 649"/>
                  <a:gd name="T27" fmla="*/ 212336 h 590"/>
                  <a:gd name="T28" fmla="*/ 153011 w 649"/>
                  <a:gd name="T29" fmla="*/ 206929 h 590"/>
                  <a:gd name="T30" fmla="*/ 142261 w 649"/>
                  <a:gd name="T31" fmla="*/ 196474 h 590"/>
                  <a:gd name="T32" fmla="*/ 121477 w 649"/>
                  <a:gd name="T33" fmla="*/ 196474 h 590"/>
                  <a:gd name="T34" fmla="*/ 121477 w 649"/>
                  <a:gd name="T35" fmla="*/ 153935 h 590"/>
                  <a:gd name="T36" fmla="*/ 179528 w 649"/>
                  <a:gd name="T37" fmla="*/ 100941 h 590"/>
                  <a:gd name="T38" fmla="*/ 184545 w 649"/>
                  <a:gd name="T39" fmla="*/ 100941 h 590"/>
                  <a:gd name="T40" fmla="*/ 226829 w 649"/>
                  <a:gd name="T41" fmla="*/ 58402 h 590"/>
                  <a:gd name="T42" fmla="*/ 184545 w 649"/>
                  <a:gd name="T43" fmla="*/ 26677 h 590"/>
                  <a:gd name="T44" fmla="*/ 47659 w 649"/>
                  <a:gd name="T45" fmla="*/ 85079 h 590"/>
                  <a:gd name="T46" fmla="*/ 47659 w 649"/>
                  <a:gd name="T47" fmla="*/ 85079 h 590"/>
                  <a:gd name="T48" fmla="*/ 15767 w 649"/>
                  <a:gd name="T49" fmla="*/ 58402 h 590"/>
                  <a:gd name="T50" fmla="*/ 47659 w 649"/>
                  <a:gd name="T51" fmla="*/ 42539 h 590"/>
                  <a:gd name="T52" fmla="*/ 47659 w 649"/>
                  <a:gd name="T53" fmla="*/ 85079 h 590"/>
                  <a:gd name="T54" fmla="*/ 174153 w 649"/>
                  <a:gd name="T55" fmla="*/ 68856 h 590"/>
                  <a:gd name="T56" fmla="*/ 174153 w 649"/>
                  <a:gd name="T57" fmla="*/ 68856 h 590"/>
                  <a:gd name="T58" fmla="*/ 116102 w 649"/>
                  <a:gd name="T59" fmla="*/ 143480 h 590"/>
                  <a:gd name="T60" fmla="*/ 58051 w 649"/>
                  <a:gd name="T61" fmla="*/ 68856 h 590"/>
                  <a:gd name="T62" fmla="*/ 58051 w 649"/>
                  <a:gd name="T63" fmla="*/ 26677 h 590"/>
                  <a:gd name="T64" fmla="*/ 73818 w 649"/>
                  <a:gd name="T65" fmla="*/ 15862 h 590"/>
                  <a:gd name="T66" fmla="*/ 158386 w 649"/>
                  <a:gd name="T67" fmla="*/ 15862 h 590"/>
                  <a:gd name="T68" fmla="*/ 174153 w 649"/>
                  <a:gd name="T69" fmla="*/ 26677 h 590"/>
                  <a:gd name="T70" fmla="*/ 174153 w 649"/>
                  <a:gd name="T71" fmla="*/ 68856 h 590"/>
                  <a:gd name="T72" fmla="*/ 184545 w 649"/>
                  <a:gd name="T73" fmla="*/ 85079 h 590"/>
                  <a:gd name="T74" fmla="*/ 184545 w 649"/>
                  <a:gd name="T75" fmla="*/ 85079 h 590"/>
                  <a:gd name="T76" fmla="*/ 184545 w 649"/>
                  <a:gd name="T77" fmla="*/ 42539 h 590"/>
                  <a:gd name="T78" fmla="*/ 216437 w 649"/>
                  <a:gd name="T79" fmla="*/ 58402 h 590"/>
                  <a:gd name="T80" fmla="*/ 184545 w 649"/>
                  <a:gd name="T81" fmla="*/ 85079 h 590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0" t="0" r="r" b="b"/>
                <a:pathLst>
                  <a:path w="649" h="590">
                    <a:moveTo>
                      <a:pt x="515" y="74"/>
                    </a:moveTo>
                    <a:lnTo>
                      <a:pt x="515" y="74"/>
                    </a:lnTo>
                    <a:cubicBezTo>
                      <a:pt x="515" y="30"/>
                      <a:pt x="486" y="0"/>
                      <a:pt x="442" y="0"/>
                    </a:cubicBezTo>
                    <a:cubicBezTo>
                      <a:pt x="206" y="0"/>
                      <a:pt x="206" y="0"/>
                      <a:pt x="206" y="0"/>
                    </a:cubicBezTo>
                    <a:cubicBezTo>
                      <a:pt x="162" y="0"/>
                      <a:pt x="133" y="30"/>
                      <a:pt x="133" y="74"/>
                    </a:cubicBezTo>
                    <a:cubicBezTo>
                      <a:pt x="0" y="74"/>
                      <a:pt x="15" y="74"/>
                      <a:pt x="15" y="162"/>
                    </a:cubicBezTo>
                    <a:cubicBezTo>
                      <a:pt x="15" y="221"/>
                      <a:pt x="59" y="280"/>
                      <a:pt x="133" y="280"/>
                    </a:cubicBezTo>
                    <a:cubicBezTo>
                      <a:pt x="133" y="280"/>
                      <a:pt x="133" y="280"/>
                      <a:pt x="147" y="280"/>
                    </a:cubicBezTo>
                    <a:cubicBezTo>
                      <a:pt x="162" y="353"/>
                      <a:pt x="236" y="427"/>
                      <a:pt x="309" y="427"/>
                    </a:cubicBezTo>
                    <a:cubicBezTo>
                      <a:pt x="309" y="545"/>
                      <a:pt x="309" y="545"/>
                      <a:pt x="309" y="545"/>
                    </a:cubicBezTo>
                    <a:cubicBezTo>
                      <a:pt x="250" y="545"/>
                      <a:pt x="250" y="545"/>
                      <a:pt x="250" y="545"/>
                    </a:cubicBezTo>
                    <a:cubicBezTo>
                      <a:pt x="236" y="545"/>
                      <a:pt x="221" y="560"/>
                      <a:pt x="221" y="574"/>
                    </a:cubicBezTo>
                    <a:cubicBezTo>
                      <a:pt x="221" y="574"/>
                      <a:pt x="236" y="589"/>
                      <a:pt x="250" y="589"/>
                    </a:cubicBezTo>
                    <a:cubicBezTo>
                      <a:pt x="397" y="589"/>
                      <a:pt x="397" y="589"/>
                      <a:pt x="397" y="589"/>
                    </a:cubicBezTo>
                    <a:cubicBezTo>
                      <a:pt x="413" y="589"/>
                      <a:pt x="427" y="574"/>
                      <a:pt x="427" y="574"/>
                    </a:cubicBezTo>
                    <a:cubicBezTo>
                      <a:pt x="427" y="560"/>
                      <a:pt x="413" y="545"/>
                      <a:pt x="397" y="545"/>
                    </a:cubicBezTo>
                    <a:cubicBezTo>
                      <a:pt x="339" y="545"/>
                      <a:pt x="339" y="545"/>
                      <a:pt x="339" y="545"/>
                    </a:cubicBezTo>
                    <a:cubicBezTo>
                      <a:pt x="339" y="427"/>
                      <a:pt x="339" y="427"/>
                      <a:pt x="339" y="427"/>
                    </a:cubicBezTo>
                    <a:cubicBezTo>
                      <a:pt x="413" y="427"/>
                      <a:pt x="486" y="353"/>
                      <a:pt x="501" y="280"/>
                    </a:cubicBezTo>
                    <a:cubicBezTo>
                      <a:pt x="515" y="280"/>
                      <a:pt x="515" y="280"/>
                      <a:pt x="515" y="280"/>
                    </a:cubicBezTo>
                    <a:cubicBezTo>
                      <a:pt x="589" y="280"/>
                      <a:pt x="633" y="221"/>
                      <a:pt x="633" y="162"/>
                    </a:cubicBezTo>
                    <a:cubicBezTo>
                      <a:pt x="633" y="74"/>
                      <a:pt x="648" y="74"/>
                      <a:pt x="515" y="74"/>
                    </a:cubicBezTo>
                    <a:close/>
                    <a:moveTo>
                      <a:pt x="133" y="236"/>
                    </a:moveTo>
                    <a:lnTo>
                      <a:pt x="133" y="236"/>
                    </a:lnTo>
                    <a:cubicBezTo>
                      <a:pt x="88" y="236"/>
                      <a:pt x="44" y="206"/>
                      <a:pt x="44" y="162"/>
                    </a:cubicBezTo>
                    <a:cubicBezTo>
                      <a:pt x="44" y="118"/>
                      <a:pt x="44" y="118"/>
                      <a:pt x="133" y="118"/>
                    </a:cubicBezTo>
                    <a:lnTo>
                      <a:pt x="133" y="236"/>
                    </a:lnTo>
                    <a:close/>
                    <a:moveTo>
                      <a:pt x="486" y="191"/>
                    </a:moveTo>
                    <a:lnTo>
                      <a:pt x="486" y="191"/>
                    </a:lnTo>
                    <a:cubicBezTo>
                      <a:pt x="486" y="280"/>
                      <a:pt x="413" y="398"/>
                      <a:pt x="324" y="398"/>
                    </a:cubicBezTo>
                    <a:cubicBezTo>
                      <a:pt x="236" y="398"/>
                      <a:pt x="162" y="280"/>
                      <a:pt x="162" y="191"/>
                    </a:cubicBezTo>
                    <a:cubicBezTo>
                      <a:pt x="162" y="74"/>
                      <a:pt x="162" y="74"/>
                      <a:pt x="162" y="74"/>
                    </a:cubicBezTo>
                    <a:cubicBezTo>
                      <a:pt x="162" y="59"/>
                      <a:pt x="192" y="44"/>
                      <a:pt x="206" y="44"/>
                    </a:cubicBezTo>
                    <a:cubicBezTo>
                      <a:pt x="442" y="44"/>
                      <a:pt x="442" y="44"/>
                      <a:pt x="442" y="44"/>
                    </a:cubicBezTo>
                    <a:cubicBezTo>
                      <a:pt x="456" y="44"/>
                      <a:pt x="486" y="59"/>
                      <a:pt x="486" y="74"/>
                    </a:cubicBezTo>
                    <a:lnTo>
                      <a:pt x="486" y="191"/>
                    </a:lnTo>
                    <a:close/>
                    <a:moveTo>
                      <a:pt x="515" y="236"/>
                    </a:moveTo>
                    <a:lnTo>
                      <a:pt x="515" y="236"/>
                    </a:lnTo>
                    <a:cubicBezTo>
                      <a:pt x="515" y="118"/>
                      <a:pt x="515" y="118"/>
                      <a:pt x="515" y="118"/>
                    </a:cubicBezTo>
                    <a:cubicBezTo>
                      <a:pt x="604" y="118"/>
                      <a:pt x="604" y="118"/>
                      <a:pt x="604" y="162"/>
                    </a:cubicBezTo>
                    <a:cubicBezTo>
                      <a:pt x="604" y="206"/>
                      <a:pt x="560" y="236"/>
                      <a:pt x="515" y="236"/>
                    </a:cubicBezTo>
                    <a:close/>
                  </a:path>
                </a:pathLst>
              </a:custGeom>
              <a:solidFill>
                <a:srgbClr val="010A1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pPr eaLnBrk="1" hangingPunct="1">
                  <a:defRPr/>
                </a:pPr>
                <a:endParaRPr lang="zh-CN" altLang="en-US" dirty="0">
                  <a:cs typeface="+mn-ea"/>
                  <a:sym typeface="+mn-lt"/>
                </a:endParaRPr>
              </a:p>
            </p:txBody>
          </p:sp>
        </p:grpSp>
        <p:grpSp>
          <p:nvGrpSpPr>
            <p:cNvPr id="5" name="组合 4"/>
            <p:cNvGrpSpPr/>
            <p:nvPr/>
          </p:nvGrpSpPr>
          <p:grpSpPr>
            <a:xfrm>
              <a:off x="1157188" y="5013498"/>
              <a:ext cx="853440" cy="853440"/>
              <a:chOff x="808845" y="5100583"/>
              <a:chExt cx="853440" cy="853440"/>
            </a:xfrm>
          </p:grpSpPr>
          <p:sp>
            <p:nvSpPr>
              <p:cNvPr id="12" name="椭圆 11"/>
              <p:cNvSpPr/>
              <p:nvPr/>
            </p:nvSpPr>
            <p:spPr>
              <a:xfrm>
                <a:off x="808845" y="5100583"/>
                <a:ext cx="853440" cy="853440"/>
              </a:xfrm>
              <a:prstGeom prst="ellipse">
                <a:avLst/>
              </a:prstGeom>
              <a:solidFill>
                <a:srgbClr val="CBBC9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gradFill>
                    <a:gsLst>
                      <a:gs pos="0">
                        <a:srgbClr val="C00000"/>
                      </a:gs>
                      <a:gs pos="100000">
                        <a:srgbClr val="F42400"/>
                      </a:gs>
                    </a:gsLst>
                    <a:lin ang="3000000" scaled="0"/>
                  </a:gradFill>
                  <a:cs typeface="+mn-ea"/>
                  <a:sym typeface="+mn-lt"/>
                </a:endParaRPr>
              </a:p>
            </p:txBody>
          </p:sp>
          <p:sp>
            <p:nvSpPr>
              <p:cNvPr id="46" name="Freeform 159"/>
              <p:cNvSpPr>
                <a:spLocks noChangeArrowheads="1"/>
              </p:cNvSpPr>
              <p:nvPr/>
            </p:nvSpPr>
            <p:spPr bwMode="auto">
              <a:xfrm>
                <a:off x="1010795" y="5309030"/>
                <a:ext cx="449540" cy="436546"/>
              </a:xfrm>
              <a:custGeom>
                <a:avLst/>
                <a:gdLst>
                  <a:gd name="T0" fmla="*/ 63820 w 634"/>
                  <a:gd name="T1" fmla="*/ 68484 h 619"/>
                  <a:gd name="T2" fmla="*/ 63820 w 634"/>
                  <a:gd name="T3" fmla="*/ 68484 h 619"/>
                  <a:gd name="T4" fmla="*/ 58411 w 634"/>
                  <a:gd name="T5" fmla="*/ 73504 h 619"/>
                  <a:gd name="T6" fmla="*/ 58411 w 634"/>
                  <a:gd name="T7" fmla="*/ 147724 h 619"/>
                  <a:gd name="T8" fmla="*/ 63820 w 634"/>
                  <a:gd name="T9" fmla="*/ 152744 h 619"/>
                  <a:gd name="T10" fmla="*/ 74637 w 634"/>
                  <a:gd name="T11" fmla="*/ 147724 h 619"/>
                  <a:gd name="T12" fmla="*/ 74637 w 634"/>
                  <a:gd name="T13" fmla="*/ 73504 h 619"/>
                  <a:gd name="T14" fmla="*/ 63820 w 634"/>
                  <a:gd name="T15" fmla="*/ 68484 h 619"/>
                  <a:gd name="T16" fmla="*/ 122231 w 634"/>
                  <a:gd name="T17" fmla="*/ 89639 h 619"/>
                  <a:gd name="T18" fmla="*/ 122231 w 634"/>
                  <a:gd name="T19" fmla="*/ 89639 h 619"/>
                  <a:gd name="T20" fmla="*/ 116822 w 634"/>
                  <a:gd name="T21" fmla="*/ 94658 h 619"/>
                  <a:gd name="T22" fmla="*/ 116822 w 634"/>
                  <a:gd name="T23" fmla="*/ 136968 h 619"/>
                  <a:gd name="T24" fmla="*/ 122231 w 634"/>
                  <a:gd name="T25" fmla="*/ 147724 h 619"/>
                  <a:gd name="T26" fmla="*/ 127639 w 634"/>
                  <a:gd name="T27" fmla="*/ 136968 h 619"/>
                  <a:gd name="T28" fmla="*/ 127639 w 634"/>
                  <a:gd name="T29" fmla="*/ 94658 h 619"/>
                  <a:gd name="T30" fmla="*/ 122231 w 634"/>
                  <a:gd name="T31" fmla="*/ 89639 h 619"/>
                  <a:gd name="T32" fmla="*/ 169825 w 634"/>
                  <a:gd name="T33" fmla="*/ 0 h 619"/>
                  <a:gd name="T34" fmla="*/ 169825 w 634"/>
                  <a:gd name="T35" fmla="*/ 0 h 619"/>
                  <a:gd name="T36" fmla="*/ 116822 w 634"/>
                  <a:gd name="T37" fmla="*/ 41951 h 619"/>
                  <a:gd name="T38" fmla="*/ 58411 w 634"/>
                  <a:gd name="T39" fmla="*/ 20796 h 619"/>
                  <a:gd name="T40" fmla="*/ 0 w 634"/>
                  <a:gd name="T41" fmla="*/ 52707 h 619"/>
                  <a:gd name="T42" fmla="*/ 0 w 634"/>
                  <a:gd name="T43" fmla="*/ 221586 h 619"/>
                  <a:gd name="T44" fmla="*/ 58411 w 634"/>
                  <a:gd name="T45" fmla="*/ 190034 h 619"/>
                  <a:gd name="T46" fmla="*/ 116822 w 634"/>
                  <a:gd name="T47" fmla="*/ 210830 h 619"/>
                  <a:gd name="T48" fmla="*/ 169825 w 634"/>
                  <a:gd name="T49" fmla="*/ 168879 h 619"/>
                  <a:gd name="T50" fmla="*/ 228236 w 634"/>
                  <a:gd name="T51" fmla="*/ 210830 h 619"/>
                  <a:gd name="T52" fmla="*/ 228236 w 634"/>
                  <a:gd name="T53" fmla="*/ 41951 h 619"/>
                  <a:gd name="T54" fmla="*/ 169825 w 634"/>
                  <a:gd name="T55" fmla="*/ 0 h 619"/>
                  <a:gd name="T56" fmla="*/ 212372 w 634"/>
                  <a:gd name="T57" fmla="*/ 184655 h 619"/>
                  <a:gd name="T58" fmla="*/ 212372 w 634"/>
                  <a:gd name="T59" fmla="*/ 184655 h 619"/>
                  <a:gd name="T60" fmla="*/ 169825 w 634"/>
                  <a:gd name="T61" fmla="*/ 152744 h 619"/>
                  <a:gd name="T62" fmla="*/ 116822 w 634"/>
                  <a:gd name="T63" fmla="*/ 195053 h 619"/>
                  <a:gd name="T64" fmla="*/ 58411 w 634"/>
                  <a:gd name="T65" fmla="*/ 173899 h 619"/>
                  <a:gd name="T66" fmla="*/ 15865 w 634"/>
                  <a:gd name="T67" fmla="*/ 200432 h 619"/>
                  <a:gd name="T68" fmla="*/ 15865 w 634"/>
                  <a:gd name="T69" fmla="*/ 58086 h 619"/>
                  <a:gd name="T70" fmla="*/ 58411 w 634"/>
                  <a:gd name="T71" fmla="*/ 31553 h 619"/>
                  <a:gd name="T72" fmla="*/ 116822 w 634"/>
                  <a:gd name="T73" fmla="*/ 52707 h 619"/>
                  <a:gd name="T74" fmla="*/ 169825 w 634"/>
                  <a:gd name="T75" fmla="*/ 10398 h 619"/>
                  <a:gd name="T76" fmla="*/ 212372 w 634"/>
                  <a:gd name="T77" fmla="*/ 41951 h 619"/>
                  <a:gd name="T78" fmla="*/ 212372 w 634"/>
                  <a:gd name="T79" fmla="*/ 184655 h 619"/>
                  <a:gd name="T80" fmla="*/ 169825 w 634"/>
                  <a:gd name="T81" fmla="*/ 115813 h 619"/>
                  <a:gd name="T82" fmla="*/ 169825 w 634"/>
                  <a:gd name="T83" fmla="*/ 115813 h 619"/>
                  <a:gd name="T84" fmla="*/ 180642 w 634"/>
                  <a:gd name="T85" fmla="*/ 126570 h 619"/>
                  <a:gd name="T86" fmla="*/ 186051 w 634"/>
                  <a:gd name="T87" fmla="*/ 115813 h 619"/>
                  <a:gd name="T88" fmla="*/ 186051 w 634"/>
                  <a:gd name="T89" fmla="*/ 63106 h 619"/>
                  <a:gd name="T90" fmla="*/ 180642 w 634"/>
                  <a:gd name="T91" fmla="*/ 52707 h 619"/>
                  <a:gd name="T92" fmla="*/ 169825 w 634"/>
                  <a:gd name="T93" fmla="*/ 63106 h 619"/>
                  <a:gd name="T94" fmla="*/ 169825 w 634"/>
                  <a:gd name="T95" fmla="*/ 115813 h 619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0" t="0" r="r" b="b"/>
                <a:pathLst>
                  <a:path w="634" h="619">
                    <a:moveTo>
                      <a:pt x="177" y="191"/>
                    </a:moveTo>
                    <a:lnTo>
                      <a:pt x="177" y="191"/>
                    </a:lnTo>
                    <a:lnTo>
                      <a:pt x="162" y="205"/>
                    </a:lnTo>
                    <a:cubicBezTo>
                      <a:pt x="162" y="412"/>
                      <a:pt x="162" y="412"/>
                      <a:pt x="162" y="412"/>
                    </a:cubicBezTo>
                    <a:lnTo>
                      <a:pt x="177" y="426"/>
                    </a:lnTo>
                    <a:cubicBezTo>
                      <a:pt x="192" y="426"/>
                      <a:pt x="207" y="412"/>
                      <a:pt x="207" y="412"/>
                    </a:cubicBezTo>
                    <a:cubicBezTo>
                      <a:pt x="207" y="205"/>
                      <a:pt x="207" y="205"/>
                      <a:pt x="207" y="205"/>
                    </a:cubicBezTo>
                    <a:cubicBezTo>
                      <a:pt x="207" y="205"/>
                      <a:pt x="192" y="191"/>
                      <a:pt x="177" y="191"/>
                    </a:cubicBezTo>
                    <a:close/>
                    <a:moveTo>
                      <a:pt x="339" y="250"/>
                    </a:moveTo>
                    <a:lnTo>
                      <a:pt x="339" y="250"/>
                    </a:lnTo>
                    <a:cubicBezTo>
                      <a:pt x="324" y="250"/>
                      <a:pt x="324" y="264"/>
                      <a:pt x="324" y="264"/>
                    </a:cubicBezTo>
                    <a:cubicBezTo>
                      <a:pt x="324" y="382"/>
                      <a:pt x="324" y="382"/>
                      <a:pt x="324" y="382"/>
                    </a:cubicBezTo>
                    <a:cubicBezTo>
                      <a:pt x="324" y="397"/>
                      <a:pt x="324" y="412"/>
                      <a:pt x="339" y="412"/>
                    </a:cubicBezTo>
                    <a:cubicBezTo>
                      <a:pt x="354" y="412"/>
                      <a:pt x="354" y="397"/>
                      <a:pt x="354" y="382"/>
                    </a:cubicBezTo>
                    <a:cubicBezTo>
                      <a:pt x="354" y="264"/>
                      <a:pt x="354" y="264"/>
                      <a:pt x="354" y="264"/>
                    </a:cubicBezTo>
                    <a:cubicBezTo>
                      <a:pt x="354" y="264"/>
                      <a:pt x="354" y="250"/>
                      <a:pt x="339" y="250"/>
                    </a:cubicBezTo>
                    <a:close/>
                    <a:moveTo>
                      <a:pt x="471" y="0"/>
                    </a:moveTo>
                    <a:lnTo>
                      <a:pt x="471" y="0"/>
                    </a:lnTo>
                    <a:cubicBezTo>
                      <a:pt x="324" y="117"/>
                      <a:pt x="324" y="117"/>
                      <a:pt x="324" y="117"/>
                    </a:cubicBezTo>
                    <a:cubicBezTo>
                      <a:pt x="162" y="58"/>
                      <a:pt x="162" y="58"/>
                      <a:pt x="162" y="58"/>
                    </a:cubicBezTo>
                    <a:cubicBezTo>
                      <a:pt x="0" y="147"/>
                      <a:pt x="0" y="147"/>
                      <a:pt x="0" y="147"/>
                    </a:cubicBezTo>
                    <a:cubicBezTo>
                      <a:pt x="0" y="618"/>
                      <a:pt x="0" y="618"/>
                      <a:pt x="0" y="618"/>
                    </a:cubicBezTo>
                    <a:cubicBezTo>
                      <a:pt x="162" y="530"/>
                      <a:pt x="162" y="530"/>
                      <a:pt x="162" y="530"/>
                    </a:cubicBezTo>
                    <a:cubicBezTo>
                      <a:pt x="324" y="588"/>
                      <a:pt x="324" y="588"/>
                      <a:pt x="324" y="588"/>
                    </a:cubicBezTo>
                    <a:cubicBezTo>
                      <a:pt x="471" y="471"/>
                      <a:pt x="471" y="471"/>
                      <a:pt x="471" y="471"/>
                    </a:cubicBezTo>
                    <a:cubicBezTo>
                      <a:pt x="633" y="588"/>
                      <a:pt x="633" y="588"/>
                      <a:pt x="633" y="588"/>
                    </a:cubicBezTo>
                    <a:cubicBezTo>
                      <a:pt x="633" y="117"/>
                      <a:pt x="633" y="117"/>
                      <a:pt x="633" y="117"/>
                    </a:cubicBezTo>
                    <a:lnTo>
                      <a:pt x="471" y="0"/>
                    </a:lnTo>
                    <a:close/>
                    <a:moveTo>
                      <a:pt x="589" y="515"/>
                    </a:moveTo>
                    <a:lnTo>
                      <a:pt x="589" y="515"/>
                    </a:lnTo>
                    <a:cubicBezTo>
                      <a:pt x="471" y="426"/>
                      <a:pt x="471" y="426"/>
                      <a:pt x="471" y="426"/>
                    </a:cubicBezTo>
                    <a:cubicBezTo>
                      <a:pt x="324" y="544"/>
                      <a:pt x="324" y="544"/>
                      <a:pt x="324" y="544"/>
                    </a:cubicBezTo>
                    <a:cubicBezTo>
                      <a:pt x="162" y="485"/>
                      <a:pt x="162" y="485"/>
                      <a:pt x="162" y="485"/>
                    </a:cubicBezTo>
                    <a:cubicBezTo>
                      <a:pt x="44" y="559"/>
                      <a:pt x="44" y="559"/>
                      <a:pt x="44" y="559"/>
                    </a:cubicBezTo>
                    <a:cubicBezTo>
                      <a:pt x="44" y="162"/>
                      <a:pt x="44" y="162"/>
                      <a:pt x="44" y="162"/>
                    </a:cubicBezTo>
                    <a:cubicBezTo>
                      <a:pt x="162" y="88"/>
                      <a:pt x="162" y="88"/>
                      <a:pt x="162" y="88"/>
                    </a:cubicBezTo>
                    <a:cubicBezTo>
                      <a:pt x="324" y="147"/>
                      <a:pt x="324" y="147"/>
                      <a:pt x="324" y="147"/>
                    </a:cubicBezTo>
                    <a:cubicBezTo>
                      <a:pt x="471" y="29"/>
                      <a:pt x="471" y="29"/>
                      <a:pt x="471" y="29"/>
                    </a:cubicBezTo>
                    <a:cubicBezTo>
                      <a:pt x="589" y="117"/>
                      <a:pt x="589" y="117"/>
                      <a:pt x="589" y="117"/>
                    </a:cubicBezTo>
                    <a:lnTo>
                      <a:pt x="589" y="515"/>
                    </a:lnTo>
                    <a:close/>
                    <a:moveTo>
                      <a:pt x="471" y="323"/>
                    </a:moveTo>
                    <a:lnTo>
                      <a:pt x="471" y="323"/>
                    </a:lnTo>
                    <a:cubicBezTo>
                      <a:pt x="471" y="338"/>
                      <a:pt x="486" y="353"/>
                      <a:pt x="501" y="353"/>
                    </a:cubicBezTo>
                    <a:cubicBezTo>
                      <a:pt x="501" y="353"/>
                      <a:pt x="516" y="338"/>
                      <a:pt x="516" y="323"/>
                    </a:cubicBezTo>
                    <a:cubicBezTo>
                      <a:pt x="516" y="176"/>
                      <a:pt x="516" y="176"/>
                      <a:pt x="516" y="176"/>
                    </a:cubicBezTo>
                    <a:cubicBezTo>
                      <a:pt x="516" y="162"/>
                      <a:pt x="501" y="147"/>
                      <a:pt x="501" y="147"/>
                    </a:cubicBezTo>
                    <a:cubicBezTo>
                      <a:pt x="486" y="147"/>
                      <a:pt x="471" y="162"/>
                      <a:pt x="471" y="176"/>
                    </a:cubicBezTo>
                    <a:lnTo>
                      <a:pt x="471" y="323"/>
                    </a:lnTo>
                    <a:close/>
                  </a:path>
                </a:pathLst>
              </a:custGeom>
              <a:solidFill>
                <a:srgbClr val="010A1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pPr eaLnBrk="1" hangingPunct="1">
                  <a:defRPr/>
                </a:pPr>
                <a:endParaRPr lang="zh-CN" altLang="en-US" dirty="0">
                  <a:cs typeface="+mn-ea"/>
                  <a:sym typeface="+mn-lt"/>
                </a:endParaRPr>
              </a:p>
            </p:txBody>
          </p:sp>
        </p:grpSp>
      </p:grpSp>
      <p:pic>
        <p:nvPicPr>
          <p:cNvPr id="15" name="图片占位符 14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84" r="10284"/>
          <a:stretch/>
        </p:blipFill>
        <p:spPr>
          <a:xfrm>
            <a:off x="6257050" y="1603157"/>
            <a:ext cx="2538589" cy="2130626"/>
          </a:xfrm>
          <a:effectLst>
            <a:outerShdw blurRad="254000" dist="63500" dir="2700000" algn="tl" rotWithShape="0">
              <a:prstClr val="black">
                <a:alpha val="30000"/>
              </a:prstClr>
            </a:outerShdw>
          </a:effectLst>
        </p:spPr>
      </p:pic>
      <p:grpSp>
        <p:nvGrpSpPr>
          <p:cNvPr id="49" name="组合 48"/>
          <p:cNvGrpSpPr/>
          <p:nvPr/>
        </p:nvGrpSpPr>
        <p:grpSpPr>
          <a:xfrm>
            <a:off x="580590" y="1476753"/>
            <a:ext cx="5290881" cy="4486991"/>
            <a:chOff x="6818491" y="2866061"/>
            <a:chExt cx="5290881" cy="4486991"/>
          </a:xfrm>
        </p:grpSpPr>
        <p:sp>
          <p:nvSpPr>
            <p:cNvPr id="50" name="矩形 49"/>
            <p:cNvSpPr/>
            <p:nvPr/>
          </p:nvSpPr>
          <p:spPr>
            <a:xfrm>
              <a:off x="6818491" y="3420822"/>
              <a:ext cx="5290881" cy="3932230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indent="457200" algn="just">
                <a:lnSpc>
                  <a:spcPct val="150000"/>
                </a:lnSpc>
              </a:pPr>
              <a:r>
                <a:rPr lang="zh-CN" altLang="en-US" sz="1400" b="1" dirty="0">
                  <a:solidFill>
                    <a:srgbClr val="CBBC91"/>
                  </a:solidFill>
                  <a:cs typeface="+mn-ea"/>
                  <a:sym typeface="+mn-lt"/>
                </a:rPr>
                <a:t>在快速发展的数字化时代，智能手机、电脑等智能设备已经成为生活的标配。然而，对于庞大的中老年群体来说，这些先进的技术却像是一道道难以跨越的鸿沟。</a:t>
              </a:r>
            </a:p>
            <a:p>
              <a:pPr indent="457200" algn="just">
                <a:lnSpc>
                  <a:spcPct val="150000"/>
                </a:lnSpc>
              </a:pPr>
              <a:r>
                <a:rPr lang="zh-CN" altLang="en-US" sz="1400" b="1" dirty="0">
                  <a:solidFill>
                    <a:srgbClr val="CBBC91"/>
                  </a:solidFill>
                  <a:cs typeface="+mn-ea"/>
                  <a:sym typeface="+mn-lt"/>
                </a:rPr>
                <a:t>但挑战背后往往蕴藏着机遇。随着老龄化社会加速，数字化普及成为刚性需求，国家也在 “十四五” 规划中明确鼓励老年教育，政策倡导 “智慧助老”，为我们的项目提供了广阔的发展空间。</a:t>
              </a:r>
            </a:p>
            <a:p>
              <a:pPr indent="457200" algn="just">
                <a:lnSpc>
                  <a:spcPct val="150000"/>
                </a:lnSpc>
              </a:pPr>
              <a:r>
                <a:rPr lang="zh-CN" altLang="en-US" sz="1400" b="1" dirty="0">
                  <a:solidFill>
                    <a:srgbClr val="CBBC91"/>
                  </a:solidFill>
                  <a:cs typeface="+mn-ea"/>
                  <a:sym typeface="+mn-lt"/>
                </a:rPr>
                <a:t>这就是银龄数字学堂诞生的初衷。我们致力于为中老年人提供系统化的计算机及智能设备使用培训。课程内容丰富实用，从微信聊天、视频通话、手机支付这些基础操作，到网络安全防诈知识，再到热门的短视频制作，全方位覆盖中老年人的数字化生活场景。</a:t>
              </a:r>
            </a:p>
          </p:txBody>
        </p:sp>
        <p:sp>
          <p:nvSpPr>
            <p:cNvPr id="51" name="矩形 50"/>
            <p:cNvSpPr/>
            <p:nvPr/>
          </p:nvSpPr>
          <p:spPr>
            <a:xfrm>
              <a:off x="7371198" y="2866061"/>
              <a:ext cx="4405411" cy="497957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2400" b="1" dirty="0">
                  <a:solidFill>
                    <a:srgbClr val="CBBC91"/>
                  </a:solidFill>
                  <a:cs typeface="+mn-ea"/>
                  <a:sym typeface="+mn-lt"/>
                </a:rPr>
                <a:t>银龄学堂</a:t>
              </a: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461552" y="552767"/>
            <a:ext cx="4505640" cy="630364"/>
            <a:chOff x="194266" y="321621"/>
            <a:chExt cx="4505640" cy="630364"/>
          </a:xfrm>
        </p:grpSpPr>
        <p:grpSp>
          <p:nvGrpSpPr>
            <p:cNvPr id="31" name="组合 30"/>
            <p:cNvGrpSpPr/>
            <p:nvPr/>
          </p:nvGrpSpPr>
          <p:grpSpPr>
            <a:xfrm>
              <a:off x="1016260" y="398715"/>
              <a:ext cx="3683646" cy="553270"/>
              <a:chOff x="1016260" y="286054"/>
              <a:chExt cx="3683646" cy="553270"/>
            </a:xfrm>
          </p:grpSpPr>
          <p:sp>
            <p:nvSpPr>
              <p:cNvPr id="39" name="TextBox 6">
                <a:extLst>
                  <a:ext uri="{FF2B5EF4-FFF2-40B4-BE49-F238E27FC236}">
                    <a16:creationId xmlns:a16="http://schemas.microsoft.com/office/drawing/2014/main" id="{8083E77C-E488-400A-8503-359C6655BD40}"/>
                  </a:ext>
                </a:extLst>
              </p:cNvPr>
              <p:cNvSpPr txBox="1"/>
              <p:nvPr/>
            </p:nvSpPr>
            <p:spPr>
              <a:xfrm>
                <a:off x="2535531" y="439214"/>
                <a:ext cx="216437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1219020"/>
                <a:r>
                  <a:rPr lang="en-US" altLang="zh-CN" sz="2000" dirty="0">
                    <a:solidFill>
                      <a:srgbClr val="CBBC91"/>
                    </a:solidFill>
                    <a:cs typeface="+mn-ea"/>
                    <a:sym typeface="+mn-lt"/>
                  </a:rPr>
                  <a:t>BUSINESS PLAN</a:t>
                </a:r>
              </a:p>
            </p:txBody>
          </p:sp>
          <p:sp>
            <p:nvSpPr>
              <p:cNvPr id="40" name="TextBox 7">
                <a:extLst>
                  <a:ext uri="{FF2B5EF4-FFF2-40B4-BE49-F238E27FC236}">
                    <a16:creationId xmlns:a16="http://schemas.microsoft.com/office/drawing/2014/main" id="{BAF49D56-8FCD-4804-8411-594F1BC85F38}"/>
                  </a:ext>
                </a:extLst>
              </p:cNvPr>
              <p:cNvSpPr txBox="1"/>
              <p:nvPr/>
            </p:nvSpPr>
            <p:spPr>
              <a:xfrm>
                <a:off x="1016260" y="286054"/>
                <a:ext cx="162095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1219020"/>
                <a:r>
                  <a:rPr lang="zh-CN" altLang="en-US" sz="2800" dirty="0">
                    <a:solidFill>
                      <a:srgbClr val="CBBC91"/>
                    </a:solidFill>
                    <a:cs typeface="+mn-ea"/>
                    <a:sym typeface="+mn-lt"/>
                  </a:rPr>
                  <a:t>项目简介</a:t>
                </a:r>
              </a:p>
            </p:txBody>
          </p:sp>
        </p:grpSp>
        <p:sp>
          <p:nvSpPr>
            <p:cNvPr id="38" name="矩形 37"/>
            <p:cNvSpPr/>
            <p:nvPr/>
          </p:nvSpPr>
          <p:spPr>
            <a:xfrm>
              <a:off x="194266" y="321621"/>
              <a:ext cx="695382" cy="613162"/>
            </a:xfrm>
            <a:prstGeom prst="rect">
              <a:avLst/>
            </a:prstGeom>
            <a:noFill/>
            <a:ln w="25400">
              <a:solidFill>
                <a:srgbClr val="CBBC91"/>
              </a:solidFill>
            </a:ln>
            <a:effectLst>
              <a:outerShdw blurRad="1016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dirty="0">
                  <a:solidFill>
                    <a:srgbClr val="CBBC91"/>
                  </a:solidFill>
                  <a:latin typeface="Agency FB" panose="020B0503020202020204" pitchFamily="34" charset="0"/>
                  <a:cs typeface="+mn-ea"/>
                  <a:sym typeface="+mn-lt"/>
                </a:rPr>
                <a:t>02</a:t>
              </a:r>
              <a:endParaRPr lang="zh-CN" altLang="en-US" sz="3600" dirty="0">
                <a:solidFill>
                  <a:srgbClr val="CBBC91"/>
                </a:solidFill>
                <a:latin typeface="Agency FB" panose="020B0503020202020204" pitchFamily="34" charset="0"/>
                <a:cs typeface="+mn-ea"/>
                <a:sym typeface="+mn-lt"/>
              </a:endParaRPr>
            </a:p>
          </p:txBody>
        </p:sp>
      </p:grpSp>
      <p:pic>
        <p:nvPicPr>
          <p:cNvPr id="21" name="图片占位符 20">
            <a:extLst>
              <a:ext uri="{FF2B5EF4-FFF2-40B4-BE49-F238E27FC236}">
                <a16:creationId xmlns:a16="http://schemas.microsoft.com/office/drawing/2014/main" id="{2BB29D80-6660-7811-DD6E-3A30A4A87EEF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51" b="12551"/>
          <a:stretch>
            <a:fillRect/>
          </a:stretch>
        </p:blipFill>
        <p:spPr>
          <a:xfrm>
            <a:off x="6239051" y="3813282"/>
            <a:ext cx="5067649" cy="2133134"/>
          </a:xfrm>
        </p:spPr>
      </p:pic>
    </p:spTree>
    <p:extLst>
      <p:ext uri="{BB962C8B-B14F-4D97-AF65-F5344CB8AC3E}">
        <p14:creationId xmlns:p14="http://schemas.microsoft.com/office/powerpoint/2010/main" val="2905582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E05BB3-54AA-AE12-7F45-EC6A0EF056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>
            <a:extLst>
              <a:ext uri="{FF2B5EF4-FFF2-40B4-BE49-F238E27FC236}">
                <a16:creationId xmlns:a16="http://schemas.microsoft.com/office/drawing/2014/main" id="{A937F83F-093B-9A44-18C4-56C21C4458B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54B27ED9-47B0-5C67-ED4D-004480C04E79}"/>
              </a:ext>
            </a:extLst>
          </p:cNvPr>
          <p:cNvSpPr/>
          <p:nvPr/>
        </p:nvSpPr>
        <p:spPr>
          <a:xfrm>
            <a:off x="-16274" y="0"/>
            <a:ext cx="12192000" cy="6857999"/>
          </a:xfrm>
          <a:prstGeom prst="rect">
            <a:avLst/>
          </a:prstGeom>
          <a:solidFill>
            <a:srgbClr val="051A29">
              <a:alpha val="1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7D479C75-03C4-CCD6-902B-1DA735D27DF3}"/>
              </a:ext>
            </a:extLst>
          </p:cNvPr>
          <p:cNvSpPr/>
          <p:nvPr/>
        </p:nvSpPr>
        <p:spPr>
          <a:xfrm>
            <a:off x="3933371" y="1304612"/>
            <a:ext cx="4354286" cy="4354284"/>
          </a:xfrm>
          <a:prstGeom prst="ellipse">
            <a:avLst/>
          </a:prstGeom>
          <a:solidFill>
            <a:srgbClr val="CBBC91">
              <a:alpha val="5000"/>
            </a:srgbClr>
          </a:solidFill>
          <a:ln w="50800">
            <a:solidFill>
              <a:srgbClr val="CBBC9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654418A1-E9A7-0A69-1550-9948B476E104}"/>
              </a:ext>
            </a:extLst>
          </p:cNvPr>
          <p:cNvSpPr txBox="1"/>
          <p:nvPr/>
        </p:nvSpPr>
        <p:spPr>
          <a:xfrm>
            <a:off x="5205028" y="1455074"/>
            <a:ext cx="1699504" cy="2215991"/>
          </a:xfrm>
          <a:prstGeom prst="rect">
            <a:avLst/>
          </a:prstGeom>
          <a:noFill/>
          <a:effectLst>
            <a:outerShdw blurRad="254000" dist="63500" dir="2700000" algn="tl" rotWithShape="0">
              <a:prstClr val="black">
                <a:alpha val="30000"/>
              </a:prstClr>
            </a:outerShdw>
          </a:effectLst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algn="ctr">
              <a:defRPr sz="13800">
                <a:gradFill>
                  <a:gsLst>
                    <a:gs pos="0">
                      <a:srgbClr val="CBBC91"/>
                    </a:gs>
                    <a:gs pos="100000">
                      <a:srgbClr val="8D6D3E"/>
                    </a:gs>
                  </a:gsLst>
                  <a:lin ang="5400000" scaled="0"/>
                </a:gradFill>
                <a:latin typeface="Agency FB" panose="020B0503020202020204" pitchFamily="34" charset="0"/>
                <a:cs typeface="+mn-ea"/>
              </a:defRPr>
            </a:lvl1pPr>
          </a:lstStyle>
          <a:p>
            <a:r>
              <a:rPr lang="en-US" altLang="zh-CN" dirty="0">
                <a:sym typeface="+mn-lt"/>
              </a:rPr>
              <a:t>03</a:t>
            </a:r>
            <a:endParaRPr lang="zh-CN" altLang="en-US" dirty="0">
              <a:sym typeface="+mn-lt"/>
            </a:endParaRPr>
          </a:p>
        </p:txBody>
      </p:sp>
      <p:sp>
        <p:nvSpPr>
          <p:cNvPr id="26" name="PA_矩形 29">
            <a:extLst>
              <a:ext uri="{FF2B5EF4-FFF2-40B4-BE49-F238E27FC236}">
                <a16:creationId xmlns:a16="http://schemas.microsoft.com/office/drawing/2014/main" id="{1BD2A7E3-D4CB-1DCF-EA0D-ACAC287C9A27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5077460" y="3592195"/>
            <a:ext cx="2190750" cy="52197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dist"/>
            <a:r>
              <a:rPr lang="zh-CN" altLang="en-US" sz="2800" b="1" spc="-300" dirty="0">
                <a:solidFill>
                  <a:srgbClr val="CBBC91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cs typeface="+mn-ea"/>
                <a:sym typeface="+mn-lt"/>
              </a:rPr>
              <a:t>产品介绍</a:t>
            </a:r>
            <a:endParaRPr lang="en-US" altLang="zh-CN" sz="2800" b="1" spc="-300" dirty="0">
              <a:solidFill>
                <a:srgbClr val="CBBC91"/>
              </a:solidFill>
              <a:effectLst>
                <a:outerShdw blurRad="38100" dist="38100" dir="2700000" algn="tl">
                  <a:srgbClr val="000000">
                    <a:alpha val="20000"/>
                  </a:srgb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5C494DE3-5AB4-8EDC-D956-A5D316C13BFB}"/>
              </a:ext>
            </a:extLst>
          </p:cNvPr>
          <p:cNvSpPr txBox="1"/>
          <p:nvPr/>
        </p:nvSpPr>
        <p:spPr>
          <a:xfrm>
            <a:off x="4513757" y="4493683"/>
            <a:ext cx="3318156" cy="46602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900" dirty="0">
                <a:solidFill>
                  <a:srgbClr val="CBBC91"/>
                </a:solidFill>
                <a:cs typeface="+mn-ea"/>
              </a:rPr>
              <a:t>PRODUCT INTRODUCTION</a:t>
            </a:r>
            <a:endParaRPr lang="en-US" altLang="zh-CN" sz="900" dirty="0">
              <a:solidFill>
                <a:srgbClr val="CBBC91"/>
              </a:solidFill>
              <a:cs typeface="+mn-ea"/>
              <a:sym typeface="+mn-lt"/>
            </a:endParaRPr>
          </a:p>
          <a:p>
            <a:pPr algn="ctr">
              <a:lnSpc>
                <a:spcPct val="200000"/>
              </a:lnSpc>
            </a:pPr>
            <a:endParaRPr lang="en-US" altLang="zh-CN" sz="900" dirty="0">
              <a:solidFill>
                <a:srgbClr val="CBBC91"/>
              </a:solidFill>
              <a:cs typeface="+mn-ea"/>
              <a:sym typeface="+mn-lt"/>
            </a:endParaRPr>
          </a:p>
        </p:txBody>
      </p: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C16D44D3-B3FF-19B2-2936-C3121A40D88B}"/>
              </a:ext>
            </a:extLst>
          </p:cNvPr>
          <p:cNvGrpSpPr/>
          <p:nvPr/>
        </p:nvGrpSpPr>
        <p:grpSpPr>
          <a:xfrm>
            <a:off x="4879034" y="4206714"/>
            <a:ext cx="2491738" cy="177239"/>
            <a:chOff x="3939011" y="4117778"/>
            <a:chExt cx="3823630" cy="244152"/>
          </a:xfrm>
        </p:grpSpPr>
        <p:cxnSp>
          <p:nvCxnSpPr>
            <p:cNvPr id="29" name="直接连接符 28">
              <a:extLst>
                <a:ext uri="{FF2B5EF4-FFF2-40B4-BE49-F238E27FC236}">
                  <a16:creationId xmlns:a16="http://schemas.microsoft.com/office/drawing/2014/main" id="{0E6853B4-EEB4-610F-9653-F3DA6286EF04}"/>
                </a:ext>
              </a:extLst>
            </p:cNvPr>
            <p:cNvCxnSpPr/>
            <p:nvPr/>
          </p:nvCxnSpPr>
          <p:spPr>
            <a:xfrm>
              <a:off x="3939011" y="4239855"/>
              <a:ext cx="1670907" cy="0"/>
            </a:xfrm>
            <a:prstGeom prst="line">
              <a:avLst/>
            </a:prstGeom>
            <a:ln>
              <a:solidFill>
                <a:srgbClr val="CBBC9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菱形 29">
              <a:extLst>
                <a:ext uri="{FF2B5EF4-FFF2-40B4-BE49-F238E27FC236}">
                  <a16:creationId xmlns:a16="http://schemas.microsoft.com/office/drawing/2014/main" id="{A68D4942-2C82-0A8D-5DAB-371AB4CEFDFA}"/>
                </a:ext>
              </a:extLst>
            </p:cNvPr>
            <p:cNvSpPr/>
            <p:nvPr/>
          </p:nvSpPr>
          <p:spPr bwMode="auto">
            <a:xfrm>
              <a:off x="5781501" y="4117778"/>
              <a:ext cx="113211" cy="244152"/>
            </a:xfrm>
            <a:prstGeom prst="diamond">
              <a:avLst/>
            </a:prstGeom>
            <a:solidFill>
              <a:srgbClr val="CBBC9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id="{DF68F7FA-0DC4-2092-9DA8-ED9728239D86}"/>
                </a:ext>
              </a:extLst>
            </p:cNvPr>
            <p:cNvCxnSpPr/>
            <p:nvPr/>
          </p:nvCxnSpPr>
          <p:spPr>
            <a:xfrm>
              <a:off x="6091734" y="4239855"/>
              <a:ext cx="1670907" cy="0"/>
            </a:xfrm>
            <a:prstGeom prst="line">
              <a:avLst/>
            </a:prstGeom>
            <a:ln>
              <a:solidFill>
                <a:srgbClr val="CBBC9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文本框 31">
            <a:extLst>
              <a:ext uri="{FF2B5EF4-FFF2-40B4-BE49-F238E27FC236}">
                <a16:creationId xmlns:a16="http://schemas.microsoft.com/office/drawing/2014/main" id="{60C59670-7937-7713-1BDF-5C3788BCA518}"/>
              </a:ext>
            </a:extLst>
          </p:cNvPr>
          <p:cNvSpPr txBox="1"/>
          <p:nvPr/>
        </p:nvSpPr>
        <p:spPr>
          <a:xfrm>
            <a:off x="2044872" y="3313784"/>
            <a:ext cx="11337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400" dirty="0">
                <a:solidFill>
                  <a:srgbClr val="CBBC91"/>
                </a:solidFill>
                <a:effectLst>
                  <a:outerShdw blurRad="25400" dist="254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PART</a:t>
            </a:r>
            <a:endParaRPr lang="zh-CN" altLang="en-US" sz="2400" dirty="0">
              <a:solidFill>
                <a:srgbClr val="CBBC91"/>
              </a:solidFill>
              <a:effectLst>
                <a:outerShdw blurRad="25400" dist="254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F58325FA-2228-34D0-479A-BB3D693D1D1F}"/>
              </a:ext>
            </a:extLst>
          </p:cNvPr>
          <p:cNvSpPr txBox="1"/>
          <p:nvPr/>
        </p:nvSpPr>
        <p:spPr>
          <a:xfrm>
            <a:off x="9111923" y="3313784"/>
            <a:ext cx="15172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400" dirty="0">
                <a:solidFill>
                  <a:srgbClr val="CBBC91"/>
                </a:solidFill>
                <a:effectLst>
                  <a:outerShdw blurRad="25400" dist="254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THREE</a:t>
            </a:r>
            <a:endParaRPr lang="zh-CN" altLang="en-US" sz="2400" dirty="0">
              <a:solidFill>
                <a:srgbClr val="CBBC91"/>
              </a:solidFill>
              <a:effectLst>
                <a:outerShdw blurRad="25400" dist="254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24987486"/>
      </p:ext>
    </p:extLst>
  </p:cSld>
  <p:clrMapOvr>
    <a:masterClrMapping/>
  </p:clrMapOvr>
  <p:transition spd="slow" advClick="0" advTm="0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2" dur="375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3" dur="375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4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5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41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 tmFilter="0,0; .5, 1; 1, 1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37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ldLvl="0" animBg="1"/>
      <p:bldP spid="25" grpId="0"/>
      <p:bldP spid="26" grpId="0"/>
      <p:bldP spid="27" grpId="0"/>
      <p:bldP spid="32" grpId="0"/>
      <p:bldP spid="3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hteck 1"/>
          <p:cNvSpPr/>
          <p:nvPr/>
        </p:nvSpPr>
        <p:spPr>
          <a:xfrm>
            <a:off x="-4247" y="-12040"/>
            <a:ext cx="12196247" cy="3431556"/>
          </a:xfrm>
          <a:prstGeom prst="rect">
            <a:avLst/>
          </a:prstGeom>
          <a:blipFill dpi="0"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11649" b="583"/>
            </a:stretch>
          </a:blipFill>
          <a:ln>
            <a:noFill/>
          </a:ln>
          <a:effectLst>
            <a:outerShdw blurRad="1905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28600"/>
            <a:endParaRPr lang="de-DE" sz="900" dirty="0">
              <a:solidFill>
                <a:srgbClr val="F9F9F9"/>
              </a:solidFill>
              <a:cs typeface="+mn-ea"/>
              <a:sym typeface="+mn-lt"/>
            </a:endParaRPr>
          </a:p>
        </p:txBody>
      </p:sp>
      <p:sp>
        <p:nvSpPr>
          <p:cNvPr id="24" name="Title 1"/>
          <p:cNvSpPr txBox="1"/>
          <p:nvPr/>
        </p:nvSpPr>
        <p:spPr>
          <a:xfrm>
            <a:off x="832954" y="3538442"/>
            <a:ext cx="2291862" cy="659122"/>
          </a:xfrm>
          <a:prstGeom prst="rect">
            <a:avLst/>
          </a:prstGeom>
        </p:spPr>
        <p:txBody>
          <a:bodyPr vert="horz" lIns="3600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bg2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800" b="1" dirty="0">
                <a:solidFill>
                  <a:srgbClr val="CBBC91"/>
                </a:solidFill>
                <a:latin typeface="+mn-lt"/>
                <a:ea typeface="+mn-ea"/>
                <a:cs typeface="+mn-ea"/>
                <a:sym typeface="+mn-lt"/>
              </a:rPr>
              <a:t>产品介绍</a:t>
            </a:r>
          </a:p>
        </p:txBody>
      </p:sp>
      <p:sp>
        <p:nvSpPr>
          <p:cNvPr id="25" name="等腰三角形 24"/>
          <p:cNvSpPr/>
          <p:nvPr/>
        </p:nvSpPr>
        <p:spPr bwMode="auto">
          <a:xfrm rot="5400000">
            <a:off x="2986052" y="4635716"/>
            <a:ext cx="186616" cy="235052"/>
          </a:xfrm>
          <a:prstGeom prst="triangle">
            <a:avLst/>
          </a:prstGeom>
          <a:solidFill>
            <a:srgbClr val="CBBC9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algn="ctr"/>
            <a:endParaRPr lang="zh-CN" altLang="en-US" dirty="0">
              <a:solidFill>
                <a:srgbClr val="CBBC91"/>
              </a:solidFill>
              <a:cs typeface="+mn-ea"/>
              <a:sym typeface="+mn-lt"/>
            </a:endParaRPr>
          </a:p>
        </p:txBody>
      </p:sp>
      <p:sp>
        <p:nvSpPr>
          <p:cNvPr id="27" name="TextBox 15"/>
          <p:cNvSpPr txBox="1"/>
          <p:nvPr/>
        </p:nvSpPr>
        <p:spPr>
          <a:xfrm>
            <a:off x="450234" y="4197564"/>
            <a:ext cx="3057303" cy="753220"/>
          </a:xfrm>
          <a:prstGeom prst="rect">
            <a:avLst/>
          </a:prstGeom>
          <a:noFill/>
        </p:spPr>
        <p:txBody>
          <a:bodyPr wrap="none" lIns="36000" rIns="36000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dirty="0">
                <a:solidFill>
                  <a:srgbClr val="CBBC91"/>
                </a:solidFill>
                <a:cs typeface="+mn-ea"/>
              </a:rPr>
              <a:t>PRODUCT INTRODUCTION</a:t>
            </a:r>
            <a:endParaRPr lang="en-US" altLang="zh-CN" dirty="0">
              <a:solidFill>
                <a:srgbClr val="CBBC91"/>
              </a:solidFill>
              <a:cs typeface="+mn-ea"/>
              <a:sym typeface="+mn-lt"/>
            </a:endParaRPr>
          </a:p>
          <a:p>
            <a:pPr>
              <a:lnSpc>
                <a:spcPct val="125000"/>
              </a:lnSpc>
            </a:pPr>
            <a:endParaRPr lang="en-US" dirty="0">
              <a:solidFill>
                <a:srgbClr val="CBBC91"/>
              </a:solidFill>
              <a:cs typeface="+mn-ea"/>
              <a:sym typeface="+mn-lt"/>
            </a:endParaRPr>
          </a:p>
        </p:txBody>
      </p:sp>
      <p:sp>
        <p:nvSpPr>
          <p:cNvPr id="26" name="矩形 25"/>
          <p:cNvSpPr/>
          <p:nvPr/>
        </p:nvSpPr>
        <p:spPr bwMode="auto">
          <a:xfrm>
            <a:off x="1015218" y="2785222"/>
            <a:ext cx="1927337" cy="1412342"/>
          </a:xfrm>
          <a:prstGeom prst="rect">
            <a:avLst/>
          </a:prstGeom>
          <a:noFill/>
          <a:ln w="50800">
            <a:solidFill>
              <a:srgbClr val="CBBC91"/>
            </a:solidFill>
            <a:miter lim="800000"/>
          </a:ln>
          <a:effectLst>
            <a:outerShdw blurRad="254000" dist="635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/>
          <a:lstStyle/>
          <a:p>
            <a:pPr algn="ctr"/>
            <a:endParaRPr lang="en-US" altLang="zh-CN" dirty="0">
              <a:solidFill>
                <a:srgbClr val="CBBC91"/>
              </a:solidFill>
              <a:cs typeface="+mn-ea"/>
              <a:sym typeface="+mn-lt"/>
            </a:endParaRPr>
          </a:p>
          <a:p>
            <a:pPr algn="ctr"/>
            <a:endParaRPr lang="zh-CN" altLang="en-US" dirty="0">
              <a:solidFill>
                <a:srgbClr val="CBBC91"/>
              </a:solidFill>
              <a:cs typeface="+mn-ea"/>
              <a:sym typeface="+mn-lt"/>
            </a:endParaRPr>
          </a:p>
        </p:txBody>
      </p:sp>
      <p:grpSp>
        <p:nvGrpSpPr>
          <p:cNvPr id="2" name="Group 14"/>
          <p:cNvGrpSpPr/>
          <p:nvPr>
            <p:custDataLst>
              <p:tags r:id="rId1"/>
            </p:custDataLst>
          </p:nvPr>
        </p:nvGrpSpPr>
        <p:grpSpPr>
          <a:xfrm>
            <a:off x="4144280" y="3314649"/>
            <a:ext cx="7445125" cy="1616948"/>
            <a:chOff x="7531057" y="1432788"/>
            <a:chExt cx="6960235" cy="1616578"/>
          </a:xfrm>
        </p:grpSpPr>
        <p:sp>
          <p:nvSpPr>
            <p:cNvPr id="3" name="TextBox 15"/>
            <p:cNvSpPr txBox="1"/>
            <p:nvPr>
              <p:custDataLst>
                <p:tags r:id="rId5"/>
              </p:custDataLst>
            </p:nvPr>
          </p:nvSpPr>
          <p:spPr>
            <a:xfrm>
              <a:off x="7531057" y="1432788"/>
              <a:ext cx="2357120" cy="475506"/>
            </a:xfrm>
            <a:prstGeom prst="rect">
              <a:avLst/>
            </a:prstGeom>
            <a:noFill/>
          </p:spPr>
          <p:txBody>
            <a:bodyPr wrap="square" lIns="36000" rIns="36000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000" b="1" dirty="0">
                  <a:solidFill>
                    <a:srgbClr val="CBBC91"/>
                  </a:solidFill>
                  <a:cs typeface="+mn-ea"/>
                  <a:sym typeface="+mn-lt"/>
                </a:rPr>
                <a:t>老年人数字化培训</a:t>
              </a:r>
            </a:p>
          </p:txBody>
        </p:sp>
        <p:sp>
          <p:nvSpPr>
            <p:cNvPr id="4" name="TextBox 16"/>
            <p:cNvSpPr txBox="1"/>
            <p:nvPr>
              <p:custDataLst>
                <p:tags r:id="rId6"/>
              </p:custDataLst>
            </p:nvPr>
          </p:nvSpPr>
          <p:spPr>
            <a:xfrm>
              <a:off x="7531057" y="1789629"/>
              <a:ext cx="6960235" cy="1259737"/>
            </a:xfrm>
            <a:prstGeom prst="rect">
              <a:avLst/>
            </a:prstGeom>
            <a:noFill/>
          </p:spPr>
          <p:txBody>
            <a:bodyPr wrap="square" lIns="36000" rIns="36000" rtlCol="0">
              <a:spAutoFit/>
            </a:bodyPr>
            <a:lstStyle/>
            <a:p>
              <a:pPr indent="457200" fontAlgn="auto">
                <a:lnSpc>
                  <a:spcPct val="150000"/>
                </a:lnSpc>
              </a:pPr>
              <a:r>
                <a:rPr lang="zh-CN" altLang="en-US" sz="1200" b="1" dirty="0">
                  <a:solidFill>
                    <a:srgbClr val="CBBC91"/>
                  </a:solidFill>
                  <a:cs typeface="+mn-ea"/>
                  <a:sym typeface="+mn-lt"/>
                </a:rPr>
                <a:t>聚焦老年人数字生活需求，开设</a:t>
              </a:r>
              <a:r>
                <a:rPr lang="zh-CN" altLang="en-US" sz="1400" b="1" dirty="0">
                  <a:solidFill>
                    <a:srgbClr val="FFFF00"/>
                  </a:solidFill>
                  <a:cs typeface="+mn-ea"/>
                  <a:sym typeface="+mn-lt"/>
                </a:rPr>
                <a:t>智能手机深度应用涵盖</a:t>
              </a:r>
              <a:r>
                <a:rPr lang="zh-CN" altLang="en-US" sz="1200" b="1" dirty="0">
                  <a:solidFill>
                    <a:srgbClr val="CBBC91"/>
                  </a:solidFill>
                  <a:cs typeface="+mn-ea"/>
                  <a:sym typeface="+mn-lt"/>
                </a:rPr>
                <a:t>微信视频通话、健康码申领等实用操作</a:t>
              </a:r>
              <a:r>
                <a:rPr lang="en-US" altLang="zh-CN" sz="1200" b="1" dirty="0">
                  <a:solidFill>
                    <a:srgbClr val="CBBC91"/>
                  </a:solidFill>
                  <a:cs typeface="+mn-ea"/>
                  <a:sym typeface="+mn-lt"/>
                </a:rPr>
                <a:t> </a:t>
              </a:r>
              <a:r>
                <a:rPr lang="zh-CN" altLang="en-US" sz="1200" b="1" dirty="0">
                  <a:solidFill>
                    <a:srgbClr val="CBBC91"/>
                  </a:solidFill>
                  <a:cs typeface="+mn-ea"/>
                  <a:sym typeface="+mn-lt"/>
                </a:rPr>
                <a:t>；</a:t>
              </a:r>
              <a:r>
                <a:rPr lang="zh-CN" altLang="en-US" sz="1400" b="1" dirty="0">
                  <a:solidFill>
                    <a:srgbClr val="FFFF00"/>
                  </a:solidFill>
                  <a:cs typeface="+mn-ea"/>
                  <a:sym typeface="+mn-lt"/>
                </a:rPr>
                <a:t>线上医疗</a:t>
              </a:r>
              <a:r>
                <a:rPr lang="zh-CN" altLang="en-US" sz="1200" b="1" dirty="0">
                  <a:solidFill>
                    <a:srgbClr val="CBBC91"/>
                  </a:solidFill>
                  <a:cs typeface="+mn-ea"/>
                  <a:sym typeface="+mn-lt"/>
                </a:rPr>
                <a:t>全流程教学，指导预约挂号、线上问诊沟通，助力便捷就医；</a:t>
              </a:r>
              <a:r>
                <a:rPr lang="zh-CN" altLang="en-US" sz="1400" b="1" dirty="0">
                  <a:solidFill>
                    <a:srgbClr val="FFFF00"/>
                  </a:solidFill>
                  <a:cs typeface="+mn-ea"/>
                  <a:sym typeface="+mn-lt"/>
                </a:rPr>
                <a:t>智能家居场景化</a:t>
              </a:r>
              <a:r>
                <a:rPr lang="zh-CN" altLang="en-US" sz="1200" b="1" dirty="0">
                  <a:solidFill>
                    <a:srgbClr val="CBBC91"/>
                  </a:solidFill>
                  <a:cs typeface="+mn-ea"/>
                  <a:sym typeface="+mn-lt"/>
                </a:rPr>
                <a:t>教学，涵盖智能门锁开锁、智能家电远程操控等，由专业讲师一对一入户，手把手教长辈使用设备，解决操作难题，让老年人轻松融入数字生活。</a:t>
              </a:r>
            </a:p>
          </p:txBody>
        </p:sp>
      </p:grpSp>
      <p:grpSp>
        <p:nvGrpSpPr>
          <p:cNvPr id="5" name="Group 14"/>
          <p:cNvGrpSpPr/>
          <p:nvPr>
            <p:custDataLst>
              <p:tags r:id="rId2"/>
            </p:custDataLst>
          </p:nvPr>
        </p:nvGrpSpPr>
        <p:grpSpPr>
          <a:xfrm>
            <a:off x="4131007" y="4869488"/>
            <a:ext cx="7459078" cy="1676537"/>
            <a:chOff x="7530509" y="1495922"/>
            <a:chExt cx="7457375" cy="1676154"/>
          </a:xfrm>
        </p:grpSpPr>
        <p:sp>
          <p:nvSpPr>
            <p:cNvPr id="6" name="TextBox 15"/>
            <p:cNvSpPr txBox="1"/>
            <p:nvPr>
              <p:custDataLst>
                <p:tags r:id="rId3"/>
              </p:custDataLst>
            </p:nvPr>
          </p:nvSpPr>
          <p:spPr>
            <a:xfrm>
              <a:off x="7530509" y="1495922"/>
              <a:ext cx="2654455" cy="441815"/>
            </a:xfrm>
            <a:prstGeom prst="rect">
              <a:avLst/>
            </a:prstGeom>
            <a:noFill/>
          </p:spPr>
          <p:txBody>
            <a:bodyPr wrap="square" lIns="36000" rIns="36000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000" b="1" dirty="0">
                  <a:solidFill>
                    <a:srgbClr val="CBBC91"/>
                  </a:solidFill>
                  <a:cs typeface="+mn-ea"/>
                  <a:sym typeface="+mn-lt"/>
                </a:rPr>
                <a:t>中年人职场赋能</a:t>
              </a:r>
            </a:p>
          </p:txBody>
        </p:sp>
        <p:sp>
          <p:nvSpPr>
            <p:cNvPr id="7" name="TextBox 16"/>
            <p:cNvSpPr txBox="1"/>
            <p:nvPr>
              <p:custDataLst>
                <p:tags r:id="rId4"/>
              </p:custDataLst>
            </p:nvPr>
          </p:nvSpPr>
          <p:spPr>
            <a:xfrm>
              <a:off x="7543779" y="1866183"/>
              <a:ext cx="7444105" cy="1305893"/>
            </a:xfrm>
            <a:prstGeom prst="rect">
              <a:avLst/>
            </a:prstGeom>
            <a:noFill/>
          </p:spPr>
          <p:txBody>
            <a:bodyPr wrap="square" lIns="36000" rIns="36000" rtlCol="0">
              <a:spAutoFit/>
            </a:bodyPr>
            <a:lstStyle/>
            <a:p>
              <a:pPr indent="457200">
                <a:lnSpc>
                  <a:spcPct val="150000"/>
                </a:lnSpc>
              </a:pPr>
              <a:r>
                <a:rPr lang="zh-CN" altLang="en-US" sz="1200" b="1" dirty="0">
                  <a:solidFill>
                    <a:srgbClr val="CBBC91"/>
                  </a:solidFill>
                  <a:cs typeface="+mn-ea"/>
                  <a:sym typeface="+mn-lt"/>
                </a:rPr>
                <a:t>聚焦中年职场人职业发展痛点，打造多维提升体系。不仅有</a:t>
              </a:r>
              <a:r>
                <a:rPr lang="zh-CN" altLang="en-US" sz="1400" b="1" dirty="0">
                  <a:solidFill>
                    <a:srgbClr val="FFFF00"/>
                  </a:solidFill>
                  <a:cs typeface="+mn-ea"/>
                  <a:sym typeface="+mn-lt"/>
                </a:rPr>
                <a:t>办公软件进阶</a:t>
              </a:r>
              <a:r>
                <a:rPr lang="zh-CN" altLang="en-US" sz="1200" b="1" dirty="0">
                  <a:solidFill>
                    <a:srgbClr val="CBBC91"/>
                  </a:solidFill>
                  <a:cs typeface="+mn-ea"/>
                  <a:sym typeface="+mn-lt"/>
                </a:rPr>
                <a:t>课程，深入讲解函数应用、可视化设计、文档协同编辑等实用技巧，助力高效办公；</a:t>
              </a:r>
              <a:r>
                <a:rPr lang="zh-CN" altLang="en-US" sz="1400" b="1" dirty="0">
                  <a:solidFill>
                    <a:srgbClr val="FFFF00"/>
                  </a:solidFill>
                  <a:cs typeface="+mn-ea"/>
                  <a:sym typeface="+mn-lt"/>
                </a:rPr>
                <a:t>跨境电商实操</a:t>
              </a:r>
              <a:r>
                <a:rPr lang="zh-CN" altLang="en-US" sz="1200" b="1" dirty="0">
                  <a:solidFill>
                    <a:srgbClr val="CBBC91"/>
                  </a:solidFill>
                  <a:cs typeface="+mn-ea"/>
                  <a:sym typeface="+mn-lt"/>
                </a:rPr>
                <a:t>课从选品调研、海外平台运营到跨境物流、财税合规，全流程拆解。</a:t>
              </a:r>
              <a:r>
                <a:rPr lang="zh-CN" altLang="en-US" sz="1400" b="1" dirty="0">
                  <a:solidFill>
                    <a:srgbClr val="FFFF00"/>
                  </a:solidFill>
                  <a:cs typeface="+mn-ea"/>
                  <a:sym typeface="+mn-lt"/>
                </a:rPr>
                <a:t>人工智能工具应用</a:t>
              </a:r>
              <a:r>
                <a:rPr lang="zh-CN" altLang="en-US" sz="1200" b="1" dirty="0">
                  <a:solidFill>
                    <a:srgbClr val="CBBC91"/>
                  </a:solidFill>
                  <a:cs typeface="+mn-ea"/>
                  <a:sym typeface="+mn-lt"/>
                </a:rPr>
                <a:t>模块，教授</a:t>
              </a:r>
              <a:r>
                <a:rPr lang="en-US" altLang="zh-CN" sz="1200" b="1" dirty="0">
                  <a:solidFill>
                    <a:srgbClr val="CBBC91"/>
                  </a:solidFill>
                  <a:cs typeface="+mn-ea"/>
                  <a:sym typeface="+mn-lt"/>
                </a:rPr>
                <a:t> </a:t>
              </a:r>
              <a:r>
                <a:rPr lang="zh-CN" altLang="en-US" sz="1200" b="1" dirty="0">
                  <a:solidFill>
                    <a:srgbClr val="CBBC91"/>
                  </a:solidFill>
                  <a:cs typeface="+mn-ea"/>
                  <a:sym typeface="+mn-lt"/>
                </a:rPr>
                <a:t>生成商业插画、</a:t>
              </a:r>
              <a:r>
                <a:rPr lang="en-US" altLang="zh-CN" sz="1200" b="1" dirty="0">
                  <a:solidFill>
                    <a:srgbClr val="CBBC91"/>
                  </a:solidFill>
                  <a:cs typeface="+mn-ea"/>
                  <a:sym typeface="+mn-lt"/>
                </a:rPr>
                <a:t>AI</a:t>
              </a:r>
              <a:r>
                <a:rPr lang="zh-CN" altLang="en-US" sz="1200" b="1" dirty="0">
                  <a:solidFill>
                    <a:srgbClr val="CBBC91"/>
                  </a:solidFill>
                  <a:cs typeface="+mn-ea"/>
                  <a:sym typeface="+mn-lt"/>
                </a:rPr>
                <a:t>辅助文案撰写与方案脑暴、</a:t>
              </a:r>
              <a:r>
                <a:rPr lang="en-US" altLang="zh-CN" sz="1200" b="1" dirty="0">
                  <a:solidFill>
                    <a:srgbClr val="CBBC91"/>
                  </a:solidFill>
                  <a:cs typeface="+mn-ea"/>
                  <a:sym typeface="+mn-lt"/>
                </a:rPr>
                <a:t>AI </a:t>
              </a:r>
              <a:r>
                <a:rPr lang="zh-CN" altLang="en-US" sz="1200" b="1" dirty="0">
                  <a:solidFill>
                    <a:srgbClr val="CBBC91"/>
                  </a:solidFill>
                  <a:cs typeface="+mn-ea"/>
                  <a:sym typeface="+mn-lt"/>
                </a:rPr>
                <a:t>数据分析工具挖掘业务洞察等，帮中年职场人突破技能边界，重塑职业竞争力</a:t>
              </a:r>
              <a:r>
                <a:rPr lang="en-US" altLang="zh-CN" sz="1200" b="1" dirty="0">
                  <a:solidFill>
                    <a:srgbClr val="CBBC91"/>
                  </a:solidFill>
                  <a:cs typeface="+mn-ea"/>
                  <a:sym typeface="+mn-lt"/>
                </a:rPr>
                <a:t> </a:t>
              </a:r>
              <a:r>
                <a:rPr lang="zh-CN" altLang="en-US" sz="1200" b="1" dirty="0">
                  <a:solidFill>
                    <a:srgbClr val="CBBC91"/>
                  </a:solidFill>
                  <a:cs typeface="+mn-ea"/>
                  <a:sym typeface="+mn-lt"/>
                </a:rPr>
                <a:t>。</a:t>
              </a:r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6CB7A1E5-55D8-7D57-D95E-2A31F191A030}"/>
              </a:ext>
            </a:extLst>
          </p:cNvPr>
          <p:cNvGrpSpPr/>
          <p:nvPr/>
        </p:nvGrpSpPr>
        <p:grpSpPr>
          <a:xfrm>
            <a:off x="3447942" y="3241076"/>
            <a:ext cx="628123" cy="628123"/>
            <a:chOff x="3447942" y="3241076"/>
            <a:chExt cx="628123" cy="628123"/>
          </a:xfrm>
        </p:grpSpPr>
        <p:sp>
          <p:nvSpPr>
            <p:cNvPr id="12" name="椭圆 11"/>
            <p:cNvSpPr/>
            <p:nvPr/>
          </p:nvSpPr>
          <p:spPr>
            <a:xfrm>
              <a:off x="3447942" y="3241076"/>
              <a:ext cx="628123" cy="628123"/>
            </a:xfrm>
            <a:prstGeom prst="ellipse">
              <a:avLst/>
            </a:prstGeom>
            <a:solidFill>
              <a:srgbClr val="CBBC9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CBBC91"/>
                </a:solidFill>
                <a:cs typeface="+mn-ea"/>
                <a:sym typeface="+mn-lt"/>
              </a:endParaRPr>
            </a:p>
          </p:txBody>
        </p:sp>
        <p:sp>
          <p:nvSpPr>
            <p:cNvPr id="13" name="Freeform 52"/>
            <p:cNvSpPr>
              <a:spLocks noChangeAspect="1" noEditPoints="1"/>
            </p:cNvSpPr>
            <p:nvPr/>
          </p:nvSpPr>
          <p:spPr bwMode="auto">
            <a:xfrm>
              <a:off x="3579298" y="3419516"/>
              <a:ext cx="338971" cy="308034"/>
            </a:xfrm>
            <a:custGeom>
              <a:avLst/>
              <a:gdLst>
                <a:gd name="T0" fmla="*/ 339 w 1101"/>
                <a:gd name="T1" fmla="*/ 79 h 1003"/>
                <a:gd name="T2" fmla="*/ 356 w 1101"/>
                <a:gd name="T3" fmla="*/ 295 h 1003"/>
                <a:gd name="T4" fmla="*/ 440 w 1101"/>
                <a:gd name="T5" fmla="*/ 494 h 1003"/>
                <a:gd name="T6" fmla="*/ 471 w 1101"/>
                <a:gd name="T7" fmla="*/ 499 h 1003"/>
                <a:gd name="T8" fmla="*/ 477 w 1101"/>
                <a:gd name="T9" fmla="*/ 467 h 1003"/>
                <a:gd name="T10" fmla="*/ 400 w 1101"/>
                <a:gd name="T11" fmla="*/ 286 h 1003"/>
                <a:gd name="T12" fmla="*/ 385 w 1101"/>
                <a:gd name="T13" fmla="*/ 79 h 1003"/>
                <a:gd name="T14" fmla="*/ 362 w 1101"/>
                <a:gd name="T15" fmla="*/ 56 h 1003"/>
                <a:gd name="T16" fmla="*/ 339 w 1101"/>
                <a:gd name="T17" fmla="*/ 79 h 1003"/>
                <a:gd name="T18" fmla="*/ 363 w 1101"/>
                <a:gd name="T19" fmla="*/ 495 h 1003"/>
                <a:gd name="T20" fmla="*/ 279 w 1101"/>
                <a:gd name="T21" fmla="*/ 113 h 1003"/>
                <a:gd name="T22" fmla="*/ 254 w 1101"/>
                <a:gd name="T23" fmla="*/ 169 h 1003"/>
                <a:gd name="T24" fmla="*/ 219 w 1101"/>
                <a:gd name="T25" fmla="*/ 109 h 1003"/>
                <a:gd name="T26" fmla="*/ 61 w 1101"/>
                <a:gd name="T27" fmla="*/ 73 h 1003"/>
                <a:gd name="T28" fmla="*/ 170 w 1101"/>
                <a:gd name="T29" fmla="*/ 346 h 1003"/>
                <a:gd name="T30" fmla="*/ 363 w 1101"/>
                <a:gd name="T31" fmla="*/ 495 h 1003"/>
                <a:gd name="T32" fmla="*/ 826 w 1101"/>
                <a:gd name="T33" fmla="*/ 122 h 1003"/>
                <a:gd name="T34" fmla="*/ 745 w 1101"/>
                <a:gd name="T35" fmla="*/ 492 h 1003"/>
                <a:gd name="T36" fmla="*/ 931 w 1101"/>
                <a:gd name="T37" fmla="*/ 346 h 1003"/>
                <a:gd name="T38" fmla="*/ 1039 w 1101"/>
                <a:gd name="T39" fmla="*/ 73 h 1003"/>
                <a:gd name="T40" fmla="*/ 883 w 1101"/>
                <a:gd name="T41" fmla="*/ 109 h 1003"/>
                <a:gd name="T42" fmla="*/ 848 w 1101"/>
                <a:gd name="T43" fmla="*/ 169 h 1003"/>
                <a:gd name="T44" fmla="*/ 826 w 1101"/>
                <a:gd name="T45" fmla="*/ 122 h 1003"/>
                <a:gd name="T46" fmla="*/ 331 w 1101"/>
                <a:gd name="T47" fmla="*/ 947 h 1003"/>
                <a:gd name="T48" fmla="*/ 399 w 1101"/>
                <a:gd name="T49" fmla="*/ 947 h 1003"/>
                <a:gd name="T50" fmla="*/ 485 w 1101"/>
                <a:gd name="T51" fmla="*/ 739 h 1003"/>
                <a:gd name="T52" fmla="*/ 473 w 1101"/>
                <a:gd name="T53" fmla="*/ 739 h 1003"/>
                <a:gd name="T54" fmla="*/ 434 w 1101"/>
                <a:gd name="T55" fmla="*/ 701 h 1003"/>
                <a:gd name="T56" fmla="*/ 434 w 1101"/>
                <a:gd name="T57" fmla="*/ 701 h 1003"/>
                <a:gd name="T58" fmla="*/ 473 w 1101"/>
                <a:gd name="T59" fmla="*/ 663 h 1003"/>
                <a:gd name="T60" fmla="*/ 493 w 1101"/>
                <a:gd name="T61" fmla="*/ 663 h 1003"/>
                <a:gd name="T62" fmla="*/ 390 w 1101"/>
                <a:gd name="T63" fmla="*/ 542 h 1003"/>
                <a:gd name="T64" fmla="*/ 375 w 1101"/>
                <a:gd name="T65" fmla="*/ 568 h 1003"/>
                <a:gd name="T66" fmla="*/ 127 w 1101"/>
                <a:gd name="T67" fmla="*/ 383 h 1003"/>
                <a:gd name="T68" fmla="*/ 2 w 1101"/>
                <a:gd name="T69" fmla="*/ 38 h 1003"/>
                <a:gd name="T70" fmla="*/ 0 w 1101"/>
                <a:gd name="T71" fmla="*/ 0 h 1003"/>
                <a:gd name="T72" fmla="*/ 37 w 1101"/>
                <a:gd name="T73" fmla="*/ 10 h 1003"/>
                <a:gd name="T74" fmla="*/ 265 w 1101"/>
                <a:gd name="T75" fmla="*/ 61 h 1003"/>
                <a:gd name="T76" fmla="*/ 281 w 1101"/>
                <a:gd name="T77" fmla="*/ 65 h 1003"/>
                <a:gd name="T78" fmla="*/ 284 w 1101"/>
                <a:gd name="T79" fmla="*/ 26 h 1003"/>
                <a:gd name="T80" fmla="*/ 527 w 1101"/>
                <a:gd name="T81" fmla="*/ 26 h 1003"/>
                <a:gd name="T82" fmla="*/ 579 w 1101"/>
                <a:gd name="T83" fmla="*/ 26 h 1003"/>
                <a:gd name="T84" fmla="*/ 822 w 1101"/>
                <a:gd name="T85" fmla="*/ 26 h 1003"/>
                <a:gd name="T86" fmla="*/ 824 w 1101"/>
                <a:gd name="T87" fmla="*/ 64 h 1003"/>
                <a:gd name="T88" fmla="*/ 836 w 1101"/>
                <a:gd name="T89" fmla="*/ 61 h 1003"/>
                <a:gd name="T90" fmla="*/ 1064 w 1101"/>
                <a:gd name="T91" fmla="*/ 10 h 1003"/>
                <a:gd name="T92" fmla="*/ 1101 w 1101"/>
                <a:gd name="T93" fmla="*/ 0 h 1003"/>
                <a:gd name="T94" fmla="*/ 1099 w 1101"/>
                <a:gd name="T95" fmla="*/ 38 h 1003"/>
                <a:gd name="T96" fmla="*/ 974 w 1101"/>
                <a:gd name="T97" fmla="*/ 383 h 1003"/>
                <a:gd name="T98" fmla="*/ 727 w 1101"/>
                <a:gd name="T99" fmla="*/ 568 h 1003"/>
                <a:gd name="T100" fmla="*/ 713 w 1101"/>
                <a:gd name="T101" fmla="*/ 545 h 1003"/>
                <a:gd name="T102" fmla="*/ 613 w 1101"/>
                <a:gd name="T103" fmla="*/ 663 h 1003"/>
                <a:gd name="T104" fmla="*/ 631 w 1101"/>
                <a:gd name="T105" fmla="*/ 663 h 1003"/>
                <a:gd name="T106" fmla="*/ 669 w 1101"/>
                <a:gd name="T107" fmla="*/ 701 h 1003"/>
                <a:gd name="T108" fmla="*/ 669 w 1101"/>
                <a:gd name="T109" fmla="*/ 701 h 1003"/>
                <a:gd name="T110" fmla="*/ 631 w 1101"/>
                <a:gd name="T111" fmla="*/ 739 h 1003"/>
                <a:gd name="T112" fmla="*/ 620 w 1101"/>
                <a:gd name="T113" fmla="*/ 739 h 1003"/>
                <a:gd name="T114" fmla="*/ 707 w 1101"/>
                <a:gd name="T115" fmla="*/ 947 h 1003"/>
                <a:gd name="T116" fmla="*/ 776 w 1101"/>
                <a:gd name="T117" fmla="*/ 947 h 1003"/>
                <a:gd name="T118" fmla="*/ 794 w 1101"/>
                <a:gd name="T119" fmla="*/ 1003 h 1003"/>
                <a:gd name="T120" fmla="*/ 314 w 1101"/>
                <a:gd name="T121" fmla="*/ 1003 h 1003"/>
                <a:gd name="T122" fmla="*/ 331 w 1101"/>
                <a:gd name="T123" fmla="*/ 947 h 10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01" h="1003">
                  <a:moveTo>
                    <a:pt x="339" y="79"/>
                  </a:moveTo>
                  <a:cubicBezTo>
                    <a:pt x="338" y="153"/>
                    <a:pt x="342" y="225"/>
                    <a:pt x="356" y="295"/>
                  </a:cubicBezTo>
                  <a:cubicBezTo>
                    <a:pt x="371" y="365"/>
                    <a:pt x="397" y="432"/>
                    <a:pt x="440" y="494"/>
                  </a:cubicBezTo>
                  <a:cubicBezTo>
                    <a:pt x="446" y="504"/>
                    <a:pt x="461" y="506"/>
                    <a:pt x="471" y="499"/>
                  </a:cubicBezTo>
                  <a:cubicBezTo>
                    <a:pt x="482" y="492"/>
                    <a:pt x="485" y="478"/>
                    <a:pt x="477" y="467"/>
                  </a:cubicBezTo>
                  <a:cubicBezTo>
                    <a:pt x="438" y="410"/>
                    <a:pt x="414" y="350"/>
                    <a:pt x="400" y="286"/>
                  </a:cubicBezTo>
                  <a:cubicBezTo>
                    <a:pt x="386" y="220"/>
                    <a:pt x="384" y="151"/>
                    <a:pt x="385" y="79"/>
                  </a:cubicBezTo>
                  <a:cubicBezTo>
                    <a:pt x="385" y="66"/>
                    <a:pt x="375" y="56"/>
                    <a:pt x="362" y="56"/>
                  </a:cubicBezTo>
                  <a:cubicBezTo>
                    <a:pt x="349" y="56"/>
                    <a:pt x="339" y="66"/>
                    <a:pt x="339" y="79"/>
                  </a:cubicBezTo>
                  <a:close/>
                  <a:moveTo>
                    <a:pt x="363" y="495"/>
                  </a:moveTo>
                  <a:cubicBezTo>
                    <a:pt x="306" y="389"/>
                    <a:pt x="279" y="261"/>
                    <a:pt x="279" y="113"/>
                  </a:cubicBezTo>
                  <a:lnTo>
                    <a:pt x="254" y="169"/>
                  </a:lnTo>
                  <a:lnTo>
                    <a:pt x="219" y="109"/>
                  </a:lnTo>
                  <a:lnTo>
                    <a:pt x="61" y="73"/>
                  </a:lnTo>
                  <a:cubicBezTo>
                    <a:pt x="73" y="195"/>
                    <a:pt x="113" y="280"/>
                    <a:pt x="170" y="346"/>
                  </a:cubicBezTo>
                  <a:cubicBezTo>
                    <a:pt x="224" y="407"/>
                    <a:pt x="292" y="452"/>
                    <a:pt x="363" y="495"/>
                  </a:cubicBezTo>
                  <a:close/>
                  <a:moveTo>
                    <a:pt x="826" y="122"/>
                  </a:moveTo>
                  <a:cubicBezTo>
                    <a:pt x="827" y="264"/>
                    <a:pt x="799" y="388"/>
                    <a:pt x="745" y="492"/>
                  </a:cubicBezTo>
                  <a:cubicBezTo>
                    <a:pt x="813" y="450"/>
                    <a:pt x="879" y="405"/>
                    <a:pt x="931" y="346"/>
                  </a:cubicBezTo>
                  <a:cubicBezTo>
                    <a:pt x="988" y="280"/>
                    <a:pt x="1029" y="195"/>
                    <a:pt x="1039" y="73"/>
                  </a:cubicBezTo>
                  <a:lnTo>
                    <a:pt x="883" y="109"/>
                  </a:lnTo>
                  <a:lnTo>
                    <a:pt x="848" y="169"/>
                  </a:lnTo>
                  <a:lnTo>
                    <a:pt x="826" y="122"/>
                  </a:lnTo>
                  <a:close/>
                  <a:moveTo>
                    <a:pt x="331" y="947"/>
                  </a:moveTo>
                  <a:lnTo>
                    <a:pt x="399" y="947"/>
                  </a:lnTo>
                  <a:cubicBezTo>
                    <a:pt x="449" y="900"/>
                    <a:pt x="479" y="832"/>
                    <a:pt x="485" y="739"/>
                  </a:cubicBezTo>
                  <a:lnTo>
                    <a:pt x="473" y="739"/>
                  </a:lnTo>
                  <a:cubicBezTo>
                    <a:pt x="452" y="739"/>
                    <a:pt x="434" y="723"/>
                    <a:pt x="434" y="701"/>
                  </a:cubicBezTo>
                  <a:lnTo>
                    <a:pt x="434" y="701"/>
                  </a:lnTo>
                  <a:cubicBezTo>
                    <a:pt x="434" y="680"/>
                    <a:pt x="452" y="663"/>
                    <a:pt x="473" y="663"/>
                  </a:cubicBezTo>
                  <a:lnTo>
                    <a:pt x="493" y="663"/>
                  </a:lnTo>
                  <a:cubicBezTo>
                    <a:pt x="454" y="627"/>
                    <a:pt x="419" y="587"/>
                    <a:pt x="390" y="542"/>
                  </a:cubicBezTo>
                  <a:lnTo>
                    <a:pt x="375" y="568"/>
                  </a:lnTo>
                  <a:cubicBezTo>
                    <a:pt x="286" y="516"/>
                    <a:pt x="197" y="462"/>
                    <a:pt x="127" y="383"/>
                  </a:cubicBezTo>
                  <a:cubicBezTo>
                    <a:pt x="56" y="302"/>
                    <a:pt x="8" y="195"/>
                    <a:pt x="2" y="38"/>
                  </a:cubicBezTo>
                  <a:lnTo>
                    <a:pt x="0" y="0"/>
                  </a:lnTo>
                  <a:lnTo>
                    <a:pt x="37" y="10"/>
                  </a:lnTo>
                  <a:lnTo>
                    <a:pt x="265" y="61"/>
                  </a:lnTo>
                  <a:lnTo>
                    <a:pt x="281" y="65"/>
                  </a:lnTo>
                  <a:cubicBezTo>
                    <a:pt x="282" y="52"/>
                    <a:pt x="283" y="40"/>
                    <a:pt x="284" y="26"/>
                  </a:cubicBezTo>
                  <a:lnTo>
                    <a:pt x="527" y="26"/>
                  </a:lnTo>
                  <a:lnTo>
                    <a:pt x="579" y="26"/>
                  </a:lnTo>
                  <a:lnTo>
                    <a:pt x="822" y="26"/>
                  </a:lnTo>
                  <a:cubicBezTo>
                    <a:pt x="823" y="40"/>
                    <a:pt x="824" y="51"/>
                    <a:pt x="824" y="64"/>
                  </a:cubicBezTo>
                  <a:lnTo>
                    <a:pt x="836" y="61"/>
                  </a:lnTo>
                  <a:lnTo>
                    <a:pt x="1064" y="10"/>
                  </a:lnTo>
                  <a:lnTo>
                    <a:pt x="1101" y="0"/>
                  </a:lnTo>
                  <a:lnTo>
                    <a:pt x="1099" y="38"/>
                  </a:lnTo>
                  <a:cubicBezTo>
                    <a:pt x="1094" y="195"/>
                    <a:pt x="1045" y="302"/>
                    <a:pt x="974" y="383"/>
                  </a:cubicBezTo>
                  <a:cubicBezTo>
                    <a:pt x="905" y="462"/>
                    <a:pt x="816" y="516"/>
                    <a:pt x="727" y="568"/>
                  </a:cubicBezTo>
                  <a:lnTo>
                    <a:pt x="713" y="545"/>
                  </a:lnTo>
                  <a:cubicBezTo>
                    <a:pt x="685" y="588"/>
                    <a:pt x="652" y="627"/>
                    <a:pt x="613" y="663"/>
                  </a:cubicBezTo>
                  <a:lnTo>
                    <a:pt x="631" y="663"/>
                  </a:lnTo>
                  <a:cubicBezTo>
                    <a:pt x="653" y="663"/>
                    <a:pt x="669" y="680"/>
                    <a:pt x="669" y="701"/>
                  </a:cubicBezTo>
                  <a:lnTo>
                    <a:pt x="669" y="701"/>
                  </a:lnTo>
                  <a:cubicBezTo>
                    <a:pt x="669" y="723"/>
                    <a:pt x="653" y="739"/>
                    <a:pt x="631" y="739"/>
                  </a:cubicBezTo>
                  <a:lnTo>
                    <a:pt x="620" y="739"/>
                  </a:lnTo>
                  <a:cubicBezTo>
                    <a:pt x="627" y="832"/>
                    <a:pt x="657" y="900"/>
                    <a:pt x="707" y="947"/>
                  </a:cubicBezTo>
                  <a:lnTo>
                    <a:pt x="776" y="947"/>
                  </a:lnTo>
                  <a:lnTo>
                    <a:pt x="794" y="1003"/>
                  </a:lnTo>
                  <a:lnTo>
                    <a:pt x="314" y="1003"/>
                  </a:lnTo>
                  <a:lnTo>
                    <a:pt x="331" y="947"/>
                  </a:lnTo>
                  <a:close/>
                </a:path>
              </a:pathLst>
            </a:custGeom>
            <a:solidFill>
              <a:srgbClr val="010A1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CBBC91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932FB065-4706-3FAD-02B5-F48DD874A289}"/>
              </a:ext>
            </a:extLst>
          </p:cNvPr>
          <p:cNvGrpSpPr/>
          <p:nvPr/>
        </p:nvGrpSpPr>
        <p:grpSpPr>
          <a:xfrm>
            <a:off x="3434775" y="4831411"/>
            <a:ext cx="628015" cy="628015"/>
            <a:chOff x="3434775" y="4831411"/>
            <a:chExt cx="628015" cy="628015"/>
          </a:xfrm>
        </p:grpSpPr>
        <p:sp>
          <p:nvSpPr>
            <p:cNvPr id="8" name="椭圆 7"/>
            <p:cNvSpPr/>
            <p:nvPr/>
          </p:nvSpPr>
          <p:spPr>
            <a:xfrm>
              <a:off x="3434775" y="4831411"/>
              <a:ext cx="628015" cy="628015"/>
            </a:xfrm>
            <a:prstGeom prst="ellipse">
              <a:avLst/>
            </a:prstGeom>
            <a:solidFill>
              <a:srgbClr val="CBBC9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CBBC91"/>
                </a:solidFill>
                <a:cs typeface="+mn-ea"/>
                <a:sym typeface="+mn-lt"/>
              </a:endParaRPr>
            </a:p>
          </p:txBody>
        </p:sp>
        <p:sp>
          <p:nvSpPr>
            <p:cNvPr id="65" name="Freeform 60"/>
            <p:cNvSpPr>
              <a:spLocks noChangeAspect="1" noEditPoints="1"/>
            </p:cNvSpPr>
            <p:nvPr/>
          </p:nvSpPr>
          <p:spPr bwMode="auto">
            <a:xfrm>
              <a:off x="3674610" y="4990291"/>
              <a:ext cx="314008" cy="310254"/>
            </a:xfrm>
            <a:custGeom>
              <a:avLst/>
              <a:gdLst>
                <a:gd name="T0" fmla="*/ 0 w 1100"/>
                <a:gd name="T1" fmla="*/ 0 h 1087"/>
                <a:gd name="T2" fmla="*/ 137 w 1100"/>
                <a:gd name="T3" fmla="*/ 0 h 1087"/>
                <a:gd name="T4" fmla="*/ 137 w 1100"/>
                <a:gd name="T5" fmla="*/ 1087 h 1087"/>
                <a:gd name="T6" fmla="*/ 0 w 1100"/>
                <a:gd name="T7" fmla="*/ 1087 h 1087"/>
                <a:gd name="T8" fmla="*/ 0 w 1100"/>
                <a:gd name="T9" fmla="*/ 0 h 1087"/>
                <a:gd name="T10" fmla="*/ 547 w 1100"/>
                <a:gd name="T11" fmla="*/ 129 h 1087"/>
                <a:gd name="T12" fmla="*/ 206 w 1100"/>
                <a:gd name="T13" fmla="*/ 0 h 1087"/>
                <a:gd name="T14" fmla="*/ 206 w 1100"/>
                <a:gd name="T15" fmla="*/ 543 h 1087"/>
                <a:gd name="T16" fmla="*/ 687 w 1100"/>
                <a:gd name="T17" fmla="*/ 546 h 1087"/>
                <a:gd name="T18" fmla="*/ 1100 w 1100"/>
                <a:gd name="T19" fmla="*/ 272 h 1087"/>
                <a:gd name="T20" fmla="*/ 547 w 1100"/>
                <a:gd name="T21" fmla="*/ 129 h 10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00" h="1087">
                  <a:moveTo>
                    <a:pt x="0" y="0"/>
                  </a:moveTo>
                  <a:lnTo>
                    <a:pt x="137" y="0"/>
                  </a:lnTo>
                  <a:lnTo>
                    <a:pt x="137" y="1087"/>
                  </a:lnTo>
                  <a:lnTo>
                    <a:pt x="0" y="1087"/>
                  </a:lnTo>
                  <a:lnTo>
                    <a:pt x="0" y="0"/>
                  </a:lnTo>
                  <a:close/>
                  <a:moveTo>
                    <a:pt x="547" y="129"/>
                  </a:moveTo>
                  <a:cubicBezTo>
                    <a:pt x="443" y="8"/>
                    <a:pt x="364" y="0"/>
                    <a:pt x="206" y="0"/>
                  </a:cubicBezTo>
                  <a:lnTo>
                    <a:pt x="206" y="543"/>
                  </a:lnTo>
                  <a:cubicBezTo>
                    <a:pt x="482" y="408"/>
                    <a:pt x="513" y="562"/>
                    <a:pt x="687" y="546"/>
                  </a:cubicBezTo>
                  <a:cubicBezTo>
                    <a:pt x="858" y="531"/>
                    <a:pt x="1004" y="401"/>
                    <a:pt x="1100" y="272"/>
                  </a:cubicBezTo>
                  <a:cubicBezTo>
                    <a:pt x="827" y="335"/>
                    <a:pt x="690" y="297"/>
                    <a:pt x="547" y="129"/>
                  </a:cubicBezTo>
                  <a:close/>
                </a:path>
              </a:pathLst>
            </a:custGeom>
            <a:solidFill>
              <a:srgbClr val="010A1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2" presetClass="entr" presetSubtype="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2" presetClass="entr" presetSubtype="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4" grpId="0"/>
      <p:bldP spid="25" grpId="0" animBg="1"/>
      <p:bldP spid="27" grpId="0"/>
      <p:bldP spid="2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任意多边形 48"/>
          <p:cNvSpPr/>
          <p:nvPr/>
        </p:nvSpPr>
        <p:spPr>
          <a:xfrm>
            <a:off x="7848806" y="1586887"/>
            <a:ext cx="4191431" cy="4073521"/>
          </a:xfrm>
          <a:custGeom>
            <a:avLst/>
            <a:gdLst>
              <a:gd name="connsiteX0" fmla="*/ 280393 w 4543388"/>
              <a:gd name="connsiteY0" fmla="*/ 3324800 h 4415577"/>
              <a:gd name="connsiteX1" fmla="*/ 4023253 w 4543388"/>
              <a:gd name="connsiteY1" fmla="*/ 3324800 h 4415577"/>
              <a:gd name="connsiteX2" fmla="*/ 3937333 w 4543388"/>
              <a:gd name="connsiteY2" fmla="*/ 3466229 h 4415577"/>
              <a:gd name="connsiteX3" fmla="*/ 2151823 w 4543388"/>
              <a:gd name="connsiteY3" fmla="*/ 4415577 h 4415577"/>
              <a:gd name="connsiteX4" fmla="*/ 366313 w 4543388"/>
              <a:gd name="connsiteY4" fmla="*/ 3466229 h 4415577"/>
              <a:gd name="connsiteX5" fmla="*/ 238313 w 4543388"/>
              <a:gd name="connsiteY5" fmla="*/ 2194268 h 4415577"/>
              <a:gd name="connsiteX6" fmla="*/ 4541959 w 4543388"/>
              <a:gd name="connsiteY6" fmla="*/ 2194268 h 4415577"/>
              <a:gd name="connsiteX7" fmla="*/ 4543388 w 4543388"/>
              <a:gd name="connsiteY7" fmla="*/ 2222569 h 4415577"/>
              <a:gd name="connsiteX8" fmla="*/ 4283502 w 4543388"/>
              <a:gd name="connsiteY8" fmla="*/ 3248937 h 4415577"/>
              <a:gd name="connsiteX9" fmla="*/ 4261566 w 4543388"/>
              <a:gd name="connsiteY9" fmla="*/ 3285044 h 4415577"/>
              <a:gd name="connsiteX10" fmla="*/ 518706 w 4543388"/>
              <a:gd name="connsiteY10" fmla="*/ 3285044 h 4415577"/>
              <a:gd name="connsiteX11" fmla="*/ 496770 w 4543388"/>
              <a:gd name="connsiteY11" fmla="*/ 3248937 h 4415577"/>
              <a:gd name="connsiteX12" fmla="*/ 236884 w 4543388"/>
              <a:gd name="connsiteY12" fmla="*/ 2222569 h 4415577"/>
              <a:gd name="connsiteX13" fmla="*/ 314780 w 4543388"/>
              <a:gd name="connsiteY13" fmla="*/ 1063736 h 4415577"/>
              <a:gd name="connsiteX14" fmla="*/ 3988867 w 4543388"/>
              <a:gd name="connsiteY14" fmla="*/ 1063736 h 4415577"/>
              <a:gd name="connsiteX15" fmla="*/ 4045189 w 4543388"/>
              <a:gd name="connsiteY15" fmla="*/ 1156446 h 4415577"/>
              <a:gd name="connsiteX16" fmla="*/ 4293958 w 4543388"/>
              <a:gd name="connsiteY16" fmla="*/ 1962656 h 4415577"/>
              <a:gd name="connsiteX17" fmla="*/ 4303646 w 4543388"/>
              <a:gd name="connsiteY17" fmla="*/ 2154512 h 4415577"/>
              <a:gd name="connsiteX18" fmla="*/ 0 w 4543388"/>
              <a:gd name="connsiteY18" fmla="*/ 2154512 h 4415577"/>
              <a:gd name="connsiteX19" fmla="*/ 9688 w 4543388"/>
              <a:gd name="connsiteY19" fmla="*/ 1962656 h 4415577"/>
              <a:gd name="connsiteX20" fmla="*/ 258457 w 4543388"/>
              <a:gd name="connsiteY20" fmla="*/ 1156446 h 4415577"/>
              <a:gd name="connsiteX21" fmla="*/ 2390137 w 4543388"/>
              <a:gd name="connsiteY21" fmla="*/ 0 h 4415577"/>
              <a:gd name="connsiteX22" fmla="*/ 4175647 w 4543388"/>
              <a:gd name="connsiteY22" fmla="*/ 949349 h 4415577"/>
              <a:gd name="connsiteX23" fmla="*/ 4220987 w 4543388"/>
              <a:gd name="connsiteY23" fmla="*/ 1023980 h 4415577"/>
              <a:gd name="connsiteX24" fmla="*/ 559287 w 4543388"/>
              <a:gd name="connsiteY24" fmla="*/ 1023980 h 4415577"/>
              <a:gd name="connsiteX25" fmla="*/ 604627 w 4543388"/>
              <a:gd name="connsiteY25" fmla="*/ 949349 h 4415577"/>
              <a:gd name="connsiteX26" fmla="*/ 2390137 w 4543388"/>
              <a:gd name="connsiteY26" fmla="*/ 0 h 4415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4543388" h="4415577">
                <a:moveTo>
                  <a:pt x="280393" y="3324800"/>
                </a:moveTo>
                <a:lnTo>
                  <a:pt x="4023253" y="3324800"/>
                </a:lnTo>
                <a:lnTo>
                  <a:pt x="3937333" y="3466229"/>
                </a:lnTo>
                <a:cubicBezTo>
                  <a:pt x="3550378" y="4038998"/>
                  <a:pt x="2895078" y="4415577"/>
                  <a:pt x="2151823" y="4415577"/>
                </a:cubicBezTo>
                <a:cubicBezTo>
                  <a:pt x="1408568" y="4415577"/>
                  <a:pt x="753268" y="4038998"/>
                  <a:pt x="366313" y="3466229"/>
                </a:cubicBezTo>
                <a:close/>
                <a:moveTo>
                  <a:pt x="238313" y="2194268"/>
                </a:moveTo>
                <a:lnTo>
                  <a:pt x="4541959" y="2194268"/>
                </a:lnTo>
                <a:lnTo>
                  <a:pt x="4543388" y="2222569"/>
                </a:lnTo>
                <a:cubicBezTo>
                  <a:pt x="4543388" y="2594197"/>
                  <a:pt x="4449243" y="2943836"/>
                  <a:pt x="4283502" y="3248937"/>
                </a:cubicBezTo>
                <a:lnTo>
                  <a:pt x="4261566" y="3285044"/>
                </a:lnTo>
                <a:lnTo>
                  <a:pt x="518706" y="3285044"/>
                </a:lnTo>
                <a:lnTo>
                  <a:pt x="496770" y="3248937"/>
                </a:lnTo>
                <a:cubicBezTo>
                  <a:pt x="331029" y="2943836"/>
                  <a:pt x="236884" y="2594197"/>
                  <a:pt x="236884" y="2222569"/>
                </a:cubicBezTo>
                <a:close/>
                <a:moveTo>
                  <a:pt x="314780" y="1063736"/>
                </a:moveTo>
                <a:lnTo>
                  <a:pt x="3988867" y="1063736"/>
                </a:lnTo>
                <a:lnTo>
                  <a:pt x="4045189" y="1156446"/>
                </a:lnTo>
                <a:cubicBezTo>
                  <a:pt x="4177782" y="1400527"/>
                  <a:pt x="4264553" y="1673112"/>
                  <a:pt x="4293958" y="1962656"/>
                </a:cubicBezTo>
                <a:lnTo>
                  <a:pt x="4303646" y="2154512"/>
                </a:lnTo>
                <a:lnTo>
                  <a:pt x="0" y="2154512"/>
                </a:lnTo>
                <a:lnTo>
                  <a:pt x="9688" y="1962656"/>
                </a:lnTo>
                <a:cubicBezTo>
                  <a:pt x="39093" y="1673112"/>
                  <a:pt x="125864" y="1400527"/>
                  <a:pt x="258457" y="1156446"/>
                </a:cubicBezTo>
                <a:close/>
                <a:moveTo>
                  <a:pt x="2390137" y="0"/>
                </a:moveTo>
                <a:cubicBezTo>
                  <a:pt x="3133392" y="0"/>
                  <a:pt x="3788692" y="376580"/>
                  <a:pt x="4175647" y="949349"/>
                </a:cubicBezTo>
                <a:lnTo>
                  <a:pt x="4220987" y="1023980"/>
                </a:lnTo>
                <a:lnTo>
                  <a:pt x="559287" y="1023980"/>
                </a:lnTo>
                <a:lnTo>
                  <a:pt x="604627" y="949349"/>
                </a:lnTo>
                <a:cubicBezTo>
                  <a:pt x="991582" y="376580"/>
                  <a:pt x="1646882" y="0"/>
                  <a:pt x="2390137" y="0"/>
                </a:cubicBezTo>
                <a:close/>
              </a:path>
            </a:pathLst>
          </a:custGeom>
          <a:blipFill dpi="0"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28463" r="-17317"/>
            </a:stretch>
          </a:blipFill>
          <a:ln>
            <a:noFill/>
          </a:ln>
          <a:effectLst>
            <a:outerShdw blurRad="190500" dist="635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CBBC91"/>
              </a:solidFill>
              <a:cs typeface="+mn-ea"/>
              <a:sym typeface="+mn-lt"/>
            </a:endParaRPr>
          </a:p>
        </p:txBody>
      </p:sp>
      <p:sp>
        <p:nvSpPr>
          <p:cNvPr id="57" name="TextBox 17"/>
          <p:cNvSpPr txBox="1"/>
          <p:nvPr/>
        </p:nvSpPr>
        <p:spPr>
          <a:xfrm>
            <a:off x="9408160" y="6494780"/>
            <a:ext cx="2783840" cy="363220"/>
          </a:xfrm>
          <a:prstGeom prst="rect">
            <a:avLst/>
          </a:prstGeom>
          <a:noFill/>
        </p:spPr>
        <p:txBody>
          <a:bodyPr wrap="square" lIns="135388" tIns="67692" rIns="135388" bIns="67692" rtlCol="0">
            <a:noAutofit/>
          </a:bodyPr>
          <a:lstStyle/>
          <a:p>
            <a:r>
              <a:rPr lang="zh-CN" altLang="en-US" sz="1600" b="1" dirty="0">
                <a:solidFill>
                  <a:srgbClr val="CBBC91"/>
                </a:solidFill>
                <a:cs typeface="+mn-ea"/>
                <a:sym typeface="+mn-lt"/>
              </a:rPr>
              <a:t>打开新篇章 新未来创造辉煌</a:t>
            </a:r>
          </a:p>
        </p:txBody>
      </p:sp>
      <p:grpSp>
        <p:nvGrpSpPr>
          <p:cNvPr id="60" name="组合 59"/>
          <p:cNvGrpSpPr/>
          <p:nvPr/>
        </p:nvGrpSpPr>
        <p:grpSpPr>
          <a:xfrm>
            <a:off x="107315" y="3530600"/>
            <a:ext cx="628015" cy="628015"/>
            <a:chOff x="-5730279" y="6234044"/>
            <a:chExt cx="525963" cy="525963"/>
          </a:xfrm>
        </p:grpSpPr>
        <p:sp>
          <p:nvSpPr>
            <p:cNvPr id="64" name="椭圆 63"/>
            <p:cNvSpPr/>
            <p:nvPr/>
          </p:nvSpPr>
          <p:spPr>
            <a:xfrm>
              <a:off x="-5730279" y="6234044"/>
              <a:ext cx="525963" cy="525963"/>
            </a:xfrm>
            <a:prstGeom prst="ellipse">
              <a:avLst/>
            </a:prstGeom>
            <a:solidFill>
              <a:srgbClr val="CBBC9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CBBC91"/>
                </a:solidFill>
                <a:cs typeface="+mn-ea"/>
                <a:sym typeface="+mn-lt"/>
              </a:endParaRPr>
            </a:p>
          </p:txBody>
        </p:sp>
        <p:sp>
          <p:nvSpPr>
            <p:cNvPr id="65" name="Freeform 60"/>
            <p:cNvSpPr>
              <a:spLocks noChangeAspect="1" noEditPoints="1"/>
            </p:cNvSpPr>
            <p:nvPr/>
          </p:nvSpPr>
          <p:spPr bwMode="auto">
            <a:xfrm>
              <a:off x="-5591735" y="6372285"/>
              <a:ext cx="262982" cy="259838"/>
            </a:xfrm>
            <a:custGeom>
              <a:avLst/>
              <a:gdLst>
                <a:gd name="T0" fmla="*/ 0 w 1100"/>
                <a:gd name="T1" fmla="*/ 0 h 1087"/>
                <a:gd name="T2" fmla="*/ 137 w 1100"/>
                <a:gd name="T3" fmla="*/ 0 h 1087"/>
                <a:gd name="T4" fmla="*/ 137 w 1100"/>
                <a:gd name="T5" fmla="*/ 1087 h 1087"/>
                <a:gd name="T6" fmla="*/ 0 w 1100"/>
                <a:gd name="T7" fmla="*/ 1087 h 1087"/>
                <a:gd name="T8" fmla="*/ 0 w 1100"/>
                <a:gd name="T9" fmla="*/ 0 h 1087"/>
                <a:gd name="T10" fmla="*/ 547 w 1100"/>
                <a:gd name="T11" fmla="*/ 129 h 1087"/>
                <a:gd name="T12" fmla="*/ 206 w 1100"/>
                <a:gd name="T13" fmla="*/ 0 h 1087"/>
                <a:gd name="T14" fmla="*/ 206 w 1100"/>
                <a:gd name="T15" fmla="*/ 543 h 1087"/>
                <a:gd name="T16" fmla="*/ 687 w 1100"/>
                <a:gd name="T17" fmla="*/ 546 h 1087"/>
                <a:gd name="T18" fmla="*/ 1100 w 1100"/>
                <a:gd name="T19" fmla="*/ 272 h 1087"/>
                <a:gd name="T20" fmla="*/ 547 w 1100"/>
                <a:gd name="T21" fmla="*/ 129 h 10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00" h="1087">
                  <a:moveTo>
                    <a:pt x="0" y="0"/>
                  </a:moveTo>
                  <a:lnTo>
                    <a:pt x="137" y="0"/>
                  </a:lnTo>
                  <a:lnTo>
                    <a:pt x="137" y="1087"/>
                  </a:lnTo>
                  <a:lnTo>
                    <a:pt x="0" y="1087"/>
                  </a:lnTo>
                  <a:lnTo>
                    <a:pt x="0" y="0"/>
                  </a:lnTo>
                  <a:close/>
                  <a:moveTo>
                    <a:pt x="547" y="129"/>
                  </a:moveTo>
                  <a:cubicBezTo>
                    <a:pt x="443" y="8"/>
                    <a:pt x="364" y="0"/>
                    <a:pt x="206" y="0"/>
                  </a:cubicBezTo>
                  <a:lnTo>
                    <a:pt x="206" y="543"/>
                  </a:lnTo>
                  <a:cubicBezTo>
                    <a:pt x="482" y="408"/>
                    <a:pt x="513" y="562"/>
                    <a:pt x="687" y="546"/>
                  </a:cubicBezTo>
                  <a:cubicBezTo>
                    <a:pt x="858" y="531"/>
                    <a:pt x="1004" y="401"/>
                    <a:pt x="1100" y="272"/>
                  </a:cubicBezTo>
                  <a:cubicBezTo>
                    <a:pt x="827" y="335"/>
                    <a:pt x="690" y="297"/>
                    <a:pt x="547" y="129"/>
                  </a:cubicBezTo>
                  <a:close/>
                </a:path>
              </a:pathLst>
            </a:custGeom>
            <a:solidFill>
              <a:srgbClr val="010A1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14" name="Group 14"/>
          <p:cNvGrpSpPr/>
          <p:nvPr>
            <p:custDataLst>
              <p:tags r:id="rId1"/>
            </p:custDataLst>
          </p:nvPr>
        </p:nvGrpSpPr>
        <p:grpSpPr>
          <a:xfrm>
            <a:off x="887935" y="1823322"/>
            <a:ext cx="6960871" cy="1677855"/>
            <a:chOff x="7531056" y="1432788"/>
            <a:chExt cx="7445375" cy="1677855"/>
          </a:xfrm>
        </p:grpSpPr>
        <p:sp>
          <p:nvSpPr>
            <p:cNvPr id="15" name="TextBox 15"/>
            <p:cNvSpPr txBox="1"/>
            <p:nvPr>
              <p:custDataLst>
                <p:tags r:id="rId5"/>
              </p:custDataLst>
            </p:nvPr>
          </p:nvSpPr>
          <p:spPr>
            <a:xfrm>
              <a:off x="7531057" y="1432788"/>
              <a:ext cx="2611120" cy="475615"/>
            </a:xfrm>
            <a:prstGeom prst="rect">
              <a:avLst/>
            </a:prstGeom>
            <a:noFill/>
          </p:spPr>
          <p:txBody>
            <a:bodyPr wrap="none" lIns="36000" rIns="36000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000" b="1" dirty="0">
                  <a:solidFill>
                    <a:srgbClr val="CBBC91"/>
                  </a:solidFill>
                  <a:cs typeface="+mn-ea"/>
                  <a:sym typeface="+mn-lt"/>
                </a:rPr>
                <a:t>青少年数字化教育课程</a:t>
              </a:r>
            </a:p>
          </p:txBody>
        </p:sp>
        <p:sp>
          <p:nvSpPr>
            <p:cNvPr id="16" name="TextBox 16"/>
            <p:cNvSpPr txBox="1"/>
            <p:nvPr>
              <p:custDataLst>
                <p:tags r:id="rId6"/>
              </p:custDataLst>
            </p:nvPr>
          </p:nvSpPr>
          <p:spPr>
            <a:xfrm>
              <a:off x="7531056" y="1850618"/>
              <a:ext cx="7445375" cy="1260025"/>
            </a:xfrm>
            <a:prstGeom prst="rect">
              <a:avLst/>
            </a:prstGeom>
            <a:noFill/>
          </p:spPr>
          <p:txBody>
            <a:bodyPr wrap="square" lIns="36000" rIns="36000" rtlCol="0">
              <a:spAutoFit/>
            </a:bodyPr>
            <a:lstStyle/>
            <a:p>
              <a:pPr indent="457200">
                <a:lnSpc>
                  <a:spcPct val="150000"/>
                </a:lnSpc>
              </a:pPr>
              <a:r>
                <a:rPr lang="zh-CN" altLang="en-US" sz="1200" b="1" dirty="0">
                  <a:solidFill>
                    <a:srgbClr val="CBBC91"/>
                  </a:solidFill>
                  <a:cs typeface="+mn-ea"/>
                  <a:sym typeface="+mn-lt"/>
                </a:rPr>
                <a:t>面向青少年打造编程启蒙阶梯课，以</a:t>
              </a:r>
              <a:r>
                <a:rPr lang="zh-CN" altLang="en-US" sz="1400" b="1" dirty="0">
                  <a:solidFill>
                    <a:srgbClr val="FFFF00"/>
                  </a:solidFill>
                  <a:cs typeface="+mn-ea"/>
                  <a:sym typeface="+mn-lt"/>
                </a:rPr>
                <a:t>趣味游戏化编程</a:t>
              </a:r>
              <a:r>
                <a:rPr lang="zh-CN" altLang="en-US" sz="1200" b="1" dirty="0">
                  <a:solidFill>
                    <a:srgbClr val="CBBC91"/>
                  </a:solidFill>
                  <a:cs typeface="+mn-ea"/>
                  <a:sym typeface="+mn-lt"/>
                </a:rPr>
                <a:t>入门，学习逻辑指令、创意互动程序设计；</a:t>
              </a:r>
              <a:r>
                <a:rPr lang="zh-CN" altLang="en-US" sz="1400" b="1" dirty="0">
                  <a:solidFill>
                    <a:srgbClr val="FFFF00"/>
                  </a:solidFill>
                  <a:cs typeface="+mn-ea"/>
                  <a:sym typeface="+mn-lt"/>
                </a:rPr>
                <a:t>进</a:t>
              </a:r>
              <a:r>
                <a:rPr lang="zh-CN" altLang="en-US" sz="1400" b="1" dirty="0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lt"/>
                </a:rPr>
                <a:t>阶</a:t>
              </a:r>
              <a:r>
                <a:rPr lang="en-US" altLang="zh-CN" sz="1400" b="1" dirty="0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lt"/>
                </a:rPr>
                <a:t> Python </a:t>
              </a:r>
              <a:r>
                <a:rPr lang="zh-CN" altLang="en-US" sz="1400" b="1" dirty="0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lt"/>
                </a:rPr>
                <a:t>编程</a:t>
              </a:r>
              <a:r>
                <a:rPr lang="zh-CN" altLang="en-US" sz="1200" b="1" dirty="0">
                  <a:solidFill>
                    <a:srgbClr val="CBBC91"/>
                  </a:solidFill>
                  <a:cs typeface="+mn-ea"/>
                  <a:sym typeface="+mn-lt"/>
                </a:rPr>
                <a:t>，实践数据分析、简易软件制作</a:t>
              </a:r>
              <a:r>
                <a:rPr lang="en-US" altLang="zh-CN" sz="1200" b="1" dirty="0">
                  <a:solidFill>
                    <a:srgbClr val="CBBC91"/>
                  </a:solidFill>
                  <a:cs typeface="+mn-ea"/>
                  <a:sym typeface="+mn-lt"/>
                </a:rPr>
                <a:t> </a:t>
              </a:r>
              <a:r>
                <a:rPr lang="zh-CN" altLang="en-US" sz="1200" b="1" dirty="0">
                  <a:solidFill>
                    <a:srgbClr val="CBBC91"/>
                  </a:solidFill>
                  <a:cs typeface="+mn-ea"/>
                  <a:sym typeface="+mn-lt"/>
                </a:rPr>
                <a:t>。</a:t>
              </a:r>
              <a:r>
                <a:rPr lang="zh-CN" altLang="en-US" sz="1400" b="1" dirty="0">
                  <a:solidFill>
                    <a:srgbClr val="FFFF00"/>
                  </a:solidFill>
                  <a:cs typeface="+mn-ea"/>
                  <a:sym typeface="+mn-lt"/>
                </a:rPr>
                <a:t>人工智能实战营</a:t>
              </a:r>
              <a:r>
                <a:rPr lang="zh-CN" altLang="en-US" sz="1200" b="1" dirty="0">
                  <a:solidFill>
                    <a:srgbClr val="CBBC91"/>
                  </a:solidFill>
                  <a:cs typeface="+mn-ea"/>
                  <a:sym typeface="+mn-lt"/>
                </a:rPr>
                <a:t>，通过图像识别、智能机器人搭建等项目，让孩子亲手训练</a:t>
              </a:r>
              <a:r>
                <a:rPr lang="en-US" altLang="zh-CN" sz="1200" b="1" dirty="0">
                  <a:solidFill>
                    <a:srgbClr val="CBBC91"/>
                  </a:solidFill>
                  <a:cs typeface="+mn-ea"/>
                  <a:sym typeface="+mn-lt"/>
                </a:rPr>
                <a:t> AI </a:t>
              </a:r>
              <a:r>
                <a:rPr lang="zh-CN" altLang="en-US" sz="1200" b="1" dirty="0">
                  <a:solidFill>
                    <a:srgbClr val="CBBC91"/>
                  </a:solidFill>
                  <a:cs typeface="+mn-ea"/>
                  <a:sym typeface="+mn-lt"/>
                </a:rPr>
                <a:t>模型、调试智能硬件，激发数字创造力，培养未来科技人才所需的编程思维与创新实践能力。</a:t>
              </a:r>
            </a:p>
          </p:txBody>
        </p:sp>
      </p:grpSp>
      <p:grpSp>
        <p:nvGrpSpPr>
          <p:cNvPr id="17" name="Group 14"/>
          <p:cNvGrpSpPr/>
          <p:nvPr>
            <p:custDataLst>
              <p:tags r:id="rId2"/>
            </p:custDataLst>
          </p:nvPr>
        </p:nvGrpSpPr>
        <p:grpSpPr>
          <a:xfrm>
            <a:off x="794385" y="3623648"/>
            <a:ext cx="6960870" cy="1999864"/>
            <a:chOff x="7531057" y="1355751"/>
            <a:chExt cx="6960870" cy="2138244"/>
          </a:xfrm>
        </p:grpSpPr>
        <p:sp>
          <p:nvSpPr>
            <p:cNvPr id="18" name="TextBox 15"/>
            <p:cNvSpPr txBox="1"/>
            <p:nvPr>
              <p:custDataLst>
                <p:tags r:id="rId3"/>
              </p:custDataLst>
            </p:nvPr>
          </p:nvSpPr>
          <p:spPr>
            <a:xfrm>
              <a:off x="7637428" y="1355751"/>
              <a:ext cx="2611120" cy="472494"/>
            </a:xfrm>
            <a:prstGeom prst="rect">
              <a:avLst/>
            </a:prstGeom>
            <a:noFill/>
          </p:spPr>
          <p:txBody>
            <a:bodyPr wrap="square" lIns="36000" rIns="36000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000" b="1" dirty="0">
                  <a:solidFill>
                    <a:srgbClr val="CBBC91"/>
                  </a:solidFill>
                  <a:cs typeface="+mn-ea"/>
                  <a:sym typeface="+mn-lt"/>
                </a:rPr>
                <a:t>教学模式多元化体系</a:t>
              </a:r>
            </a:p>
          </p:txBody>
        </p:sp>
        <p:sp>
          <p:nvSpPr>
            <p:cNvPr id="19" name="TextBox 16"/>
            <p:cNvSpPr txBox="1"/>
            <p:nvPr>
              <p:custDataLst>
                <p:tags r:id="rId4"/>
              </p:custDataLst>
            </p:nvPr>
          </p:nvSpPr>
          <p:spPr>
            <a:xfrm>
              <a:off x="7531057" y="1850618"/>
              <a:ext cx="6960870" cy="1643377"/>
            </a:xfrm>
            <a:prstGeom prst="rect">
              <a:avLst/>
            </a:prstGeom>
            <a:noFill/>
          </p:spPr>
          <p:txBody>
            <a:bodyPr wrap="square" lIns="36000" rIns="36000" rtlCol="0">
              <a:spAutoFit/>
            </a:bodyPr>
            <a:lstStyle/>
            <a:p>
              <a:pPr indent="457200">
                <a:lnSpc>
                  <a:spcPct val="150000"/>
                </a:lnSpc>
              </a:pPr>
              <a:r>
                <a:rPr lang="zh-CN" altLang="en-US" sz="1200" b="1" dirty="0">
                  <a:solidFill>
                    <a:srgbClr val="CBBC91"/>
                  </a:solidFill>
                  <a:cs typeface="+mn-ea"/>
                  <a:sym typeface="+mn-lt"/>
                </a:rPr>
                <a:t>构建</a:t>
              </a:r>
              <a:r>
                <a:rPr lang="zh-CN" altLang="en-US" sz="1400" b="1" dirty="0">
                  <a:solidFill>
                    <a:srgbClr val="FFFF00"/>
                  </a:solidFill>
                  <a:cs typeface="+mn-ea"/>
                  <a:sym typeface="+mn-lt"/>
                </a:rPr>
                <a:t>全维度教学服务</a:t>
              </a:r>
              <a:r>
                <a:rPr lang="zh-CN" altLang="en-US" sz="1200" b="1" dirty="0">
                  <a:solidFill>
                    <a:srgbClr val="CBBC91"/>
                  </a:solidFill>
                  <a:cs typeface="+mn-ea"/>
                  <a:sym typeface="+mn-lt"/>
                </a:rPr>
                <a:t>矩阵，线上线下深度融合：线上提供直播授课、双师答疑；线下开展小班精讲、大班拓展，搭配</a:t>
              </a:r>
              <a:r>
                <a:rPr lang="zh-CN" altLang="en-US" sz="1400" b="1" dirty="0">
                  <a:solidFill>
                    <a:srgbClr val="FFFF00"/>
                  </a:solidFill>
                  <a:cs typeface="+mn-ea"/>
                  <a:sym typeface="+mn-lt"/>
                </a:rPr>
                <a:t>丰富教学形式</a:t>
              </a:r>
              <a:r>
                <a:rPr lang="en-US" altLang="zh-CN" sz="1200" b="1" dirty="0">
                  <a:solidFill>
                    <a:srgbClr val="CBBC91"/>
                  </a:solidFill>
                  <a:cs typeface="+mn-ea"/>
                  <a:sym typeface="+mn-lt"/>
                </a:rPr>
                <a:t>—— </a:t>
              </a:r>
              <a:r>
                <a:rPr lang="zh-CN" altLang="en-US" sz="1200" b="1" dirty="0">
                  <a:solidFill>
                    <a:srgbClr val="CBBC91"/>
                  </a:solidFill>
                  <a:cs typeface="+mn-ea"/>
                  <a:sym typeface="+mn-lt"/>
                </a:rPr>
                <a:t>案例实战、动画演示（拆解复杂知识）、作业打卡（强化知识吸收）、一对一指导（定制学习方案）、小组互动（锻炼协作能力）、趣味互动（知识竞赛、创意</a:t>
              </a:r>
              <a:r>
                <a:rPr lang="en-US" altLang="zh-CN" sz="1200" b="1" dirty="0">
                  <a:solidFill>
                    <a:srgbClr val="CBBC91"/>
                  </a:solidFill>
                  <a:cs typeface="+mn-ea"/>
                  <a:sym typeface="+mn-lt"/>
                </a:rPr>
                <a:t> PK </a:t>
              </a:r>
              <a:r>
                <a:rPr lang="zh-CN" altLang="en-US" sz="1200" b="1" dirty="0">
                  <a:solidFill>
                    <a:srgbClr val="CBBC91"/>
                  </a:solidFill>
                  <a:cs typeface="+mn-ea"/>
                  <a:sym typeface="+mn-lt"/>
                </a:rPr>
                <a:t>）、实践操作（设备实操、项目落地），适配不同年龄段、不同学习需求人群，让学习更高效、更具活力。</a:t>
              </a:r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9244E4A6-79B5-AE0A-1903-433AE641A31A}"/>
              </a:ext>
            </a:extLst>
          </p:cNvPr>
          <p:cNvGrpSpPr/>
          <p:nvPr/>
        </p:nvGrpSpPr>
        <p:grpSpPr>
          <a:xfrm>
            <a:off x="107586" y="1709161"/>
            <a:ext cx="628123" cy="628123"/>
            <a:chOff x="107586" y="1709161"/>
            <a:chExt cx="628123" cy="628123"/>
          </a:xfrm>
        </p:grpSpPr>
        <p:sp>
          <p:nvSpPr>
            <p:cNvPr id="12" name="椭圆 11"/>
            <p:cNvSpPr/>
            <p:nvPr/>
          </p:nvSpPr>
          <p:spPr>
            <a:xfrm>
              <a:off x="107586" y="1709161"/>
              <a:ext cx="628123" cy="628123"/>
            </a:xfrm>
            <a:prstGeom prst="ellipse">
              <a:avLst/>
            </a:prstGeom>
            <a:solidFill>
              <a:srgbClr val="CBBC9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CBBC91"/>
                </a:solidFill>
                <a:cs typeface="+mn-ea"/>
                <a:sym typeface="+mn-lt"/>
              </a:endParaRPr>
            </a:p>
          </p:txBody>
        </p:sp>
        <p:sp>
          <p:nvSpPr>
            <p:cNvPr id="13" name="Freeform 52"/>
            <p:cNvSpPr>
              <a:spLocks noChangeAspect="1" noEditPoints="1"/>
            </p:cNvSpPr>
            <p:nvPr/>
          </p:nvSpPr>
          <p:spPr bwMode="auto">
            <a:xfrm>
              <a:off x="248351" y="1914290"/>
              <a:ext cx="338971" cy="308034"/>
            </a:xfrm>
            <a:custGeom>
              <a:avLst/>
              <a:gdLst>
                <a:gd name="T0" fmla="*/ 339 w 1101"/>
                <a:gd name="T1" fmla="*/ 79 h 1003"/>
                <a:gd name="T2" fmla="*/ 356 w 1101"/>
                <a:gd name="T3" fmla="*/ 295 h 1003"/>
                <a:gd name="T4" fmla="*/ 440 w 1101"/>
                <a:gd name="T5" fmla="*/ 494 h 1003"/>
                <a:gd name="T6" fmla="*/ 471 w 1101"/>
                <a:gd name="T7" fmla="*/ 499 h 1003"/>
                <a:gd name="T8" fmla="*/ 477 w 1101"/>
                <a:gd name="T9" fmla="*/ 467 h 1003"/>
                <a:gd name="T10" fmla="*/ 400 w 1101"/>
                <a:gd name="T11" fmla="*/ 286 h 1003"/>
                <a:gd name="T12" fmla="*/ 385 w 1101"/>
                <a:gd name="T13" fmla="*/ 79 h 1003"/>
                <a:gd name="T14" fmla="*/ 362 w 1101"/>
                <a:gd name="T15" fmla="*/ 56 h 1003"/>
                <a:gd name="T16" fmla="*/ 339 w 1101"/>
                <a:gd name="T17" fmla="*/ 79 h 1003"/>
                <a:gd name="T18" fmla="*/ 363 w 1101"/>
                <a:gd name="T19" fmla="*/ 495 h 1003"/>
                <a:gd name="T20" fmla="*/ 279 w 1101"/>
                <a:gd name="T21" fmla="*/ 113 h 1003"/>
                <a:gd name="T22" fmla="*/ 254 w 1101"/>
                <a:gd name="T23" fmla="*/ 169 h 1003"/>
                <a:gd name="T24" fmla="*/ 219 w 1101"/>
                <a:gd name="T25" fmla="*/ 109 h 1003"/>
                <a:gd name="T26" fmla="*/ 61 w 1101"/>
                <a:gd name="T27" fmla="*/ 73 h 1003"/>
                <a:gd name="T28" fmla="*/ 170 w 1101"/>
                <a:gd name="T29" fmla="*/ 346 h 1003"/>
                <a:gd name="T30" fmla="*/ 363 w 1101"/>
                <a:gd name="T31" fmla="*/ 495 h 1003"/>
                <a:gd name="T32" fmla="*/ 826 w 1101"/>
                <a:gd name="T33" fmla="*/ 122 h 1003"/>
                <a:gd name="T34" fmla="*/ 745 w 1101"/>
                <a:gd name="T35" fmla="*/ 492 h 1003"/>
                <a:gd name="T36" fmla="*/ 931 w 1101"/>
                <a:gd name="T37" fmla="*/ 346 h 1003"/>
                <a:gd name="T38" fmla="*/ 1039 w 1101"/>
                <a:gd name="T39" fmla="*/ 73 h 1003"/>
                <a:gd name="T40" fmla="*/ 883 w 1101"/>
                <a:gd name="T41" fmla="*/ 109 h 1003"/>
                <a:gd name="T42" fmla="*/ 848 w 1101"/>
                <a:gd name="T43" fmla="*/ 169 h 1003"/>
                <a:gd name="T44" fmla="*/ 826 w 1101"/>
                <a:gd name="T45" fmla="*/ 122 h 1003"/>
                <a:gd name="T46" fmla="*/ 331 w 1101"/>
                <a:gd name="T47" fmla="*/ 947 h 1003"/>
                <a:gd name="T48" fmla="*/ 399 w 1101"/>
                <a:gd name="T49" fmla="*/ 947 h 1003"/>
                <a:gd name="T50" fmla="*/ 485 w 1101"/>
                <a:gd name="T51" fmla="*/ 739 h 1003"/>
                <a:gd name="T52" fmla="*/ 473 w 1101"/>
                <a:gd name="T53" fmla="*/ 739 h 1003"/>
                <a:gd name="T54" fmla="*/ 434 w 1101"/>
                <a:gd name="T55" fmla="*/ 701 h 1003"/>
                <a:gd name="T56" fmla="*/ 434 w 1101"/>
                <a:gd name="T57" fmla="*/ 701 h 1003"/>
                <a:gd name="T58" fmla="*/ 473 w 1101"/>
                <a:gd name="T59" fmla="*/ 663 h 1003"/>
                <a:gd name="T60" fmla="*/ 493 w 1101"/>
                <a:gd name="T61" fmla="*/ 663 h 1003"/>
                <a:gd name="T62" fmla="*/ 390 w 1101"/>
                <a:gd name="T63" fmla="*/ 542 h 1003"/>
                <a:gd name="T64" fmla="*/ 375 w 1101"/>
                <a:gd name="T65" fmla="*/ 568 h 1003"/>
                <a:gd name="T66" fmla="*/ 127 w 1101"/>
                <a:gd name="T67" fmla="*/ 383 h 1003"/>
                <a:gd name="T68" fmla="*/ 2 w 1101"/>
                <a:gd name="T69" fmla="*/ 38 h 1003"/>
                <a:gd name="T70" fmla="*/ 0 w 1101"/>
                <a:gd name="T71" fmla="*/ 0 h 1003"/>
                <a:gd name="T72" fmla="*/ 37 w 1101"/>
                <a:gd name="T73" fmla="*/ 10 h 1003"/>
                <a:gd name="T74" fmla="*/ 265 w 1101"/>
                <a:gd name="T75" fmla="*/ 61 h 1003"/>
                <a:gd name="T76" fmla="*/ 281 w 1101"/>
                <a:gd name="T77" fmla="*/ 65 h 1003"/>
                <a:gd name="T78" fmla="*/ 284 w 1101"/>
                <a:gd name="T79" fmla="*/ 26 h 1003"/>
                <a:gd name="T80" fmla="*/ 527 w 1101"/>
                <a:gd name="T81" fmla="*/ 26 h 1003"/>
                <a:gd name="T82" fmla="*/ 579 w 1101"/>
                <a:gd name="T83" fmla="*/ 26 h 1003"/>
                <a:gd name="T84" fmla="*/ 822 w 1101"/>
                <a:gd name="T85" fmla="*/ 26 h 1003"/>
                <a:gd name="T86" fmla="*/ 824 w 1101"/>
                <a:gd name="T87" fmla="*/ 64 h 1003"/>
                <a:gd name="T88" fmla="*/ 836 w 1101"/>
                <a:gd name="T89" fmla="*/ 61 h 1003"/>
                <a:gd name="T90" fmla="*/ 1064 w 1101"/>
                <a:gd name="T91" fmla="*/ 10 h 1003"/>
                <a:gd name="T92" fmla="*/ 1101 w 1101"/>
                <a:gd name="T93" fmla="*/ 0 h 1003"/>
                <a:gd name="T94" fmla="*/ 1099 w 1101"/>
                <a:gd name="T95" fmla="*/ 38 h 1003"/>
                <a:gd name="T96" fmla="*/ 974 w 1101"/>
                <a:gd name="T97" fmla="*/ 383 h 1003"/>
                <a:gd name="T98" fmla="*/ 727 w 1101"/>
                <a:gd name="T99" fmla="*/ 568 h 1003"/>
                <a:gd name="T100" fmla="*/ 713 w 1101"/>
                <a:gd name="T101" fmla="*/ 545 h 1003"/>
                <a:gd name="T102" fmla="*/ 613 w 1101"/>
                <a:gd name="T103" fmla="*/ 663 h 1003"/>
                <a:gd name="T104" fmla="*/ 631 w 1101"/>
                <a:gd name="T105" fmla="*/ 663 h 1003"/>
                <a:gd name="T106" fmla="*/ 669 w 1101"/>
                <a:gd name="T107" fmla="*/ 701 h 1003"/>
                <a:gd name="T108" fmla="*/ 669 w 1101"/>
                <a:gd name="T109" fmla="*/ 701 h 1003"/>
                <a:gd name="T110" fmla="*/ 631 w 1101"/>
                <a:gd name="T111" fmla="*/ 739 h 1003"/>
                <a:gd name="T112" fmla="*/ 620 w 1101"/>
                <a:gd name="T113" fmla="*/ 739 h 1003"/>
                <a:gd name="T114" fmla="*/ 707 w 1101"/>
                <a:gd name="T115" fmla="*/ 947 h 1003"/>
                <a:gd name="T116" fmla="*/ 776 w 1101"/>
                <a:gd name="T117" fmla="*/ 947 h 1003"/>
                <a:gd name="T118" fmla="*/ 794 w 1101"/>
                <a:gd name="T119" fmla="*/ 1003 h 1003"/>
                <a:gd name="T120" fmla="*/ 314 w 1101"/>
                <a:gd name="T121" fmla="*/ 1003 h 1003"/>
                <a:gd name="T122" fmla="*/ 331 w 1101"/>
                <a:gd name="T123" fmla="*/ 947 h 10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01" h="1003">
                  <a:moveTo>
                    <a:pt x="339" y="79"/>
                  </a:moveTo>
                  <a:cubicBezTo>
                    <a:pt x="338" y="153"/>
                    <a:pt x="342" y="225"/>
                    <a:pt x="356" y="295"/>
                  </a:cubicBezTo>
                  <a:cubicBezTo>
                    <a:pt x="371" y="365"/>
                    <a:pt x="397" y="432"/>
                    <a:pt x="440" y="494"/>
                  </a:cubicBezTo>
                  <a:cubicBezTo>
                    <a:pt x="446" y="504"/>
                    <a:pt x="461" y="506"/>
                    <a:pt x="471" y="499"/>
                  </a:cubicBezTo>
                  <a:cubicBezTo>
                    <a:pt x="482" y="492"/>
                    <a:pt x="485" y="478"/>
                    <a:pt x="477" y="467"/>
                  </a:cubicBezTo>
                  <a:cubicBezTo>
                    <a:pt x="438" y="410"/>
                    <a:pt x="414" y="350"/>
                    <a:pt x="400" y="286"/>
                  </a:cubicBezTo>
                  <a:cubicBezTo>
                    <a:pt x="386" y="220"/>
                    <a:pt x="384" y="151"/>
                    <a:pt x="385" y="79"/>
                  </a:cubicBezTo>
                  <a:cubicBezTo>
                    <a:pt x="385" y="66"/>
                    <a:pt x="375" y="56"/>
                    <a:pt x="362" y="56"/>
                  </a:cubicBezTo>
                  <a:cubicBezTo>
                    <a:pt x="349" y="56"/>
                    <a:pt x="339" y="66"/>
                    <a:pt x="339" y="79"/>
                  </a:cubicBezTo>
                  <a:close/>
                  <a:moveTo>
                    <a:pt x="363" y="495"/>
                  </a:moveTo>
                  <a:cubicBezTo>
                    <a:pt x="306" y="389"/>
                    <a:pt x="279" y="261"/>
                    <a:pt x="279" y="113"/>
                  </a:cubicBezTo>
                  <a:lnTo>
                    <a:pt x="254" y="169"/>
                  </a:lnTo>
                  <a:lnTo>
                    <a:pt x="219" y="109"/>
                  </a:lnTo>
                  <a:lnTo>
                    <a:pt x="61" y="73"/>
                  </a:lnTo>
                  <a:cubicBezTo>
                    <a:pt x="73" y="195"/>
                    <a:pt x="113" y="280"/>
                    <a:pt x="170" y="346"/>
                  </a:cubicBezTo>
                  <a:cubicBezTo>
                    <a:pt x="224" y="407"/>
                    <a:pt x="292" y="452"/>
                    <a:pt x="363" y="495"/>
                  </a:cubicBezTo>
                  <a:close/>
                  <a:moveTo>
                    <a:pt x="826" y="122"/>
                  </a:moveTo>
                  <a:cubicBezTo>
                    <a:pt x="827" y="264"/>
                    <a:pt x="799" y="388"/>
                    <a:pt x="745" y="492"/>
                  </a:cubicBezTo>
                  <a:cubicBezTo>
                    <a:pt x="813" y="450"/>
                    <a:pt x="879" y="405"/>
                    <a:pt x="931" y="346"/>
                  </a:cubicBezTo>
                  <a:cubicBezTo>
                    <a:pt x="988" y="280"/>
                    <a:pt x="1029" y="195"/>
                    <a:pt x="1039" y="73"/>
                  </a:cubicBezTo>
                  <a:lnTo>
                    <a:pt x="883" y="109"/>
                  </a:lnTo>
                  <a:lnTo>
                    <a:pt x="848" y="169"/>
                  </a:lnTo>
                  <a:lnTo>
                    <a:pt x="826" y="122"/>
                  </a:lnTo>
                  <a:close/>
                  <a:moveTo>
                    <a:pt x="331" y="947"/>
                  </a:moveTo>
                  <a:lnTo>
                    <a:pt x="399" y="947"/>
                  </a:lnTo>
                  <a:cubicBezTo>
                    <a:pt x="449" y="900"/>
                    <a:pt x="479" y="832"/>
                    <a:pt x="485" y="739"/>
                  </a:cubicBezTo>
                  <a:lnTo>
                    <a:pt x="473" y="739"/>
                  </a:lnTo>
                  <a:cubicBezTo>
                    <a:pt x="452" y="739"/>
                    <a:pt x="434" y="723"/>
                    <a:pt x="434" y="701"/>
                  </a:cubicBezTo>
                  <a:lnTo>
                    <a:pt x="434" y="701"/>
                  </a:lnTo>
                  <a:cubicBezTo>
                    <a:pt x="434" y="680"/>
                    <a:pt x="452" y="663"/>
                    <a:pt x="473" y="663"/>
                  </a:cubicBezTo>
                  <a:lnTo>
                    <a:pt x="493" y="663"/>
                  </a:lnTo>
                  <a:cubicBezTo>
                    <a:pt x="454" y="627"/>
                    <a:pt x="419" y="587"/>
                    <a:pt x="390" y="542"/>
                  </a:cubicBezTo>
                  <a:lnTo>
                    <a:pt x="375" y="568"/>
                  </a:lnTo>
                  <a:cubicBezTo>
                    <a:pt x="286" y="516"/>
                    <a:pt x="197" y="462"/>
                    <a:pt x="127" y="383"/>
                  </a:cubicBezTo>
                  <a:cubicBezTo>
                    <a:pt x="56" y="302"/>
                    <a:pt x="8" y="195"/>
                    <a:pt x="2" y="38"/>
                  </a:cubicBezTo>
                  <a:lnTo>
                    <a:pt x="0" y="0"/>
                  </a:lnTo>
                  <a:lnTo>
                    <a:pt x="37" y="10"/>
                  </a:lnTo>
                  <a:lnTo>
                    <a:pt x="265" y="61"/>
                  </a:lnTo>
                  <a:lnTo>
                    <a:pt x="281" y="65"/>
                  </a:lnTo>
                  <a:cubicBezTo>
                    <a:pt x="282" y="52"/>
                    <a:pt x="283" y="40"/>
                    <a:pt x="284" y="26"/>
                  </a:cubicBezTo>
                  <a:lnTo>
                    <a:pt x="527" y="26"/>
                  </a:lnTo>
                  <a:lnTo>
                    <a:pt x="579" y="26"/>
                  </a:lnTo>
                  <a:lnTo>
                    <a:pt x="822" y="26"/>
                  </a:lnTo>
                  <a:cubicBezTo>
                    <a:pt x="823" y="40"/>
                    <a:pt x="824" y="51"/>
                    <a:pt x="824" y="64"/>
                  </a:cubicBezTo>
                  <a:lnTo>
                    <a:pt x="836" y="61"/>
                  </a:lnTo>
                  <a:lnTo>
                    <a:pt x="1064" y="10"/>
                  </a:lnTo>
                  <a:lnTo>
                    <a:pt x="1101" y="0"/>
                  </a:lnTo>
                  <a:lnTo>
                    <a:pt x="1099" y="38"/>
                  </a:lnTo>
                  <a:cubicBezTo>
                    <a:pt x="1094" y="195"/>
                    <a:pt x="1045" y="302"/>
                    <a:pt x="974" y="383"/>
                  </a:cubicBezTo>
                  <a:cubicBezTo>
                    <a:pt x="905" y="462"/>
                    <a:pt x="816" y="516"/>
                    <a:pt x="727" y="568"/>
                  </a:cubicBezTo>
                  <a:lnTo>
                    <a:pt x="713" y="545"/>
                  </a:lnTo>
                  <a:cubicBezTo>
                    <a:pt x="685" y="588"/>
                    <a:pt x="652" y="627"/>
                    <a:pt x="613" y="663"/>
                  </a:cubicBezTo>
                  <a:lnTo>
                    <a:pt x="631" y="663"/>
                  </a:lnTo>
                  <a:cubicBezTo>
                    <a:pt x="653" y="663"/>
                    <a:pt x="669" y="680"/>
                    <a:pt x="669" y="701"/>
                  </a:cubicBezTo>
                  <a:lnTo>
                    <a:pt x="669" y="701"/>
                  </a:lnTo>
                  <a:cubicBezTo>
                    <a:pt x="669" y="723"/>
                    <a:pt x="653" y="739"/>
                    <a:pt x="631" y="739"/>
                  </a:cubicBezTo>
                  <a:lnTo>
                    <a:pt x="620" y="739"/>
                  </a:lnTo>
                  <a:cubicBezTo>
                    <a:pt x="627" y="832"/>
                    <a:pt x="657" y="900"/>
                    <a:pt x="707" y="947"/>
                  </a:cubicBezTo>
                  <a:lnTo>
                    <a:pt x="776" y="947"/>
                  </a:lnTo>
                  <a:lnTo>
                    <a:pt x="794" y="1003"/>
                  </a:lnTo>
                  <a:lnTo>
                    <a:pt x="314" y="1003"/>
                  </a:lnTo>
                  <a:lnTo>
                    <a:pt x="331" y="947"/>
                  </a:lnTo>
                  <a:close/>
                </a:path>
              </a:pathLst>
            </a:custGeom>
            <a:solidFill>
              <a:srgbClr val="010A1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CBBC91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655955" y="462280"/>
            <a:ext cx="5277287" cy="595024"/>
            <a:chOff x="754004" y="286054"/>
            <a:chExt cx="5277303" cy="595224"/>
          </a:xfrm>
        </p:grpSpPr>
        <p:sp>
          <p:nvSpPr>
            <p:cNvPr id="21" name="TextBox 6"/>
            <p:cNvSpPr txBox="1"/>
            <p:nvPr/>
          </p:nvSpPr>
          <p:spPr>
            <a:xfrm>
              <a:off x="2535531" y="439214"/>
              <a:ext cx="3495776" cy="4420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en-US" altLang="zh-CN" sz="2000" dirty="0">
                  <a:solidFill>
                    <a:srgbClr val="CBBC91"/>
                  </a:solidFill>
                  <a:cs typeface="+mn-ea"/>
                </a:rPr>
                <a:t>PRODUCT INTRODUCTION</a:t>
              </a:r>
              <a:endParaRPr lang="en-US" altLang="zh-CN" sz="2000" dirty="0">
                <a:solidFill>
                  <a:srgbClr val="CBBC91"/>
                </a:solidFill>
                <a:cs typeface="+mn-ea"/>
                <a:sym typeface="+mn-lt"/>
              </a:endParaRPr>
            </a:p>
          </p:txBody>
        </p:sp>
        <p:sp>
          <p:nvSpPr>
            <p:cNvPr id="22" name="TextBox 7"/>
            <p:cNvSpPr txBox="1"/>
            <p:nvPr/>
          </p:nvSpPr>
          <p:spPr>
            <a:xfrm>
              <a:off x="754004" y="286054"/>
              <a:ext cx="1867541" cy="5233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9200"/>
              <a:r>
                <a:rPr lang="zh-CN" altLang="en-US" sz="2800" dirty="0">
                  <a:solidFill>
                    <a:srgbClr val="CBBC91"/>
                  </a:solidFill>
                  <a:cs typeface="+mn-ea"/>
                  <a:sym typeface="+mn-lt"/>
                </a:rPr>
                <a:t>产品介绍</a:t>
              </a:r>
            </a:p>
          </p:txBody>
        </p:sp>
      </p:grpSp>
      <p:sp>
        <p:nvSpPr>
          <p:cNvPr id="23" name="矩形 22"/>
          <p:cNvSpPr/>
          <p:nvPr/>
        </p:nvSpPr>
        <p:spPr>
          <a:xfrm>
            <a:off x="655955" y="400685"/>
            <a:ext cx="1606550" cy="613410"/>
          </a:xfrm>
          <a:prstGeom prst="rect">
            <a:avLst/>
          </a:prstGeom>
          <a:noFill/>
          <a:ln w="25400">
            <a:solidFill>
              <a:srgbClr val="CBBC91"/>
            </a:solidFill>
          </a:ln>
          <a:effectLst>
            <a:outerShdw blurRad="1016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600" dirty="0">
              <a:solidFill>
                <a:srgbClr val="CBBC91"/>
              </a:solidFill>
              <a:latin typeface="Agency FB" panose="020B0503020202020204" pitchFamily="34" charset="0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">
        <p:fade/>
      </p:transition>
    </mc:Choice>
    <mc:Fallback xmlns="">
      <p:transition spd="med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2" presetClass="entr" presetSubtype="8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bldLvl="0" animBg="1"/>
      <p:bldP spid="5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51A29">
              <a:alpha val="1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3933371" y="1304612"/>
            <a:ext cx="4354286" cy="4354284"/>
          </a:xfrm>
          <a:prstGeom prst="ellipse">
            <a:avLst/>
          </a:prstGeom>
          <a:solidFill>
            <a:srgbClr val="CBBC91">
              <a:alpha val="5000"/>
            </a:srgbClr>
          </a:solidFill>
          <a:ln w="50800">
            <a:solidFill>
              <a:srgbClr val="CBBC9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5239492" y="1455074"/>
            <a:ext cx="1630575" cy="2215991"/>
          </a:xfrm>
          <a:prstGeom prst="rect">
            <a:avLst/>
          </a:prstGeom>
          <a:noFill/>
          <a:effectLst>
            <a:outerShdw blurRad="254000" dist="63500" dir="2700000" algn="tl" rotWithShape="0">
              <a:prstClr val="black">
                <a:alpha val="30000"/>
              </a:prstClr>
            </a:outerShdw>
          </a:effectLst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algn="ctr">
              <a:defRPr sz="13800">
                <a:gradFill>
                  <a:gsLst>
                    <a:gs pos="0">
                      <a:srgbClr val="CBBC91"/>
                    </a:gs>
                    <a:gs pos="100000">
                      <a:srgbClr val="8D6D3E"/>
                    </a:gs>
                  </a:gsLst>
                  <a:lin ang="5400000" scaled="0"/>
                </a:gradFill>
                <a:latin typeface="Agency FB" panose="020B0503020202020204" pitchFamily="34" charset="0"/>
                <a:cs typeface="+mn-ea"/>
              </a:defRPr>
            </a:lvl1pPr>
          </a:lstStyle>
          <a:p>
            <a:r>
              <a:rPr lang="en-US" altLang="zh-CN" dirty="0">
                <a:sym typeface="+mn-lt"/>
              </a:rPr>
              <a:t>04</a:t>
            </a:r>
            <a:endParaRPr lang="zh-CN" altLang="en-US" dirty="0">
              <a:sym typeface="+mn-lt"/>
            </a:endParaRPr>
          </a:p>
        </p:txBody>
      </p:sp>
      <p:sp>
        <p:nvSpPr>
          <p:cNvPr id="26" name="PA_矩形 29"/>
          <p:cNvSpPr/>
          <p:nvPr>
            <p:custDataLst>
              <p:tags r:id="rId1"/>
            </p:custDataLst>
          </p:nvPr>
        </p:nvSpPr>
        <p:spPr>
          <a:xfrm>
            <a:off x="5077460" y="3592195"/>
            <a:ext cx="2190750" cy="52197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dist"/>
            <a:r>
              <a:rPr lang="zh-CN" altLang="en-US" sz="2800" b="1" spc="-300" dirty="0">
                <a:solidFill>
                  <a:srgbClr val="CBBC91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cs typeface="+mn-ea"/>
                <a:sym typeface="+mn-lt"/>
              </a:rPr>
              <a:t>市场分析</a:t>
            </a:r>
            <a:endParaRPr lang="en-US" altLang="zh-CN" sz="2800" b="1" spc="-300" dirty="0">
              <a:solidFill>
                <a:srgbClr val="CBBC91"/>
              </a:solidFill>
              <a:effectLst>
                <a:outerShdw blurRad="38100" dist="38100" dir="2700000" algn="tl">
                  <a:srgbClr val="000000">
                    <a:alpha val="20000"/>
                  </a:srgb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4446987" y="4436329"/>
            <a:ext cx="3318156" cy="60452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200000"/>
              </a:lnSpc>
            </a:pPr>
            <a:r>
              <a:rPr lang="en-US" altLang="zh-CN" sz="900" dirty="0">
                <a:solidFill>
                  <a:srgbClr val="CBBC91"/>
                </a:solidFill>
                <a:cs typeface="+mn-ea"/>
              </a:rPr>
              <a:t>MARKET ANALYSIS</a:t>
            </a:r>
            <a:endParaRPr lang="en-US" altLang="zh-CN" sz="900" dirty="0">
              <a:solidFill>
                <a:srgbClr val="CBBC91"/>
              </a:solidFill>
              <a:cs typeface="+mn-ea"/>
              <a:sym typeface="+mn-lt"/>
            </a:endParaRPr>
          </a:p>
          <a:p>
            <a:pPr algn="ctr">
              <a:lnSpc>
                <a:spcPct val="200000"/>
              </a:lnSpc>
            </a:pPr>
            <a:endParaRPr lang="en-US" altLang="zh-CN" sz="900" dirty="0">
              <a:solidFill>
                <a:srgbClr val="CBBC91"/>
              </a:solidFill>
              <a:cs typeface="+mn-ea"/>
              <a:sym typeface="+mn-lt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4879034" y="4206714"/>
            <a:ext cx="2491738" cy="177239"/>
            <a:chOff x="3939011" y="4117778"/>
            <a:chExt cx="3823630" cy="244152"/>
          </a:xfrm>
        </p:grpSpPr>
        <p:cxnSp>
          <p:nvCxnSpPr>
            <p:cNvPr id="29" name="直接连接符 28"/>
            <p:cNvCxnSpPr/>
            <p:nvPr/>
          </p:nvCxnSpPr>
          <p:spPr>
            <a:xfrm>
              <a:off x="3939011" y="4239855"/>
              <a:ext cx="1670907" cy="0"/>
            </a:xfrm>
            <a:prstGeom prst="line">
              <a:avLst/>
            </a:prstGeom>
            <a:ln>
              <a:solidFill>
                <a:srgbClr val="CBBC9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菱形 29"/>
            <p:cNvSpPr/>
            <p:nvPr/>
          </p:nvSpPr>
          <p:spPr bwMode="auto">
            <a:xfrm>
              <a:off x="5781501" y="4117778"/>
              <a:ext cx="113211" cy="244152"/>
            </a:xfrm>
            <a:prstGeom prst="diamond">
              <a:avLst/>
            </a:prstGeom>
            <a:solidFill>
              <a:srgbClr val="CBBC9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cxnSp>
          <p:nvCxnSpPr>
            <p:cNvPr id="31" name="直接连接符 30"/>
            <p:cNvCxnSpPr/>
            <p:nvPr/>
          </p:nvCxnSpPr>
          <p:spPr>
            <a:xfrm>
              <a:off x="6091734" y="4239855"/>
              <a:ext cx="1670907" cy="0"/>
            </a:xfrm>
            <a:prstGeom prst="line">
              <a:avLst/>
            </a:prstGeom>
            <a:ln>
              <a:solidFill>
                <a:srgbClr val="CBBC9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文本框 31"/>
          <p:cNvSpPr txBox="1"/>
          <p:nvPr/>
        </p:nvSpPr>
        <p:spPr>
          <a:xfrm>
            <a:off x="2044872" y="3313784"/>
            <a:ext cx="11337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400" dirty="0">
                <a:solidFill>
                  <a:srgbClr val="CBBC91"/>
                </a:solidFill>
                <a:effectLst>
                  <a:outerShdw blurRad="25400" dist="254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PART</a:t>
            </a:r>
            <a:endParaRPr lang="zh-CN" altLang="en-US" sz="2400" dirty="0">
              <a:solidFill>
                <a:srgbClr val="CBBC91"/>
              </a:solidFill>
              <a:effectLst>
                <a:outerShdw blurRad="25400" dist="254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9111923" y="3313784"/>
            <a:ext cx="11337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400" dirty="0">
                <a:solidFill>
                  <a:srgbClr val="CBBC91"/>
                </a:solidFill>
                <a:effectLst>
                  <a:outerShdw blurRad="25400" dist="254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FOUR</a:t>
            </a:r>
            <a:endParaRPr lang="zh-CN" altLang="en-US" sz="2400" dirty="0">
              <a:solidFill>
                <a:srgbClr val="CBBC91"/>
              </a:solidFill>
              <a:effectLst>
                <a:outerShdw blurRad="25400" dist="254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</p:spTree>
  </p:cSld>
  <p:clrMapOvr>
    <a:masterClrMapping/>
  </p:clrMapOvr>
  <p:transition spd="slow" advClick="0" advTm="0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2" dur="375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3" dur="375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4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5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41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 tmFilter="0,0; .5, 1; 1, 1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37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ldLvl="0" animBg="1"/>
      <p:bldP spid="25" grpId="0"/>
      <p:bldP spid="26" grpId="0"/>
      <p:bldP spid="27" grpId="0"/>
      <p:bldP spid="32" grpId="0"/>
      <p:bldP spid="3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20"/>
          <p:cNvGrpSpPr>
            <a:grpSpLocks noChangeAspect="1"/>
          </p:cNvGrpSpPr>
          <p:nvPr/>
        </p:nvGrpSpPr>
        <p:grpSpPr>
          <a:xfrm>
            <a:off x="5361554" y="2443802"/>
            <a:ext cx="6830446" cy="3821461"/>
            <a:chOff x="-532263" y="859337"/>
            <a:chExt cx="10058400" cy="5627409"/>
          </a:xfrm>
        </p:grpSpPr>
        <p:pic>
          <p:nvPicPr>
            <p:cNvPr id="16" name="Picture 2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2263" y="859337"/>
              <a:ext cx="10058400" cy="5627409"/>
            </a:xfrm>
            <a:prstGeom prst="rect">
              <a:avLst/>
            </a:prstGeom>
          </p:spPr>
        </p:pic>
        <p:sp>
          <p:nvSpPr>
            <p:cNvPr id="17" name="Rectangle 22"/>
            <p:cNvSpPr/>
            <p:nvPr/>
          </p:nvSpPr>
          <p:spPr>
            <a:xfrm>
              <a:off x="1378906" y="1136592"/>
              <a:ext cx="6325093" cy="39524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</p:grpSp>
      <p:pic>
        <p:nvPicPr>
          <p:cNvPr id="18" name="图片占位符 6"/>
          <p:cNvPicPr>
            <a:picLocks noChangeAspect="1"/>
          </p:cNvPicPr>
          <p:nvPr/>
        </p:nvPicPr>
        <p:blipFill>
          <a:blip r:embed="rId4" cstate="print"/>
          <a:srcRect t="8339" b="8339"/>
          <a:stretch>
            <a:fillRect/>
          </a:stretch>
        </p:blipFill>
        <p:spPr>
          <a:xfrm>
            <a:off x="6659563" y="2632075"/>
            <a:ext cx="4295775" cy="2684463"/>
          </a:xfrm>
          <a:prstGeom prst="rect">
            <a:avLst/>
          </a:prstGeom>
        </p:spPr>
      </p:pic>
      <p:pic>
        <p:nvPicPr>
          <p:cNvPr id="19" name="图片占位符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30292" y="4858127"/>
            <a:ext cx="827316" cy="836093"/>
          </a:xfrm>
          <a:custGeom>
            <a:avLst/>
            <a:gdLst>
              <a:gd name="connsiteX0" fmla="*/ 353639 w 707278"/>
              <a:gd name="connsiteY0" fmla="*/ 0 h 707276"/>
              <a:gd name="connsiteX1" fmla="*/ 707278 w 707278"/>
              <a:gd name="connsiteY1" fmla="*/ 353638 h 707276"/>
              <a:gd name="connsiteX2" fmla="*/ 353639 w 707278"/>
              <a:gd name="connsiteY2" fmla="*/ 707276 h 707276"/>
              <a:gd name="connsiteX3" fmla="*/ 0 w 707278"/>
              <a:gd name="connsiteY3" fmla="*/ 353638 h 707276"/>
              <a:gd name="connsiteX4" fmla="*/ 353639 w 707278"/>
              <a:gd name="connsiteY4" fmla="*/ 0 h 7072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7278" h="707276">
                <a:moveTo>
                  <a:pt x="353639" y="0"/>
                </a:moveTo>
                <a:cubicBezTo>
                  <a:pt x="548948" y="0"/>
                  <a:pt x="707278" y="158329"/>
                  <a:pt x="707278" y="353638"/>
                </a:cubicBezTo>
                <a:cubicBezTo>
                  <a:pt x="707278" y="548947"/>
                  <a:pt x="548948" y="707276"/>
                  <a:pt x="353639" y="707276"/>
                </a:cubicBezTo>
                <a:cubicBezTo>
                  <a:pt x="158330" y="707276"/>
                  <a:pt x="0" y="548947"/>
                  <a:pt x="0" y="353638"/>
                </a:cubicBezTo>
                <a:cubicBezTo>
                  <a:pt x="0" y="158329"/>
                  <a:pt x="158330" y="0"/>
                  <a:pt x="353639" y="0"/>
                </a:cubicBezTo>
                <a:close/>
              </a:path>
            </a:pathLst>
          </a:custGeom>
        </p:spPr>
      </p:pic>
      <p:sp>
        <p:nvSpPr>
          <p:cNvPr id="20" name="Rectangle 35"/>
          <p:cNvSpPr/>
          <p:nvPr/>
        </p:nvSpPr>
        <p:spPr>
          <a:xfrm>
            <a:off x="2145885" y="4934279"/>
            <a:ext cx="2464220" cy="9787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600" i="1" dirty="0">
                <a:solidFill>
                  <a:srgbClr val="CBBC91"/>
                </a:solidFill>
                <a:cs typeface="+mn-ea"/>
                <a:sym typeface="+mn-lt"/>
              </a:rPr>
              <a:t>”</a:t>
            </a:r>
            <a:r>
              <a:rPr lang="id-ID" sz="1600" i="1" dirty="0">
                <a:solidFill>
                  <a:srgbClr val="CBBC91"/>
                </a:solidFill>
                <a:cs typeface="+mn-ea"/>
                <a:sym typeface="+mn-lt"/>
              </a:rPr>
              <a:t>Ut wisi enim ad minim veniam, quis nostrud</a:t>
            </a:r>
            <a:r>
              <a:rPr lang="en-US" sz="1600" i="1" dirty="0">
                <a:solidFill>
                  <a:srgbClr val="CBBC91"/>
                </a:solidFill>
                <a:cs typeface="+mn-ea"/>
                <a:sym typeface="+mn-lt"/>
              </a:rPr>
              <a:t>”</a:t>
            </a:r>
            <a:endParaRPr lang="id-ID" sz="1600" i="1" dirty="0">
              <a:solidFill>
                <a:srgbClr val="CBBC91"/>
              </a:solidFill>
              <a:cs typeface="+mn-ea"/>
              <a:sym typeface="+mn-lt"/>
            </a:endParaRPr>
          </a:p>
        </p:txBody>
      </p:sp>
      <p:grpSp>
        <p:nvGrpSpPr>
          <p:cNvPr id="21" name="组合 53"/>
          <p:cNvGrpSpPr/>
          <p:nvPr/>
        </p:nvGrpSpPr>
        <p:grpSpPr>
          <a:xfrm>
            <a:off x="5415821" y="2739948"/>
            <a:ext cx="1601772" cy="1252499"/>
            <a:chOff x="5415821" y="2739948"/>
            <a:chExt cx="1601772" cy="1252499"/>
          </a:xfrm>
        </p:grpSpPr>
        <p:sp>
          <p:nvSpPr>
            <p:cNvPr id="22" name="Rectangle: Rounded Corners 31"/>
            <p:cNvSpPr/>
            <p:nvPr/>
          </p:nvSpPr>
          <p:spPr>
            <a:xfrm>
              <a:off x="5415821" y="2739948"/>
              <a:ext cx="1601772" cy="1252499"/>
            </a:xfrm>
            <a:prstGeom prst="roundRect">
              <a:avLst>
                <a:gd name="adj" fmla="val 28452"/>
              </a:avLst>
            </a:prstGeom>
            <a:solidFill>
              <a:srgbClr val="CBBC91"/>
            </a:solidFill>
            <a:ln>
              <a:noFill/>
            </a:ln>
            <a:effectLst>
              <a:outerShdw blurRad="190500" dist="63500" dir="5400000" algn="t" rotWithShape="0">
                <a:schemeClr val="tx1">
                  <a:lumMod val="95000"/>
                  <a:lumOff val="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i="1">
                <a:solidFill>
                  <a:srgbClr val="CBBC91"/>
                </a:solidFill>
                <a:cs typeface="+mn-ea"/>
                <a:sym typeface="+mn-lt"/>
              </a:endParaRPr>
            </a:p>
          </p:txBody>
        </p:sp>
        <p:sp>
          <p:nvSpPr>
            <p:cNvPr id="23" name="TextBox 45"/>
            <p:cNvSpPr txBox="1"/>
            <p:nvPr/>
          </p:nvSpPr>
          <p:spPr>
            <a:xfrm>
              <a:off x="5634467" y="3016885"/>
              <a:ext cx="12618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solidFill>
                    <a:srgbClr val="010A13"/>
                  </a:solidFill>
                  <a:cs typeface="+mn-ea"/>
                  <a:sym typeface="+mn-lt"/>
                </a:rPr>
                <a:t>互联网 </a:t>
              </a:r>
              <a:r>
                <a:rPr lang="en-US" altLang="zh-CN" dirty="0">
                  <a:solidFill>
                    <a:srgbClr val="010A13"/>
                  </a:solidFill>
                  <a:cs typeface="+mn-ea"/>
                  <a:sym typeface="+mn-lt"/>
                </a:rPr>
                <a:t>2.0</a:t>
              </a:r>
              <a:endParaRPr lang="id-ID" dirty="0">
                <a:solidFill>
                  <a:srgbClr val="010A13"/>
                </a:solidFill>
                <a:cs typeface="+mn-ea"/>
                <a:sym typeface="+mn-lt"/>
              </a:endParaRPr>
            </a:p>
          </p:txBody>
        </p:sp>
        <p:sp>
          <p:nvSpPr>
            <p:cNvPr id="24" name="Rectangle 49"/>
            <p:cNvSpPr/>
            <p:nvPr/>
          </p:nvSpPr>
          <p:spPr>
            <a:xfrm>
              <a:off x="5510670" y="3302697"/>
              <a:ext cx="1391780" cy="5355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id-ID" sz="1200" i="1" dirty="0">
                  <a:solidFill>
                    <a:srgbClr val="010A13"/>
                  </a:solidFill>
                  <a:cs typeface="+mn-ea"/>
                  <a:sym typeface="+mn-lt"/>
                </a:rPr>
                <a:t>Ut wisi enim ad minim</a:t>
              </a:r>
              <a:endParaRPr/>
            </a:p>
          </p:txBody>
        </p:sp>
      </p:grpSp>
      <p:grpSp>
        <p:nvGrpSpPr>
          <p:cNvPr id="25" name="组合 62"/>
          <p:cNvGrpSpPr/>
          <p:nvPr/>
        </p:nvGrpSpPr>
        <p:grpSpPr>
          <a:xfrm>
            <a:off x="916217" y="2312651"/>
            <a:ext cx="3925806" cy="2428109"/>
            <a:chOff x="763812" y="2936767"/>
            <a:chExt cx="3925806" cy="2428117"/>
          </a:xfrm>
        </p:grpSpPr>
        <p:sp>
          <p:nvSpPr>
            <p:cNvPr id="26" name="文本框 63"/>
            <p:cNvSpPr txBox="1"/>
            <p:nvPr/>
          </p:nvSpPr>
          <p:spPr>
            <a:xfrm>
              <a:off x="763812" y="2936767"/>
              <a:ext cx="3746500" cy="4000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sz="2000" b="1" dirty="0">
                  <a:solidFill>
                    <a:srgbClr val="CBBC91">
                      <a:alpha val="100000"/>
                    </a:srgbClr>
                  </a:solidFill>
                  <a:latin typeface="微软雅黑"/>
                  <a:ea typeface="微软雅黑"/>
                  <a:cs typeface="微软雅黑"/>
                  <a:sym typeface="微软雅黑"/>
                </a:rPr>
                <a:t>目标顾客</a:t>
              </a:r>
              <a:r>
                <a:rPr lang="zh-CN" altLang="en-US" sz="2000" b="1" dirty="0">
                  <a:solidFill>
                    <a:srgbClr val="CBBC91">
                      <a:alpha val="100000"/>
                    </a:srgbClr>
                  </a:solidFill>
                  <a:latin typeface="微软雅黑"/>
                  <a:ea typeface="微软雅黑"/>
                  <a:cs typeface="微软雅黑"/>
                  <a:sym typeface="微软雅黑"/>
                </a:rPr>
                <a:t>（主要）</a:t>
              </a:r>
              <a:r>
                <a:rPr lang="zh-CN" sz="2000" b="1" dirty="0">
                  <a:solidFill>
                    <a:srgbClr val="CBBC91">
                      <a:alpha val="100000"/>
                    </a:srgbClr>
                  </a:solidFill>
                  <a:latin typeface="微软雅黑"/>
                  <a:ea typeface="微软雅黑"/>
                  <a:cs typeface="微软雅黑"/>
                  <a:sym typeface="微软雅黑"/>
                </a:rPr>
                <a:t>：</a:t>
              </a:r>
              <a:endParaRPr dirty="0"/>
            </a:p>
          </p:txBody>
        </p:sp>
        <p:sp>
          <p:nvSpPr>
            <p:cNvPr id="27" name="文本框 65"/>
            <p:cNvSpPr txBox="1"/>
            <p:nvPr/>
          </p:nvSpPr>
          <p:spPr>
            <a:xfrm>
              <a:off x="786671" y="3694805"/>
              <a:ext cx="3902947" cy="1670079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indent="457200">
                <a:lnSpc>
                  <a:spcPct val="150000"/>
                </a:lnSpc>
              </a:pPr>
              <a:r>
                <a:rPr lang="zh-CN" sz="1400" b="1" dirty="0">
                  <a:solidFill>
                    <a:srgbClr val="CBBC91">
                      <a:alpha val="100000"/>
                    </a:srgbClr>
                  </a:solidFill>
                  <a:latin typeface="微软雅黑"/>
                  <a:ea typeface="微软雅黑"/>
                  <a:cs typeface="微软雅黑"/>
                  <a:sym typeface="微软雅黑"/>
                </a:rPr>
                <a:t>主要集中在50岁及以上的中老年人，其中60 - 75岁年龄段为核心目标群体。这个阶段的老人大多已经退休，拥有较为充裕的闲暇时间，且有强烈的意愿去学习新技能、丰富生活，以更好地融入数字时代。</a:t>
              </a:r>
              <a:endParaRPr sz="2000" b="1" dirty="0"/>
            </a:p>
          </p:txBody>
        </p:sp>
        <p:cxnSp>
          <p:nvCxnSpPr>
            <p:cNvPr id="28" name="直接连接符 66"/>
            <p:cNvCxnSpPr/>
            <p:nvPr/>
          </p:nvCxnSpPr>
          <p:spPr>
            <a:xfrm>
              <a:off x="874713" y="3694804"/>
              <a:ext cx="481647" cy="0"/>
            </a:xfrm>
            <a:prstGeom prst="line">
              <a:avLst/>
            </a:prstGeom>
            <a:solidFill>
              <a:srgbClr val="080808"/>
            </a:solidFill>
            <a:ln w="25400" cap="rnd">
              <a:solidFill>
                <a:srgbClr val="4F4D5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9" name="矩形 73"/>
          <p:cNvSpPr/>
          <p:nvPr/>
        </p:nvSpPr>
        <p:spPr>
          <a:xfrm>
            <a:off x="929095" y="2055205"/>
            <a:ext cx="4056493" cy="328936"/>
          </a:xfrm>
          <a:prstGeom prst="rect">
            <a:avLst/>
          </a:prstGeom>
          <a:ln>
            <a:noFill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20000"/>
              </a:lnSpc>
            </a:pPr>
            <a:r>
              <a:rPr lang="en-US" altLang="zh-CN" sz="1400" dirty="0">
                <a:solidFill>
                  <a:srgbClr val="CBBC91"/>
                </a:solidFill>
                <a:cs typeface="+mn-ea"/>
                <a:sym typeface="+mn-lt"/>
              </a:rPr>
              <a:t>INTERNET MARKETING SCHEME</a:t>
            </a:r>
            <a:endParaRPr lang="zh-CN" altLang="en-US" sz="1400" dirty="0">
              <a:solidFill>
                <a:srgbClr val="CBBC91"/>
              </a:solidFill>
              <a:cs typeface="+mn-ea"/>
              <a:sym typeface="+mn-lt"/>
            </a:endParaRPr>
          </a:p>
        </p:txBody>
      </p:sp>
      <p:grpSp>
        <p:nvGrpSpPr>
          <p:cNvPr id="30" name="组合 26"/>
          <p:cNvGrpSpPr/>
          <p:nvPr/>
        </p:nvGrpSpPr>
        <p:grpSpPr>
          <a:xfrm>
            <a:off x="461552" y="552767"/>
            <a:ext cx="2047542" cy="613162"/>
            <a:chOff x="194266" y="321621"/>
            <a:chExt cx="2047544" cy="613162"/>
          </a:xfrm>
        </p:grpSpPr>
        <p:sp>
          <p:nvSpPr>
            <p:cNvPr id="31" name="TextBox 7"/>
            <p:cNvSpPr txBox="1"/>
            <p:nvPr/>
          </p:nvSpPr>
          <p:spPr>
            <a:xfrm>
              <a:off x="1016260" y="398715"/>
              <a:ext cx="1225550" cy="5270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1219020"/>
              <a:r>
                <a:rPr lang="en-US" sz="2800">
                  <a:solidFill>
                    <a:srgbClr val="CBBC91">
                      <a:alpha val="100000"/>
                    </a:srgbClr>
                  </a:solidFill>
                  <a:latin typeface="微软雅黑"/>
                  <a:ea typeface="微软雅黑"/>
                  <a:cs typeface="微软雅黑"/>
                  <a:sym typeface="微软雅黑"/>
                </a:rPr>
                <a:t>SWOT</a:t>
              </a:r>
              <a:endParaRPr/>
            </a:p>
          </p:txBody>
        </p:sp>
        <p:sp>
          <p:nvSpPr>
            <p:cNvPr id="32" name="矩形 28"/>
            <p:cNvSpPr/>
            <p:nvPr/>
          </p:nvSpPr>
          <p:spPr>
            <a:xfrm>
              <a:off x="194266" y="321621"/>
              <a:ext cx="695382" cy="613162"/>
            </a:xfrm>
            <a:prstGeom prst="rect">
              <a:avLst/>
            </a:prstGeom>
            <a:noFill/>
            <a:ln w="25400">
              <a:solidFill>
                <a:srgbClr val="CBBC91"/>
              </a:solidFill>
            </a:ln>
            <a:effectLst>
              <a:outerShdw blurRad="1016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dirty="0">
                  <a:solidFill>
                    <a:srgbClr val="CBBC91"/>
                  </a:solidFill>
                  <a:latin typeface="Agency FB" panose="020B0503020202020204" pitchFamily="34" charset="0"/>
                  <a:cs typeface="+mn-ea"/>
                  <a:sym typeface="+mn-lt"/>
                </a:rPr>
                <a:t>04</a:t>
              </a:r>
              <a:endParaRPr lang="zh-CN" altLang="en-US" sz="3600" dirty="0">
                <a:solidFill>
                  <a:srgbClr val="CBBC91"/>
                </a:solidFill>
                <a:latin typeface="Agency FB" panose="020B0503020202020204" pitchFamily="34" charset="0"/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/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TextBox 81"/>
          <p:cNvSpPr txBox="1"/>
          <p:nvPr/>
        </p:nvSpPr>
        <p:spPr>
          <a:xfrm>
            <a:off x="8188546" y="1702544"/>
            <a:ext cx="3454400" cy="4243110"/>
          </a:xfrm>
          <a:prstGeom prst="rect">
            <a:avLst/>
          </a:prstGeom>
          <a:noFill/>
        </p:spPr>
        <p:txBody>
          <a:bodyPr wrap="square" lIns="121821" tIns="60909" rIns="121821" bIns="60909" rtlCol="0">
            <a:spAutoFit/>
          </a:bodyPr>
          <a:lstStyle/>
          <a:p>
            <a:pPr indent="457200" algn="just">
              <a:lnSpc>
                <a:spcPct val="150000"/>
              </a:lnSpc>
            </a:pPr>
            <a:r>
              <a:rPr lang="zh-CN" b="1" dirty="0">
                <a:solidFill>
                  <a:srgbClr val="CBBC91">
                    <a:alpha val="100000"/>
                  </a:srgbClr>
                </a:solidFill>
                <a:latin typeface="微软雅黑"/>
                <a:ea typeface="微软雅黑"/>
                <a:cs typeface="微软雅黑"/>
                <a:sym typeface="微软雅黑"/>
              </a:rPr>
              <a:t>目前，市场上已经存在一些针对老年人的电脑培训和编程教育机构，这些机构具有一定的教学经验和客户基础。与现有竞争对手相比，本企业的竞争优势在于课程设计更具针对性和创新性。我们将根据老年人的学习特点和实际需求，开发出一系列既实用又有趣的电脑使用和编程课程。</a:t>
            </a:r>
            <a:endParaRPr sz="2000" b="1" dirty="0"/>
          </a:p>
          <a:p>
            <a:pPr algn="just">
              <a:lnSpc>
                <a:spcPct val="130000"/>
              </a:lnSpc>
            </a:pPr>
            <a:endParaRPr lang="en-US" sz="1000" dirty="0">
              <a:solidFill>
                <a:srgbClr val="CBBC91">
                  <a:alpha val="100000"/>
                </a:srgbClr>
              </a:solidFill>
              <a:latin typeface="微软雅黑"/>
              <a:ea typeface="微软雅黑"/>
              <a:cs typeface="微软雅黑"/>
              <a:sym typeface="微软雅黑"/>
            </a:endParaRPr>
          </a:p>
          <a:p>
            <a:pPr algn="just">
              <a:lnSpc>
                <a:spcPct val="130000"/>
              </a:lnSpc>
            </a:pPr>
            <a:endParaRPr lang="zh-CN" sz="1000" dirty="0">
              <a:solidFill>
                <a:srgbClr val="CBBC91">
                  <a:alpha val="100000"/>
                </a:srgbClr>
              </a:solidFill>
              <a:latin typeface="微软雅黑"/>
              <a:ea typeface="微软雅黑"/>
              <a:cs typeface="微软雅黑"/>
              <a:sym typeface="微软雅黑"/>
            </a:endParaRPr>
          </a:p>
        </p:txBody>
      </p:sp>
      <p:sp>
        <p:nvSpPr>
          <p:cNvPr id="101" name="圆角矩形 4"/>
          <p:cNvSpPr/>
          <p:nvPr/>
        </p:nvSpPr>
        <p:spPr>
          <a:xfrm>
            <a:off x="1156934" y="1549121"/>
            <a:ext cx="6578138" cy="4236517"/>
          </a:xfrm>
          <a:custGeom>
            <a:avLst/>
            <a:gdLst/>
            <a:ahLst/>
            <a:cxnLst/>
            <a:rect l="l" t="t" r="r" b="b"/>
            <a:pathLst>
              <a:path w="7961882" h="3169464">
                <a:moveTo>
                  <a:pt x="7235898" y="2392004"/>
                </a:moveTo>
                <a:lnTo>
                  <a:pt x="7910406" y="2392004"/>
                </a:lnTo>
                <a:cubicBezTo>
                  <a:pt x="7938835" y="2392004"/>
                  <a:pt x="7961882" y="2415051"/>
                  <a:pt x="7961882" y="2443480"/>
                </a:cubicBezTo>
                <a:lnTo>
                  <a:pt x="7961882" y="3117988"/>
                </a:lnTo>
                <a:cubicBezTo>
                  <a:pt x="7961882" y="3146417"/>
                  <a:pt x="7938835" y="3169464"/>
                  <a:pt x="7910406" y="3169464"/>
                </a:cubicBezTo>
                <a:lnTo>
                  <a:pt x="7235898" y="3169464"/>
                </a:lnTo>
                <a:cubicBezTo>
                  <a:pt x="7207469" y="3169464"/>
                  <a:pt x="7184422" y="3146417"/>
                  <a:pt x="7184422" y="3117988"/>
                </a:cubicBezTo>
                <a:lnTo>
                  <a:pt x="7184422" y="2443480"/>
                </a:lnTo>
                <a:cubicBezTo>
                  <a:pt x="7184422" y="2415051"/>
                  <a:pt x="7207469" y="2392004"/>
                  <a:pt x="7235898" y="2392004"/>
                </a:cubicBezTo>
                <a:close/>
                <a:moveTo>
                  <a:pt x="6437628" y="2392004"/>
                </a:moveTo>
                <a:lnTo>
                  <a:pt x="7112136" y="2392004"/>
                </a:lnTo>
                <a:cubicBezTo>
                  <a:pt x="7140565" y="2392004"/>
                  <a:pt x="7163612" y="2415051"/>
                  <a:pt x="7163612" y="2443480"/>
                </a:cubicBezTo>
                <a:lnTo>
                  <a:pt x="7163612" y="3117988"/>
                </a:lnTo>
                <a:cubicBezTo>
                  <a:pt x="7163612" y="3146417"/>
                  <a:pt x="7140565" y="3169464"/>
                  <a:pt x="7112136" y="3169464"/>
                </a:cubicBezTo>
                <a:lnTo>
                  <a:pt x="6437628" y="3169464"/>
                </a:lnTo>
                <a:cubicBezTo>
                  <a:pt x="6409199" y="3169464"/>
                  <a:pt x="6386152" y="3146417"/>
                  <a:pt x="6386152" y="3117988"/>
                </a:cubicBezTo>
                <a:lnTo>
                  <a:pt x="6386152" y="2443480"/>
                </a:lnTo>
                <a:cubicBezTo>
                  <a:pt x="6386152" y="2415051"/>
                  <a:pt x="6409199" y="2392004"/>
                  <a:pt x="6437628" y="2392004"/>
                </a:cubicBezTo>
                <a:close/>
                <a:moveTo>
                  <a:pt x="5639359" y="2392004"/>
                </a:moveTo>
                <a:lnTo>
                  <a:pt x="6313867" y="2392004"/>
                </a:lnTo>
                <a:cubicBezTo>
                  <a:pt x="6342296" y="2392004"/>
                  <a:pt x="6365343" y="2415051"/>
                  <a:pt x="6365343" y="2443480"/>
                </a:cubicBezTo>
                <a:lnTo>
                  <a:pt x="6365343" y="3117988"/>
                </a:lnTo>
                <a:cubicBezTo>
                  <a:pt x="6365343" y="3146417"/>
                  <a:pt x="6342296" y="3169464"/>
                  <a:pt x="6313867" y="3169464"/>
                </a:cubicBezTo>
                <a:lnTo>
                  <a:pt x="5639359" y="3169464"/>
                </a:lnTo>
                <a:cubicBezTo>
                  <a:pt x="5610930" y="3169464"/>
                  <a:pt x="5587883" y="3146417"/>
                  <a:pt x="5587883" y="3117988"/>
                </a:cubicBezTo>
                <a:lnTo>
                  <a:pt x="5587883" y="2443480"/>
                </a:lnTo>
                <a:cubicBezTo>
                  <a:pt x="5587883" y="2415051"/>
                  <a:pt x="5610930" y="2392004"/>
                  <a:pt x="5639359" y="2392004"/>
                </a:cubicBezTo>
                <a:close/>
                <a:moveTo>
                  <a:pt x="4841090" y="2392004"/>
                </a:moveTo>
                <a:lnTo>
                  <a:pt x="5515598" y="2392004"/>
                </a:lnTo>
                <a:cubicBezTo>
                  <a:pt x="5544027" y="2392004"/>
                  <a:pt x="5567074" y="2415051"/>
                  <a:pt x="5567074" y="2443480"/>
                </a:cubicBezTo>
                <a:lnTo>
                  <a:pt x="5567074" y="3117988"/>
                </a:lnTo>
                <a:cubicBezTo>
                  <a:pt x="5567074" y="3146417"/>
                  <a:pt x="5544027" y="3169464"/>
                  <a:pt x="5515598" y="3169464"/>
                </a:cubicBezTo>
                <a:lnTo>
                  <a:pt x="4841090" y="3169464"/>
                </a:lnTo>
                <a:cubicBezTo>
                  <a:pt x="4812661" y="3169464"/>
                  <a:pt x="4789614" y="3146417"/>
                  <a:pt x="4789614" y="3117988"/>
                </a:cubicBezTo>
                <a:lnTo>
                  <a:pt x="4789614" y="2443480"/>
                </a:lnTo>
                <a:cubicBezTo>
                  <a:pt x="4789614" y="2415051"/>
                  <a:pt x="4812661" y="2392004"/>
                  <a:pt x="4841090" y="2392004"/>
                </a:cubicBezTo>
                <a:close/>
                <a:moveTo>
                  <a:pt x="4042821" y="2392004"/>
                </a:moveTo>
                <a:lnTo>
                  <a:pt x="4717329" y="2392004"/>
                </a:lnTo>
                <a:cubicBezTo>
                  <a:pt x="4745758" y="2392004"/>
                  <a:pt x="4768805" y="2415051"/>
                  <a:pt x="4768805" y="2443480"/>
                </a:cubicBezTo>
                <a:lnTo>
                  <a:pt x="4768805" y="3117988"/>
                </a:lnTo>
                <a:cubicBezTo>
                  <a:pt x="4768805" y="3146417"/>
                  <a:pt x="4745758" y="3169464"/>
                  <a:pt x="4717329" y="3169464"/>
                </a:cubicBezTo>
                <a:lnTo>
                  <a:pt x="4042821" y="3169464"/>
                </a:lnTo>
                <a:cubicBezTo>
                  <a:pt x="4014392" y="3169464"/>
                  <a:pt x="3991345" y="3146417"/>
                  <a:pt x="3991345" y="3117988"/>
                </a:cubicBezTo>
                <a:lnTo>
                  <a:pt x="3991345" y="2443480"/>
                </a:lnTo>
                <a:cubicBezTo>
                  <a:pt x="3991345" y="2415051"/>
                  <a:pt x="4014392" y="2392004"/>
                  <a:pt x="4042821" y="2392004"/>
                </a:cubicBezTo>
                <a:close/>
                <a:moveTo>
                  <a:pt x="3244552" y="2392004"/>
                </a:moveTo>
                <a:lnTo>
                  <a:pt x="3919060" y="2392004"/>
                </a:lnTo>
                <a:cubicBezTo>
                  <a:pt x="3947489" y="2392004"/>
                  <a:pt x="3970536" y="2415051"/>
                  <a:pt x="3970536" y="2443480"/>
                </a:cubicBezTo>
                <a:lnTo>
                  <a:pt x="3970536" y="3117988"/>
                </a:lnTo>
                <a:cubicBezTo>
                  <a:pt x="3970536" y="3146417"/>
                  <a:pt x="3947489" y="3169464"/>
                  <a:pt x="3919060" y="3169464"/>
                </a:cubicBezTo>
                <a:lnTo>
                  <a:pt x="3244552" y="3169464"/>
                </a:lnTo>
                <a:cubicBezTo>
                  <a:pt x="3216123" y="3169464"/>
                  <a:pt x="3193076" y="3146417"/>
                  <a:pt x="3193076" y="3117988"/>
                </a:cubicBezTo>
                <a:lnTo>
                  <a:pt x="3193076" y="2443480"/>
                </a:lnTo>
                <a:cubicBezTo>
                  <a:pt x="3193076" y="2415051"/>
                  <a:pt x="3216123" y="2392004"/>
                  <a:pt x="3244552" y="2392004"/>
                </a:cubicBezTo>
                <a:close/>
                <a:moveTo>
                  <a:pt x="2446283" y="2392004"/>
                </a:moveTo>
                <a:lnTo>
                  <a:pt x="3120791" y="2392004"/>
                </a:lnTo>
                <a:cubicBezTo>
                  <a:pt x="3149220" y="2392004"/>
                  <a:pt x="3172267" y="2415051"/>
                  <a:pt x="3172267" y="2443480"/>
                </a:cubicBezTo>
                <a:lnTo>
                  <a:pt x="3172267" y="3117988"/>
                </a:lnTo>
                <a:cubicBezTo>
                  <a:pt x="3172267" y="3146417"/>
                  <a:pt x="3149220" y="3169464"/>
                  <a:pt x="3120791" y="3169464"/>
                </a:cubicBezTo>
                <a:lnTo>
                  <a:pt x="2446283" y="3169464"/>
                </a:lnTo>
                <a:cubicBezTo>
                  <a:pt x="2417854" y="3169464"/>
                  <a:pt x="2394807" y="3146417"/>
                  <a:pt x="2394807" y="3117988"/>
                </a:cubicBezTo>
                <a:lnTo>
                  <a:pt x="2394807" y="2443480"/>
                </a:lnTo>
                <a:cubicBezTo>
                  <a:pt x="2394807" y="2415051"/>
                  <a:pt x="2417854" y="2392004"/>
                  <a:pt x="2446283" y="2392004"/>
                </a:cubicBezTo>
                <a:close/>
                <a:moveTo>
                  <a:pt x="1648014" y="2392004"/>
                </a:moveTo>
                <a:lnTo>
                  <a:pt x="2322522" y="2392004"/>
                </a:lnTo>
                <a:cubicBezTo>
                  <a:pt x="2350951" y="2392004"/>
                  <a:pt x="2373998" y="2415051"/>
                  <a:pt x="2373998" y="2443480"/>
                </a:cubicBezTo>
                <a:lnTo>
                  <a:pt x="2373998" y="3117988"/>
                </a:lnTo>
                <a:cubicBezTo>
                  <a:pt x="2373998" y="3146417"/>
                  <a:pt x="2350951" y="3169464"/>
                  <a:pt x="2322522" y="3169464"/>
                </a:cubicBezTo>
                <a:lnTo>
                  <a:pt x="1648014" y="3169464"/>
                </a:lnTo>
                <a:cubicBezTo>
                  <a:pt x="1619585" y="3169464"/>
                  <a:pt x="1596538" y="3146417"/>
                  <a:pt x="1596538" y="3117988"/>
                </a:cubicBezTo>
                <a:lnTo>
                  <a:pt x="1596538" y="2443480"/>
                </a:lnTo>
                <a:cubicBezTo>
                  <a:pt x="1596538" y="2415051"/>
                  <a:pt x="1619585" y="2392004"/>
                  <a:pt x="1648014" y="2392004"/>
                </a:cubicBezTo>
                <a:close/>
                <a:moveTo>
                  <a:pt x="849745" y="2392004"/>
                </a:moveTo>
                <a:lnTo>
                  <a:pt x="1524253" y="2392004"/>
                </a:lnTo>
                <a:cubicBezTo>
                  <a:pt x="1552682" y="2392004"/>
                  <a:pt x="1575729" y="2415051"/>
                  <a:pt x="1575729" y="2443480"/>
                </a:cubicBezTo>
                <a:lnTo>
                  <a:pt x="1575729" y="3117988"/>
                </a:lnTo>
                <a:cubicBezTo>
                  <a:pt x="1575729" y="3146417"/>
                  <a:pt x="1552682" y="3169464"/>
                  <a:pt x="1524253" y="3169464"/>
                </a:cubicBezTo>
                <a:lnTo>
                  <a:pt x="849745" y="3169464"/>
                </a:lnTo>
                <a:cubicBezTo>
                  <a:pt x="821316" y="3169464"/>
                  <a:pt x="798269" y="3146417"/>
                  <a:pt x="798269" y="3117988"/>
                </a:cubicBezTo>
                <a:lnTo>
                  <a:pt x="798269" y="2443480"/>
                </a:lnTo>
                <a:cubicBezTo>
                  <a:pt x="798269" y="2415051"/>
                  <a:pt x="821316" y="2392004"/>
                  <a:pt x="849745" y="2392004"/>
                </a:cubicBezTo>
                <a:close/>
                <a:moveTo>
                  <a:pt x="51476" y="2392004"/>
                </a:moveTo>
                <a:lnTo>
                  <a:pt x="725984" y="2392004"/>
                </a:lnTo>
                <a:cubicBezTo>
                  <a:pt x="754413" y="2392004"/>
                  <a:pt x="777460" y="2415051"/>
                  <a:pt x="777460" y="2443480"/>
                </a:cubicBezTo>
                <a:lnTo>
                  <a:pt x="777460" y="3117988"/>
                </a:lnTo>
                <a:cubicBezTo>
                  <a:pt x="777460" y="3146417"/>
                  <a:pt x="754413" y="3169464"/>
                  <a:pt x="725984" y="3169464"/>
                </a:cubicBezTo>
                <a:lnTo>
                  <a:pt x="51476" y="3169464"/>
                </a:lnTo>
                <a:cubicBezTo>
                  <a:pt x="23047" y="3169464"/>
                  <a:pt x="0" y="3146417"/>
                  <a:pt x="0" y="3117988"/>
                </a:cubicBezTo>
                <a:lnTo>
                  <a:pt x="0" y="2443480"/>
                </a:lnTo>
                <a:cubicBezTo>
                  <a:pt x="0" y="2415051"/>
                  <a:pt x="23047" y="2392004"/>
                  <a:pt x="51476" y="2392004"/>
                </a:cubicBezTo>
                <a:close/>
                <a:moveTo>
                  <a:pt x="7235898" y="1594670"/>
                </a:moveTo>
                <a:lnTo>
                  <a:pt x="7910406" y="1594670"/>
                </a:lnTo>
                <a:cubicBezTo>
                  <a:pt x="7938835" y="1594670"/>
                  <a:pt x="7961882" y="1617717"/>
                  <a:pt x="7961882" y="1646146"/>
                </a:cubicBezTo>
                <a:lnTo>
                  <a:pt x="7961882" y="2320654"/>
                </a:lnTo>
                <a:cubicBezTo>
                  <a:pt x="7961882" y="2349083"/>
                  <a:pt x="7938835" y="2372130"/>
                  <a:pt x="7910406" y="2372130"/>
                </a:cubicBezTo>
                <a:lnTo>
                  <a:pt x="7235898" y="2372130"/>
                </a:lnTo>
                <a:cubicBezTo>
                  <a:pt x="7207469" y="2372130"/>
                  <a:pt x="7184422" y="2349083"/>
                  <a:pt x="7184422" y="2320654"/>
                </a:cubicBezTo>
                <a:lnTo>
                  <a:pt x="7184422" y="1646146"/>
                </a:lnTo>
                <a:cubicBezTo>
                  <a:pt x="7184422" y="1617717"/>
                  <a:pt x="7207469" y="1594670"/>
                  <a:pt x="7235898" y="1594670"/>
                </a:cubicBezTo>
                <a:close/>
                <a:moveTo>
                  <a:pt x="6437628" y="1594670"/>
                </a:moveTo>
                <a:lnTo>
                  <a:pt x="7112136" y="1594670"/>
                </a:lnTo>
                <a:cubicBezTo>
                  <a:pt x="7140565" y="1594670"/>
                  <a:pt x="7163612" y="1617717"/>
                  <a:pt x="7163612" y="1646146"/>
                </a:cubicBezTo>
                <a:lnTo>
                  <a:pt x="7163612" y="2320654"/>
                </a:lnTo>
                <a:cubicBezTo>
                  <a:pt x="7163612" y="2349083"/>
                  <a:pt x="7140565" y="2372130"/>
                  <a:pt x="7112136" y="2372130"/>
                </a:cubicBezTo>
                <a:lnTo>
                  <a:pt x="6437628" y="2372130"/>
                </a:lnTo>
                <a:cubicBezTo>
                  <a:pt x="6409199" y="2372130"/>
                  <a:pt x="6386152" y="2349083"/>
                  <a:pt x="6386152" y="2320654"/>
                </a:cubicBezTo>
                <a:lnTo>
                  <a:pt x="6386152" y="1646146"/>
                </a:lnTo>
                <a:cubicBezTo>
                  <a:pt x="6386152" y="1617717"/>
                  <a:pt x="6409199" y="1594670"/>
                  <a:pt x="6437628" y="1594670"/>
                </a:cubicBezTo>
                <a:close/>
                <a:moveTo>
                  <a:pt x="5639359" y="1594670"/>
                </a:moveTo>
                <a:lnTo>
                  <a:pt x="6313867" y="1594670"/>
                </a:lnTo>
                <a:cubicBezTo>
                  <a:pt x="6342296" y="1594670"/>
                  <a:pt x="6365343" y="1617717"/>
                  <a:pt x="6365343" y="1646146"/>
                </a:cubicBezTo>
                <a:lnTo>
                  <a:pt x="6365343" y="2320654"/>
                </a:lnTo>
                <a:cubicBezTo>
                  <a:pt x="6365343" y="2349083"/>
                  <a:pt x="6342296" y="2372130"/>
                  <a:pt x="6313867" y="2372130"/>
                </a:cubicBezTo>
                <a:lnTo>
                  <a:pt x="5639359" y="2372130"/>
                </a:lnTo>
                <a:cubicBezTo>
                  <a:pt x="5610930" y="2372130"/>
                  <a:pt x="5587883" y="2349083"/>
                  <a:pt x="5587883" y="2320654"/>
                </a:cubicBezTo>
                <a:lnTo>
                  <a:pt x="5587883" y="1646146"/>
                </a:lnTo>
                <a:cubicBezTo>
                  <a:pt x="5587883" y="1617717"/>
                  <a:pt x="5610930" y="1594670"/>
                  <a:pt x="5639359" y="1594670"/>
                </a:cubicBezTo>
                <a:close/>
                <a:moveTo>
                  <a:pt x="4841090" y="1594670"/>
                </a:moveTo>
                <a:lnTo>
                  <a:pt x="5515598" y="1594670"/>
                </a:lnTo>
                <a:cubicBezTo>
                  <a:pt x="5544027" y="1594670"/>
                  <a:pt x="5567074" y="1617717"/>
                  <a:pt x="5567074" y="1646146"/>
                </a:cubicBezTo>
                <a:lnTo>
                  <a:pt x="5567074" y="2320654"/>
                </a:lnTo>
                <a:cubicBezTo>
                  <a:pt x="5567074" y="2349083"/>
                  <a:pt x="5544027" y="2372130"/>
                  <a:pt x="5515598" y="2372130"/>
                </a:cubicBezTo>
                <a:lnTo>
                  <a:pt x="4841090" y="2372130"/>
                </a:lnTo>
                <a:cubicBezTo>
                  <a:pt x="4812661" y="2372130"/>
                  <a:pt x="4789614" y="2349083"/>
                  <a:pt x="4789614" y="2320654"/>
                </a:cubicBezTo>
                <a:lnTo>
                  <a:pt x="4789614" y="1646146"/>
                </a:lnTo>
                <a:cubicBezTo>
                  <a:pt x="4789614" y="1617717"/>
                  <a:pt x="4812661" y="1594670"/>
                  <a:pt x="4841090" y="1594670"/>
                </a:cubicBezTo>
                <a:close/>
                <a:moveTo>
                  <a:pt x="4042821" y="1594670"/>
                </a:moveTo>
                <a:lnTo>
                  <a:pt x="4717329" y="1594670"/>
                </a:lnTo>
                <a:cubicBezTo>
                  <a:pt x="4745758" y="1594670"/>
                  <a:pt x="4768805" y="1617717"/>
                  <a:pt x="4768805" y="1646146"/>
                </a:cubicBezTo>
                <a:lnTo>
                  <a:pt x="4768805" y="2320654"/>
                </a:lnTo>
                <a:cubicBezTo>
                  <a:pt x="4768805" y="2349083"/>
                  <a:pt x="4745758" y="2372130"/>
                  <a:pt x="4717329" y="2372130"/>
                </a:cubicBezTo>
                <a:lnTo>
                  <a:pt x="4042821" y="2372130"/>
                </a:lnTo>
                <a:cubicBezTo>
                  <a:pt x="4014392" y="2372130"/>
                  <a:pt x="3991345" y="2349083"/>
                  <a:pt x="3991345" y="2320654"/>
                </a:cubicBezTo>
                <a:lnTo>
                  <a:pt x="3991345" y="1646146"/>
                </a:lnTo>
                <a:cubicBezTo>
                  <a:pt x="3991345" y="1617717"/>
                  <a:pt x="4014392" y="1594670"/>
                  <a:pt x="4042821" y="1594670"/>
                </a:cubicBezTo>
                <a:close/>
                <a:moveTo>
                  <a:pt x="3244552" y="1594670"/>
                </a:moveTo>
                <a:lnTo>
                  <a:pt x="3919060" y="1594670"/>
                </a:lnTo>
                <a:cubicBezTo>
                  <a:pt x="3947489" y="1594670"/>
                  <a:pt x="3970536" y="1617717"/>
                  <a:pt x="3970536" y="1646146"/>
                </a:cubicBezTo>
                <a:lnTo>
                  <a:pt x="3970536" y="2320654"/>
                </a:lnTo>
                <a:cubicBezTo>
                  <a:pt x="3970536" y="2349083"/>
                  <a:pt x="3947489" y="2372130"/>
                  <a:pt x="3919060" y="2372130"/>
                </a:cubicBezTo>
                <a:lnTo>
                  <a:pt x="3244552" y="2372130"/>
                </a:lnTo>
                <a:cubicBezTo>
                  <a:pt x="3216123" y="2372130"/>
                  <a:pt x="3193076" y="2349083"/>
                  <a:pt x="3193076" y="2320654"/>
                </a:cubicBezTo>
                <a:lnTo>
                  <a:pt x="3193076" y="1646146"/>
                </a:lnTo>
                <a:cubicBezTo>
                  <a:pt x="3193076" y="1617717"/>
                  <a:pt x="3216123" y="1594670"/>
                  <a:pt x="3244552" y="1594670"/>
                </a:cubicBezTo>
                <a:close/>
                <a:moveTo>
                  <a:pt x="2446283" y="1594670"/>
                </a:moveTo>
                <a:lnTo>
                  <a:pt x="3120791" y="1594670"/>
                </a:lnTo>
                <a:cubicBezTo>
                  <a:pt x="3149220" y="1594670"/>
                  <a:pt x="3172267" y="1617717"/>
                  <a:pt x="3172267" y="1646146"/>
                </a:cubicBezTo>
                <a:lnTo>
                  <a:pt x="3172267" y="2320654"/>
                </a:lnTo>
                <a:cubicBezTo>
                  <a:pt x="3172267" y="2349083"/>
                  <a:pt x="3149220" y="2372130"/>
                  <a:pt x="3120791" y="2372130"/>
                </a:cubicBezTo>
                <a:lnTo>
                  <a:pt x="2446283" y="2372130"/>
                </a:lnTo>
                <a:cubicBezTo>
                  <a:pt x="2417854" y="2372130"/>
                  <a:pt x="2394807" y="2349083"/>
                  <a:pt x="2394807" y="2320654"/>
                </a:cubicBezTo>
                <a:lnTo>
                  <a:pt x="2394807" y="1646146"/>
                </a:lnTo>
                <a:cubicBezTo>
                  <a:pt x="2394807" y="1617717"/>
                  <a:pt x="2417854" y="1594670"/>
                  <a:pt x="2446283" y="1594670"/>
                </a:cubicBezTo>
                <a:close/>
                <a:moveTo>
                  <a:pt x="1648014" y="1594670"/>
                </a:moveTo>
                <a:lnTo>
                  <a:pt x="2322522" y="1594670"/>
                </a:lnTo>
                <a:cubicBezTo>
                  <a:pt x="2350951" y="1594670"/>
                  <a:pt x="2373998" y="1617717"/>
                  <a:pt x="2373998" y="1646146"/>
                </a:cubicBezTo>
                <a:lnTo>
                  <a:pt x="2373998" y="2320654"/>
                </a:lnTo>
                <a:cubicBezTo>
                  <a:pt x="2373998" y="2349083"/>
                  <a:pt x="2350951" y="2372130"/>
                  <a:pt x="2322522" y="2372130"/>
                </a:cubicBezTo>
                <a:lnTo>
                  <a:pt x="1648014" y="2372130"/>
                </a:lnTo>
                <a:cubicBezTo>
                  <a:pt x="1619585" y="2372130"/>
                  <a:pt x="1596538" y="2349083"/>
                  <a:pt x="1596538" y="2320654"/>
                </a:cubicBezTo>
                <a:lnTo>
                  <a:pt x="1596538" y="1646146"/>
                </a:lnTo>
                <a:cubicBezTo>
                  <a:pt x="1596538" y="1617717"/>
                  <a:pt x="1619585" y="1594670"/>
                  <a:pt x="1648014" y="1594670"/>
                </a:cubicBezTo>
                <a:close/>
                <a:moveTo>
                  <a:pt x="849745" y="1594670"/>
                </a:moveTo>
                <a:lnTo>
                  <a:pt x="1524253" y="1594670"/>
                </a:lnTo>
                <a:cubicBezTo>
                  <a:pt x="1552682" y="1594670"/>
                  <a:pt x="1575729" y="1617717"/>
                  <a:pt x="1575729" y="1646146"/>
                </a:cubicBezTo>
                <a:lnTo>
                  <a:pt x="1575729" y="2320654"/>
                </a:lnTo>
                <a:cubicBezTo>
                  <a:pt x="1575729" y="2349083"/>
                  <a:pt x="1552682" y="2372130"/>
                  <a:pt x="1524253" y="2372130"/>
                </a:cubicBezTo>
                <a:lnTo>
                  <a:pt x="849745" y="2372130"/>
                </a:lnTo>
                <a:cubicBezTo>
                  <a:pt x="821316" y="2372130"/>
                  <a:pt x="798269" y="2349083"/>
                  <a:pt x="798269" y="2320654"/>
                </a:cubicBezTo>
                <a:lnTo>
                  <a:pt x="798269" y="1646146"/>
                </a:lnTo>
                <a:cubicBezTo>
                  <a:pt x="798269" y="1617717"/>
                  <a:pt x="821316" y="1594670"/>
                  <a:pt x="849745" y="1594670"/>
                </a:cubicBezTo>
                <a:close/>
                <a:moveTo>
                  <a:pt x="51476" y="1594670"/>
                </a:moveTo>
                <a:lnTo>
                  <a:pt x="725984" y="1594670"/>
                </a:lnTo>
                <a:cubicBezTo>
                  <a:pt x="754413" y="1594670"/>
                  <a:pt x="777460" y="1617717"/>
                  <a:pt x="777460" y="1646146"/>
                </a:cubicBezTo>
                <a:lnTo>
                  <a:pt x="777460" y="2320654"/>
                </a:lnTo>
                <a:cubicBezTo>
                  <a:pt x="777460" y="2349083"/>
                  <a:pt x="754413" y="2372130"/>
                  <a:pt x="725984" y="2372130"/>
                </a:cubicBezTo>
                <a:lnTo>
                  <a:pt x="51476" y="2372130"/>
                </a:lnTo>
                <a:cubicBezTo>
                  <a:pt x="23047" y="2372130"/>
                  <a:pt x="0" y="2349083"/>
                  <a:pt x="0" y="2320654"/>
                </a:cubicBezTo>
                <a:lnTo>
                  <a:pt x="0" y="1646146"/>
                </a:lnTo>
                <a:cubicBezTo>
                  <a:pt x="0" y="1617717"/>
                  <a:pt x="23047" y="1594670"/>
                  <a:pt x="51476" y="1594670"/>
                </a:cubicBezTo>
                <a:close/>
                <a:moveTo>
                  <a:pt x="7235898" y="797335"/>
                </a:moveTo>
                <a:lnTo>
                  <a:pt x="7910406" y="797335"/>
                </a:lnTo>
                <a:cubicBezTo>
                  <a:pt x="7938835" y="797335"/>
                  <a:pt x="7961882" y="820382"/>
                  <a:pt x="7961882" y="848811"/>
                </a:cubicBezTo>
                <a:lnTo>
                  <a:pt x="7961882" y="1523319"/>
                </a:lnTo>
                <a:cubicBezTo>
                  <a:pt x="7961882" y="1551748"/>
                  <a:pt x="7938835" y="1574795"/>
                  <a:pt x="7910406" y="1574795"/>
                </a:cubicBezTo>
                <a:lnTo>
                  <a:pt x="7235898" y="1574795"/>
                </a:lnTo>
                <a:cubicBezTo>
                  <a:pt x="7207469" y="1574795"/>
                  <a:pt x="7184422" y="1551748"/>
                  <a:pt x="7184422" y="1523319"/>
                </a:cubicBezTo>
                <a:lnTo>
                  <a:pt x="7184422" y="848811"/>
                </a:lnTo>
                <a:cubicBezTo>
                  <a:pt x="7184422" y="820382"/>
                  <a:pt x="7207469" y="797335"/>
                  <a:pt x="7235898" y="797335"/>
                </a:cubicBezTo>
                <a:close/>
                <a:moveTo>
                  <a:pt x="6437628" y="797335"/>
                </a:moveTo>
                <a:lnTo>
                  <a:pt x="7112136" y="797335"/>
                </a:lnTo>
                <a:cubicBezTo>
                  <a:pt x="7140565" y="797335"/>
                  <a:pt x="7163612" y="820382"/>
                  <a:pt x="7163612" y="848811"/>
                </a:cubicBezTo>
                <a:lnTo>
                  <a:pt x="7163612" y="1523319"/>
                </a:lnTo>
                <a:cubicBezTo>
                  <a:pt x="7163612" y="1551748"/>
                  <a:pt x="7140565" y="1574795"/>
                  <a:pt x="7112136" y="1574795"/>
                </a:cubicBezTo>
                <a:lnTo>
                  <a:pt x="6437628" y="1574795"/>
                </a:lnTo>
                <a:cubicBezTo>
                  <a:pt x="6409199" y="1574795"/>
                  <a:pt x="6386152" y="1551748"/>
                  <a:pt x="6386152" y="1523319"/>
                </a:cubicBezTo>
                <a:lnTo>
                  <a:pt x="6386152" y="848811"/>
                </a:lnTo>
                <a:cubicBezTo>
                  <a:pt x="6386152" y="820382"/>
                  <a:pt x="6409199" y="797335"/>
                  <a:pt x="6437628" y="797335"/>
                </a:cubicBezTo>
                <a:close/>
                <a:moveTo>
                  <a:pt x="5639359" y="797335"/>
                </a:moveTo>
                <a:lnTo>
                  <a:pt x="6313867" y="797335"/>
                </a:lnTo>
                <a:cubicBezTo>
                  <a:pt x="6342296" y="797335"/>
                  <a:pt x="6365343" y="820382"/>
                  <a:pt x="6365343" y="848811"/>
                </a:cubicBezTo>
                <a:lnTo>
                  <a:pt x="6365343" y="1523319"/>
                </a:lnTo>
                <a:cubicBezTo>
                  <a:pt x="6365343" y="1551748"/>
                  <a:pt x="6342296" y="1574795"/>
                  <a:pt x="6313867" y="1574795"/>
                </a:cubicBezTo>
                <a:lnTo>
                  <a:pt x="5639359" y="1574795"/>
                </a:lnTo>
                <a:cubicBezTo>
                  <a:pt x="5610930" y="1574795"/>
                  <a:pt x="5587883" y="1551748"/>
                  <a:pt x="5587883" y="1523319"/>
                </a:cubicBezTo>
                <a:lnTo>
                  <a:pt x="5587883" y="848811"/>
                </a:lnTo>
                <a:cubicBezTo>
                  <a:pt x="5587883" y="820382"/>
                  <a:pt x="5610930" y="797335"/>
                  <a:pt x="5639359" y="797335"/>
                </a:cubicBezTo>
                <a:close/>
                <a:moveTo>
                  <a:pt x="4841090" y="797335"/>
                </a:moveTo>
                <a:lnTo>
                  <a:pt x="5515598" y="797335"/>
                </a:lnTo>
                <a:cubicBezTo>
                  <a:pt x="5544027" y="797335"/>
                  <a:pt x="5567074" y="820382"/>
                  <a:pt x="5567074" y="848811"/>
                </a:cubicBezTo>
                <a:lnTo>
                  <a:pt x="5567074" y="1523319"/>
                </a:lnTo>
                <a:cubicBezTo>
                  <a:pt x="5567074" y="1551748"/>
                  <a:pt x="5544027" y="1574795"/>
                  <a:pt x="5515598" y="1574795"/>
                </a:cubicBezTo>
                <a:lnTo>
                  <a:pt x="4841090" y="1574795"/>
                </a:lnTo>
                <a:cubicBezTo>
                  <a:pt x="4812661" y="1574795"/>
                  <a:pt x="4789614" y="1551748"/>
                  <a:pt x="4789614" y="1523319"/>
                </a:cubicBezTo>
                <a:lnTo>
                  <a:pt x="4789614" y="848811"/>
                </a:lnTo>
                <a:cubicBezTo>
                  <a:pt x="4789614" y="820382"/>
                  <a:pt x="4812661" y="797335"/>
                  <a:pt x="4841090" y="797335"/>
                </a:cubicBezTo>
                <a:close/>
                <a:moveTo>
                  <a:pt x="4042821" y="797335"/>
                </a:moveTo>
                <a:lnTo>
                  <a:pt x="4717329" y="797335"/>
                </a:lnTo>
                <a:cubicBezTo>
                  <a:pt x="4745758" y="797335"/>
                  <a:pt x="4768805" y="820382"/>
                  <a:pt x="4768805" y="848811"/>
                </a:cubicBezTo>
                <a:lnTo>
                  <a:pt x="4768805" y="1523319"/>
                </a:lnTo>
                <a:cubicBezTo>
                  <a:pt x="4768805" y="1551748"/>
                  <a:pt x="4745758" y="1574795"/>
                  <a:pt x="4717329" y="1574795"/>
                </a:cubicBezTo>
                <a:lnTo>
                  <a:pt x="4042821" y="1574795"/>
                </a:lnTo>
                <a:cubicBezTo>
                  <a:pt x="4014392" y="1574795"/>
                  <a:pt x="3991345" y="1551748"/>
                  <a:pt x="3991345" y="1523319"/>
                </a:cubicBezTo>
                <a:lnTo>
                  <a:pt x="3991345" y="848811"/>
                </a:lnTo>
                <a:cubicBezTo>
                  <a:pt x="3991345" y="820382"/>
                  <a:pt x="4014392" y="797335"/>
                  <a:pt x="4042821" y="797335"/>
                </a:cubicBezTo>
                <a:close/>
                <a:moveTo>
                  <a:pt x="3244552" y="797335"/>
                </a:moveTo>
                <a:lnTo>
                  <a:pt x="3919060" y="797335"/>
                </a:lnTo>
                <a:cubicBezTo>
                  <a:pt x="3947489" y="797335"/>
                  <a:pt x="3970536" y="820382"/>
                  <a:pt x="3970536" y="848811"/>
                </a:cubicBezTo>
                <a:lnTo>
                  <a:pt x="3970536" y="1523319"/>
                </a:lnTo>
                <a:cubicBezTo>
                  <a:pt x="3970536" y="1551748"/>
                  <a:pt x="3947489" y="1574795"/>
                  <a:pt x="3919060" y="1574795"/>
                </a:cubicBezTo>
                <a:lnTo>
                  <a:pt x="3244552" y="1574795"/>
                </a:lnTo>
                <a:cubicBezTo>
                  <a:pt x="3216123" y="1574795"/>
                  <a:pt x="3193076" y="1551748"/>
                  <a:pt x="3193076" y="1523319"/>
                </a:cubicBezTo>
                <a:lnTo>
                  <a:pt x="3193076" y="848811"/>
                </a:lnTo>
                <a:cubicBezTo>
                  <a:pt x="3193076" y="820382"/>
                  <a:pt x="3216123" y="797335"/>
                  <a:pt x="3244552" y="797335"/>
                </a:cubicBezTo>
                <a:close/>
                <a:moveTo>
                  <a:pt x="2446283" y="797335"/>
                </a:moveTo>
                <a:lnTo>
                  <a:pt x="3120791" y="797335"/>
                </a:lnTo>
                <a:cubicBezTo>
                  <a:pt x="3149220" y="797335"/>
                  <a:pt x="3172267" y="820382"/>
                  <a:pt x="3172267" y="848811"/>
                </a:cubicBezTo>
                <a:lnTo>
                  <a:pt x="3172267" y="1523319"/>
                </a:lnTo>
                <a:cubicBezTo>
                  <a:pt x="3172267" y="1551748"/>
                  <a:pt x="3149220" y="1574795"/>
                  <a:pt x="3120791" y="1574795"/>
                </a:cubicBezTo>
                <a:lnTo>
                  <a:pt x="2446283" y="1574795"/>
                </a:lnTo>
                <a:cubicBezTo>
                  <a:pt x="2417854" y="1574795"/>
                  <a:pt x="2394807" y="1551748"/>
                  <a:pt x="2394807" y="1523319"/>
                </a:cubicBezTo>
                <a:lnTo>
                  <a:pt x="2394807" y="848811"/>
                </a:lnTo>
                <a:cubicBezTo>
                  <a:pt x="2394807" y="820382"/>
                  <a:pt x="2417854" y="797335"/>
                  <a:pt x="2446283" y="797335"/>
                </a:cubicBezTo>
                <a:close/>
                <a:moveTo>
                  <a:pt x="1648014" y="797335"/>
                </a:moveTo>
                <a:lnTo>
                  <a:pt x="2322522" y="797335"/>
                </a:lnTo>
                <a:cubicBezTo>
                  <a:pt x="2350951" y="797335"/>
                  <a:pt x="2373998" y="820382"/>
                  <a:pt x="2373998" y="848811"/>
                </a:cubicBezTo>
                <a:lnTo>
                  <a:pt x="2373998" y="1523319"/>
                </a:lnTo>
                <a:cubicBezTo>
                  <a:pt x="2373998" y="1551748"/>
                  <a:pt x="2350951" y="1574795"/>
                  <a:pt x="2322522" y="1574795"/>
                </a:cubicBezTo>
                <a:lnTo>
                  <a:pt x="1648014" y="1574795"/>
                </a:lnTo>
                <a:cubicBezTo>
                  <a:pt x="1619585" y="1574795"/>
                  <a:pt x="1596538" y="1551748"/>
                  <a:pt x="1596538" y="1523319"/>
                </a:cubicBezTo>
                <a:lnTo>
                  <a:pt x="1596538" y="848811"/>
                </a:lnTo>
                <a:cubicBezTo>
                  <a:pt x="1596538" y="820382"/>
                  <a:pt x="1619585" y="797335"/>
                  <a:pt x="1648014" y="797335"/>
                </a:cubicBezTo>
                <a:close/>
                <a:moveTo>
                  <a:pt x="849745" y="797335"/>
                </a:moveTo>
                <a:lnTo>
                  <a:pt x="1524253" y="797335"/>
                </a:lnTo>
                <a:cubicBezTo>
                  <a:pt x="1552682" y="797335"/>
                  <a:pt x="1575729" y="820382"/>
                  <a:pt x="1575729" y="848811"/>
                </a:cubicBezTo>
                <a:lnTo>
                  <a:pt x="1575729" y="1523319"/>
                </a:lnTo>
                <a:cubicBezTo>
                  <a:pt x="1575729" y="1551748"/>
                  <a:pt x="1552682" y="1574795"/>
                  <a:pt x="1524253" y="1574795"/>
                </a:cubicBezTo>
                <a:lnTo>
                  <a:pt x="849745" y="1574795"/>
                </a:lnTo>
                <a:cubicBezTo>
                  <a:pt x="821316" y="1574795"/>
                  <a:pt x="798269" y="1551748"/>
                  <a:pt x="798269" y="1523319"/>
                </a:cubicBezTo>
                <a:lnTo>
                  <a:pt x="798269" y="848811"/>
                </a:lnTo>
                <a:cubicBezTo>
                  <a:pt x="798269" y="820382"/>
                  <a:pt x="821316" y="797335"/>
                  <a:pt x="849745" y="797335"/>
                </a:cubicBezTo>
                <a:close/>
                <a:moveTo>
                  <a:pt x="51476" y="797335"/>
                </a:moveTo>
                <a:lnTo>
                  <a:pt x="725984" y="797335"/>
                </a:lnTo>
                <a:cubicBezTo>
                  <a:pt x="754413" y="797335"/>
                  <a:pt x="777460" y="820382"/>
                  <a:pt x="777460" y="848811"/>
                </a:cubicBezTo>
                <a:lnTo>
                  <a:pt x="777460" y="1523319"/>
                </a:lnTo>
                <a:cubicBezTo>
                  <a:pt x="777460" y="1551748"/>
                  <a:pt x="754413" y="1574795"/>
                  <a:pt x="725984" y="1574795"/>
                </a:cubicBezTo>
                <a:lnTo>
                  <a:pt x="51476" y="1574795"/>
                </a:lnTo>
                <a:cubicBezTo>
                  <a:pt x="23047" y="1574795"/>
                  <a:pt x="0" y="1551748"/>
                  <a:pt x="0" y="1523319"/>
                </a:cubicBezTo>
                <a:lnTo>
                  <a:pt x="0" y="848811"/>
                </a:lnTo>
                <a:cubicBezTo>
                  <a:pt x="0" y="820382"/>
                  <a:pt x="23047" y="797335"/>
                  <a:pt x="51476" y="797335"/>
                </a:cubicBezTo>
                <a:close/>
                <a:moveTo>
                  <a:pt x="7235898" y="0"/>
                </a:moveTo>
                <a:lnTo>
                  <a:pt x="7910406" y="0"/>
                </a:lnTo>
                <a:cubicBezTo>
                  <a:pt x="7938835" y="0"/>
                  <a:pt x="7961882" y="23047"/>
                  <a:pt x="7961882" y="51476"/>
                </a:cubicBezTo>
                <a:lnTo>
                  <a:pt x="7961882" y="725984"/>
                </a:lnTo>
                <a:cubicBezTo>
                  <a:pt x="7961882" y="754413"/>
                  <a:pt x="7938835" y="777460"/>
                  <a:pt x="7910406" y="777460"/>
                </a:cubicBezTo>
                <a:lnTo>
                  <a:pt x="7235898" y="777460"/>
                </a:lnTo>
                <a:cubicBezTo>
                  <a:pt x="7207469" y="777460"/>
                  <a:pt x="7184422" y="754413"/>
                  <a:pt x="7184422" y="725984"/>
                </a:cubicBezTo>
                <a:lnTo>
                  <a:pt x="7184422" y="51476"/>
                </a:lnTo>
                <a:cubicBezTo>
                  <a:pt x="7184422" y="23047"/>
                  <a:pt x="7207469" y="0"/>
                  <a:pt x="7235898" y="0"/>
                </a:cubicBezTo>
                <a:close/>
                <a:moveTo>
                  <a:pt x="6437628" y="0"/>
                </a:moveTo>
                <a:lnTo>
                  <a:pt x="7112136" y="0"/>
                </a:lnTo>
                <a:cubicBezTo>
                  <a:pt x="7140565" y="0"/>
                  <a:pt x="7163612" y="23047"/>
                  <a:pt x="7163612" y="51476"/>
                </a:cubicBezTo>
                <a:lnTo>
                  <a:pt x="7163612" y="725984"/>
                </a:lnTo>
                <a:cubicBezTo>
                  <a:pt x="7163612" y="754413"/>
                  <a:pt x="7140565" y="777460"/>
                  <a:pt x="7112136" y="777460"/>
                </a:cubicBezTo>
                <a:lnTo>
                  <a:pt x="6437628" y="777460"/>
                </a:lnTo>
                <a:cubicBezTo>
                  <a:pt x="6409199" y="777460"/>
                  <a:pt x="6386152" y="754413"/>
                  <a:pt x="6386152" y="725984"/>
                </a:cubicBezTo>
                <a:lnTo>
                  <a:pt x="6386152" y="51476"/>
                </a:lnTo>
                <a:cubicBezTo>
                  <a:pt x="6386152" y="23047"/>
                  <a:pt x="6409199" y="0"/>
                  <a:pt x="6437628" y="0"/>
                </a:cubicBezTo>
                <a:close/>
                <a:moveTo>
                  <a:pt x="5639359" y="0"/>
                </a:moveTo>
                <a:lnTo>
                  <a:pt x="6313867" y="0"/>
                </a:lnTo>
                <a:cubicBezTo>
                  <a:pt x="6342296" y="0"/>
                  <a:pt x="6365343" y="23047"/>
                  <a:pt x="6365343" y="51476"/>
                </a:cubicBezTo>
                <a:lnTo>
                  <a:pt x="6365343" y="725984"/>
                </a:lnTo>
                <a:cubicBezTo>
                  <a:pt x="6365343" y="754413"/>
                  <a:pt x="6342296" y="777460"/>
                  <a:pt x="6313867" y="777460"/>
                </a:cubicBezTo>
                <a:lnTo>
                  <a:pt x="5639359" y="777460"/>
                </a:lnTo>
                <a:cubicBezTo>
                  <a:pt x="5610930" y="777460"/>
                  <a:pt x="5587883" y="754413"/>
                  <a:pt x="5587883" y="725984"/>
                </a:cubicBezTo>
                <a:lnTo>
                  <a:pt x="5587883" y="51476"/>
                </a:lnTo>
                <a:cubicBezTo>
                  <a:pt x="5587883" y="23047"/>
                  <a:pt x="5610930" y="0"/>
                  <a:pt x="5639359" y="0"/>
                </a:cubicBezTo>
                <a:close/>
                <a:moveTo>
                  <a:pt x="4841090" y="0"/>
                </a:moveTo>
                <a:lnTo>
                  <a:pt x="5515598" y="0"/>
                </a:lnTo>
                <a:cubicBezTo>
                  <a:pt x="5544027" y="0"/>
                  <a:pt x="5567074" y="23047"/>
                  <a:pt x="5567074" y="51476"/>
                </a:cubicBezTo>
                <a:lnTo>
                  <a:pt x="5567074" y="725984"/>
                </a:lnTo>
                <a:cubicBezTo>
                  <a:pt x="5567074" y="754413"/>
                  <a:pt x="5544027" y="777460"/>
                  <a:pt x="5515598" y="777460"/>
                </a:cubicBezTo>
                <a:lnTo>
                  <a:pt x="4841090" y="777460"/>
                </a:lnTo>
                <a:cubicBezTo>
                  <a:pt x="4812661" y="777460"/>
                  <a:pt x="4789614" y="754413"/>
                  <a:pt x="4789614" y="725984"/>
                </a:cubicBezTo>
                <a:lnTo>
                  <a:pt x="4789614" y="51476"/>
                </a:lnTo>
                <a:cubicBezTo>
                  <a:pt x="4789614" y="23047"/>
                  <a:pt x="4812661" y="0"/>
                  <a:pt x="4841090" y="0"/>
                </a:cubicBezTo>
                <a:close/>
                <a:moveTo>
                  <a:pt x="4042821" y="0"/>
                </a:moveTo>
                <a:lnTo>
                  <a:pt x="4717329" y="0"/>
                </a:lnTo>
                <a:cubicBezTo>
                  <a:pt x="4745758" y="0"/>
                  <a:pt x="4768805" y="23047"/>
                  <a:pt x="4768805" y="51476"/>
                </a:cubicBezTo>
                <a:lnTo>
                  <a:pt x="4768805" y="725984"/>
                </a:lnTo>
                <a:cubicBezTo>
                  <a:pt x="4768805" y="754413"/>
                  <a:pt x="4745758" y="777460"/>
                  <a:pt x="4717329" y="777460"/>
                </a:cubicBezTo>
                <a:lnTo>
                  <a:pt x="4042821" y="777460"/>
                </a:lnTo>
                <a:cubicBezTo>
                  <a:pt x="4014392" y="777460"/>
                  <a:pt x="3991345" y="754413"/>
                  <a:pt x="3991345" y="725984"/>
                </a:cubicBezTo>
                <a:lnTo>
                  <a:pt x="3991345" y="51476"/>
                </a:lnTo>
                <a:cubicBezTo>
                  <a:pt x="3991345" y="23047"/>
                  <a:pt x="4014392" y="0"/>
                  <a:pt x="4042821" y="0"/>
                </a:cubicBezTo>
                <a:close/>
                <a:moveTo>
                  <a:pt x="3244552" y="0"/>
                </a:moveTo>
                <a:lnTo>
                  <a:pt x="3919060" y="0"/>
                </a:lnTo>
                <a:cubicBezTo>
                  <a:pt x="3947489" y="0"/>
                  <a:pt x="3970536" y="23047"/>
                  <a:pt x="3970536" y="51476"/>
                </a:cubicBezTo>
                <a:lnTo>
                  <a:pt x="3970536" y="725984"/>
                </a:lnTo>
                <a:cubicBezTo>
                  <a:pt x="3970536" y="754413"/>
                  <a:pt x="3947489" y="777460"/>
                  <a:pt x="3919060" y="777460"/>
                </a:cubicBezTo>
                <a:lnTo>
                  <a:pt x="3244552" y="777460"/>
                </a:lnTo>
                <a:cubicBezTo>
                  <a:pt x="3216123" y="777460"/>
                  <a:pt x="3193076" y="754413"/>
                  <a:pt x="3193076" y="725984"/>
                </a:cubicBezTo>
                <a:lnTo>
                  <a:pt x="3193076" y="51476"/>
                </a:lnTo>
                <a:cubicBezTo>
                  <a:pt x="3193076" y="23047"/>
                  <a:pt x="3216123" y="0"/>
                  <a:pt x="3244552" y="0"/>
                </a:cubicBezTo>
                <a:close/>
                <a:moveTo>
                  <a:pt x="2446283" y="0"/>
                </a:moveTo>
                <a:lnTo>
                  <a:pt x="3120791" y="0"/>
                </a:lnTo>
                <a:cubicBezTo>
                  <a:pt x="3149220" y="0"/>
                  <a:pt x="3172267" y="23047"/>
                  <a:pt x="3172267" y="51476"/>
                </a:cubicBezTo>
                <a:lnTo>
                  <a:pt x="3172267" y="725984"/>
                </a:lnTo>
                <a:cubicBezTo>
                  <a:pt x="3172267" y="754413"/>
                  <a:pt x="3149220" y="777460"/>
                  <a:pt x="3120791" y="777460"/>
                </a:cubicBezTo>
                <a:lnTo>
                  <a:pt x="2446283" y="777460"/>
                </a:lnTo>
                <a:cubicBezTo>
                  <a:pt x="2417854" y="777460"/>
                  <a:pt x="2394807" y="754413"/>
                  <a:pt x="2394807" y="725984"/>
                </a:cubicBezTo>
                <a:lnTo>
                  <a:pt x="2394807" y="51476"/>
                </a:lnTo>
                <a:cubicBezTo>
                  <a:pt x="2394807" y="23047"/>
                  <a:pt x="2417854" y="0"/>
                  <a:pt x="2446283" y="0"/>
                </a:cubicBezTo>
                <a:close/>
                <a:moveTo>
                  <a:pt x="1648014" y="0"/>
                </a:moveTo>
                <a:lnTo>
                  <a:pt x="2322522" y="0"/>
                </a:lnTo>
                <a:cubicBezTo>
                  <a:pt x="2350951" y="0"/>
                  <a:pt x="2373998" y="23047"/>
                  <a:pt x="2373998" y="51476"/>
                </a:cubicBezTo>
                <a:lnTo>
                  <a:pt x="2373998" y="725984"/>
                </a:lnTo>
                <a:cubicBezTo>
                  <a:pt x="2373998" y="754413"/>
                  <a:pt x="2350951" y="777460"/>
                  <a:pt x="2322522" y="777460"/>
                </a:cubicBezTo>
                <a:lnTo>
                  <a:pt x="1648014" y="777460"/>
                </a:lnTo>
                <a:cubicBezTo>
                  <a:pt x="1619585" y="777460"/>
                  <a:pt x="1596538" y="754413"/>
                  <a:pt x="1596538" y="725984"/>
                </a:cubicBezTo>
                <a:lnTo>
                  <a:pt x="1596538" y="51476"/>
                </a:lnTo>
                <a:cubicBezTo>
                  <a:pt x="1596538" y="23047"/>
                  <a:pt x="1619585" y="0"/>
                  <a:pt x="1648014" y="0"/>
                </a:cubicBezTo>
                <a:close/>
                <a:moveTo>
                  <a:pt x="849745" y="0"/>
                </a:moveTo>
                <a:lnTo>
                  <a:pt x="1524253" y="0"/>
                </a:lnTo>
                <a:cubicBezTo>
                  <a:pt x="1552682" y="0"/>
                  <a:pt x="1575729" y="23047"/>
                  <a:pt x="1575729" y="51476"/>
                </a:cubicBezTo>
                <a:lnTo>
                  <a:pt x="1575729" y="725984"/>
                </a:lnTo>
                <a:cubicBezTo>
                  <a:pt x="1575729" y="754413"/>
                  <a:pt x="1552682" y="777460"/>
                  <a:pt x="1524253" y="777460"/>
                </a:cubicBezTo>
                <a:lnTo>
                  <a:pt x="849745" y="777460"/>
                </a:lnTo>
                <a:cubicBezTo>
                  <a:pt x="821316" y="777460"/>
                  <a:pt x="798269" y="754413"/>
                  <a:pt x="798269" y="725984"/>
                </a:cubicBezTo>
                <a:lnTo>
                  <a:pt x="798269" y="51476"/>
                </a:lnTo>
                <a:cubicBezTo>
                  <a:pt x="798269" y="23047"/>
                  <a:pt x="821316" y="0"/>
                  <a:pt x="849745" y="0"/>
                </a:cubicBezTo>
                <a:close/>
                <a:moveTo>
                  <a:pt x="51476" y="0"/>
                </a:moveTo>
                <a:lnTo>
                  <a:pt x="725984" y="0"/>
                </a:lnTo>
                <a:cubicBezTo>
                  <a:pt x="754413" y="0"/>
                  <a:pt x="777460" y="23047"/>
                  <a:pt x="777460" y="51476"/>
                </a:cubicBezTo>
                <a:lnTo>
                  <a:pt x="777460" y="725984"/>
                </a:lnTo>
                <a:cubicBezTo>
                  <a:pt x="777460" y="754413"/>
                  <a:pt x="754413" y="777460"/>
                  <a:pt x="725984" y="777460"/>
                </a:cubicBezTo>
                <a:lnTo>
                  <a:pt x="51476" y="777460"/>
                </a:lnTo>
                <a:cubicBezTo>
                  <a:pt x="23047" y="777460"/>
                  <a:pt x="0" y="754413"/>
                  <a:pt x="0" y="725984"/>
                </a:cubicBezTo>
                <a:lnTo>
                  <a:pt x="0" y="51476"/>
                </a:lnTo>
                <a:cubicBezTo>
                  <a:pt x="0" y="23047"/>
                  <a:pt x="23047" y="0"/>
                  <a:pt x="51476" y="0"/>
                </a:cubicBezTo>
                <a:close/>
              </a:path>
            </a:pathLst>
          </a:custGeom>
          <a:blipFill dpi="0" rotWithShape="1">
            <a:blip r:embed="rId3" cstate="print"/>
            <a:srcRect/>
            <a:stretch>
              <a:fillRect/>
            </a:stretch>
          </a:blipFill>
          <a:ln>
            <a:noFill/>
          </a:ln>
          <a:effectLst>
            <a:outerShdw blurRad="2540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21" tIns="60909" rIns="121821" bIns="60909" rtlCol="0" anchor="ctr"/>
          <a:lstStyle/>
          <a:p>
            <a:pPr algn="ctr">
              <a:lnSpc>
                <a:spcPct val="130000"/>
              </a:lnSpc>
            </a:pPr>
            <a:endParaRPr lang="zh-CN" altLang="en-US" sz="2399" dirty="0">
              <a:cs typeface="+mn-ea"/>
              <a:sym typeface="+mn-lt"/>
            </a:endParaRPr>
          </a:p>
        </p:txBody>
      </p:sp>
      <p:grpSp>
        <p:nvGrpSpPr>
          <p:cNvPr id="102" name="组合 36"/>
          <p:cNvGrpSpPr/>
          <p:nvPr/>
        </p:nvGrpSpPr>
        <p:grpSpPr>
          <a:xfrm>
            <a:off x="461552" y="552767"/>
            <a:ext cx="2422194" cy="613162"/>
            <a:chOff x="194266" y="321621"/>
            <a:chExt cx="2422194" cy="613162"/>
          </a:xfrm>
        </p:grpSpPr>
        <p:sp>
          <p:nvSpPr>
            <p:cNvPr id="103" name="TextBox 7"/>
            <p:cNvSpPr txBox="1"/>
            <p:nvPr/>
          </p:nvSpPr>
          <p:spPr>
            <a:xfrm>
              <a:off x="1016260" y="398715"/>
              <a:ext cx="1600200" cy="5270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1219020"/>
              <a:r>
                <a:rPr lang="zh-CN" sz="2800" dirty="0">
                  <a:solidFill>
                    <a:srgbClr val="CBBC91">
                      <a:alpha val="100000"/>
                    </a:srgbClr>
                  </a:solidFill>
                  <a:latin typeface="微软雅黑"/>
                  <a:ea typeface="微软雅黑"/>
                  <a:cs typeface="微软雅黑"/>
                  <a:sym typeface="微软雅黑"/>
                </a:rPr>
                <a:t>竞争分析</a:t>
              </a:r>
              <a:endParaRPr dirty="0"/>
            </a:p>
          </p:txBody>
        </p:sp>
        <p:sp>
          <p:nvSpPr>
            <p:cNvPr id="104" name="矩形 47"/>
            <p:cNvSpPr/>
            <p:nvPr/>
          </p:nvSpPr>
          <p:spPr>
            <a:xfrm>
              <a:off x="194266" y="321621"/>
              <a:ext cx="695382" cy="613162"/>
            </a:xfrm>
            <a:prstGeom prst="rect">
              <a:avLst/>
            </a:prstGeom>
            <a:noFill/>
            <a:ln w="25400">
              <a:solidFill>
                <a:srgbClr val="CBBC91"/>
              </a:solidFill>
            </a:ln>
            <a:effectLst>
              <a:outerShdw blurRad="1016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dirty="0">
                  <a:solidFill>
                    <a:srgbClr val="CBBC91"/>
                  </a:solidFill>
                  <a:latin typeface="Agency FB" panose="020B0503020202020204" pitchFamily="34" charset="0"/>
                  <a:cs typeface="+mn-ea"/>
                  <a:sym typeface="+mn-lt"/>
                </a:rPr>
                <a:t>04</a:t>
              </a:r>
              <a:endParaRPr lang="zh-CN" altLang="en-US" sz="3600" dirty="0">
                <a:solidFill>
                  <a:srgbClr val="CBBC91"/>
                </a:solidFill>
                <a:latin typeface="Agency FB" panose="020B0503020202020204" pitchFamily="34" charset="0"/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/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任意多边形 18"/>
          <p:cNvSpPr/>
          <p:nvPr>
            <p:custDataLst>
              <p:tags r:id="rId1"/>
            </p:custDataLst>
          </p:nvPr>
        </p:nvSpPr>
        <p:spPr bwMode="auto">
          <a:xfrm flipV="1">
            <a:off x="1023620" y="1972945"/>
            <a:ext cx="4957445" cy="652780"/>
          </a:xfrm>
          <a:custGeom>
            <a:avLst/>
            <a:gdLst>
              <a:gd name="T0" fmla="*/ 216100 w 3279285"/>
              <a:gd name="T1" fmla="*/ 0 h 431880"/>
              <a:gd name="T2" fmla="*/ 2354790 w 3279285"/>
              <a:gd name="T3" fmla="*/ 0 h 431880"/>
              <a:gd name="T4" fmla="*/ 2424017 w 3279285"/>
              <a:gd name="T5" fmla="*/ 76044 h 431880"/>
              <a:gd name="T6" fmla="*/ 3159270 w 3279285"/>
              <a:gd name="T7" fmla="*/ 425214 h 431880"/>
              <a:gd name="T8" fmla="*/ 3281735 w 3279285"/>
              <a:gd name="T9" fmla="*/ 431389 h 431880"/>
              <a:gd name="T10" fmla="*/ 3280825 w 3279285"/>
              <a:gd name="T11" fmla="*/ 431480 h 431880"/>
              <a:gd name="T12" fmla="*/ 216100 w 3279285"/>
              <a:gd name="T13" fmla="*/ 431480 h 431880"/>
              <a:gd name="T14" fmla="*/ 0 w 3279285"/>
              <a:gd name="T15" fmla="*/ 215740 h 431880"/>
              <a:gd name="T16" fmla="*/ 216100 w 3279285"/>
              <a:gd name="T17" fmla="*/ 0 h 431880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3279285"/>
              <a:gd name="T28" fmla="*/ 0 h 431880"/>
              <a:gd name="T29" fmla="*/ 3279285 w 3279285"/>
              <a:gd name="T30" fmla="*/ 431880 h 431880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3279285" h="431880">
                <a:moveTo>
                  <a:pt x="215940" y="0"/>
                </a:moveTo>
                <a:lnTo>
                  <a:pt x="2353030" y="0"/>
                </a:lnTo>
                <a:lnTo>
                  <a:pt x="2422207" y="76114"/>
                </a:lnTo>
                <a:cubicBezTo>
                  <a:pt x="2614541" y="268448"/>
                  <a:pt x="2871077" y="396581"/>
                  <a:pt x="3156910" y="425609"/>
                </a:cubicBezTo>
                <a:lnTo>
                  <a:pt x="3279285" y="431789"/>
                </a:lnTo>
                <a:lnTo>
                  <a:pt x="3278375" y="431880"/>
                </a:lnTo>
                <a:lnTo>
                  <a:pt x="215940" y="431880"/>
                </a:lnTo>
                <a:cubicBezTo>
                  <a:pt x="96680" y="431880"/>
                  <a:pt x="0" y="335200"/>
                  <a:pt x="0" y="215940"/>
                </a:cubicBezTo>
                <a:cubicBezTo>
                  <a:pt x="0" y="96680"/>
                  <a:pt x="96680" y="0"/>
                  <a:pt x="215940" y="0"/>
                </a:cubicBezTo>
                <a:close/>
              </a:path>
            </a:pathLst>
          </a:custGeom>
          <a:solidFill>
            <a:srgbClr val="CBBC91"/>
          </a:solidFill>
          <a:ln w="28575">
            <a:noFill/>
            <a:round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vert="horz" wrap="square" lIns="91380" tIns="45690" rIns="91380" bIns="45690" numCol="1" anchor="t" anchorCtr="0" compatLnSpc="1"/>
          <a:lstStyle/>
          <a:p>
            <a:pPr>
              <a:lnSpc>
                <a:spcPct val="130000"/>
              </a:lnSpc>
            </a:pPr>
            <a:endParaRPr lang="en-US" altLang="zh-CN" sz="2000" dirty="0">
              <a:solidFill>
                <a:srgbClr val="010A13"/>
              </a:solidFill>
              <a:cs typeface="+mn-ea"/>
              <a:sym typeface="+mn-lt"/>
            </a:endParaRPr>
          </a:p>
        </p:txBody>
      </p:sp>
      <p:sp>
        <p:nvSpPr>
          <p:cNvPr id="10" name="任意多边形 17"/>
          <p:cNvSpPr/>
          <p:nvPr>
            <p:custDataLst>
              <p:tags r:id="rId2"/>
            </p:custDataLst>
          </p:nvPr>
        </p:nvSpPr>
        <p:spPr bwMode="auto">
          <a:xfrm flipV="1">
            <a:off x="6064885" y="4991735"/>
            <a:ext cx="4949825" cy="652780"/>
          </a:xfrm>
          <a:custGeom>
            <a:avLst/>
            <a:gdLst>
              <a:gd name="T0" fmla="*/ 27359 w 3275513"/>
              <a:gd name="T1" fmla="*/ 0 h 431880"/>
              <a:gd name="T2" fmla="*/ 3057238 w 3275513"/>
              <a:gd name="T3" fmla="*/ 0 h 431880"/>
              <a:gd name="T4" fmla="*/ 3273013 w 3275513"/>
              <a:gd name="T5" fmla="*/ 215740 h 431880"/>
              <a:gd name="T6" fmla="*/ 3057238 w 3275513"/>
              <a:gd name="T7" fmla="*/ 431480 h 431880"/>
              <a:gd name="T8" fmla="*/ 872766 w 3275513"/>
              <a:gd name="T9" fmla="*/ 431480 h 431880"/>
              <a:gd name="T10" fmla="*/ 803640 w 3275513"/>
              <a:gd name="T11" fmla="*/ 355438 h 431880"/>
              <a:gd name="T12" fmla="*/ 69496 w 3275513"/>
              <a:gd name="T13" fmla="*/ 6267 h 431880"/>
              <a:gd name="T14" fmla="*/ 0 w 3275513"/>
              <a:gd name="T15" fmla="*/ 2755 h 43188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3275513"/>
              <a:gd name="T25" fmla="*/ 0 h 431880"/>
              <a:gd name="T26" fmla="*/ 3275513 w 3275513"/>
              <a:gd name="T27" fmla="*/ 431880 h 43188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3275513" h="431880">
                <a:moveTo>
                  <a:pt x="27379" y="0"/>
                </a:moveTo>
                <a:lnTo>
                  <a:pt x="3059573" y="0"/>
                </a:lnTo>
                <a:cubicBezTo>
                  <a:pt x="3178833" y="0"/>
                  <a:pt x="3275513" y="96680"/>
                  <a:pt x="3275513" y="215940"/>
                </a:cubicBezTo>
                <a:cubicBezTo>
                  <a:pt x="3275513" y="335200"/>
                  <a:pt x="3178833" y="431880"/>
                  <a:pt x="3059573" y="431880"/>
                </a:cubicBezTo>
                <a:lnTo>
                  <a:pt x="873431" y="431880"/>
                </a:lnTo>
                <a:lnTo>
                  <a:pt x="804255" y="355768"/>
                </a:lnTo>
                <a:cubicBezTo>
                  <a:pt x="611921" y="163433"/>
                  <a:pt x="355385" y="35300"/>
                  <a:pt x="69551" y="6272"/>
                </a:cubicBezTo>
                <a:lnTo>
                  <a:pt x="0" y="2760"/>
                </a:lnTo>
                <a:lnTo>
                  <a:pt x="27379" y="0"/>
                </a:lnTo>
                <a:close/>
              </a:path>
            </a:pathLst>
          </a:custGeom>
          <a:solidFill>
            <a:srgbClr val="CBBC91"/>
          </a:solidFill>
          <a:ln w="28575">
            <a:noFill/>
            <a:round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vert="horz" wrap="square" lIns="91380" tIns="45690" rIns="91380" bIns="45690" numCol="1" anchor="t" anchorCtr="0" compatLnSpc="1"/>
          <a:lstStyle/>
          <a:p>
            <a:pPr>
              <a:lnSpc>
                <a:spcPct val="130000"/>
              </a:lnSpc>
            </a:pPr>
            <a:endParaRPr lang="zh-CN" altLang="en-US" sz="2000" dirty="0">
              <a:solidFill>
                <a:srgbClr val="010A13"/>
              </a:solidFill>
              <a:cs typeface="+mn-ea"/>
              <a:sym typeface="+mn-lt"/>
            </a:endParaRPr>
          </a:p>
        </p:txBody>
      </p:sp>
      <p:grpSp>
        <p:nvGrpSpPr>
          <p:cNvPr id="4" name="组合 3"/>
          <p:cNvGrpSpPr/>
          <p:nvPr>
            <p:custDataLst>
              <p:tags r:id="rId3"/>
            </p:custDataLst>
          </p:nvPr>
        </p:nvGrpSpPr>
        <p:grpSpPr>
          <a:xfrm flipV="1">
            <a:off x="4363720" y="2162810"/>
            <a:ext cx="3291840" cy="3294380"/>
            <a:chOff x="4365174" y="2070399"/>
            <a:chExt cx="3294205" cy="3296607"/>
          </a:xfrm>
          <a:solidFill>
            <a:srgbClr val="141519"/>
          </a:solidFill>
        </p:grpSpPr>
        <p:grpSp>
          <p:nvGrpSpPr>
            <p:cNvPr id="5" name="组合 4"/>
            <p:cNvGrpSpPr/>
            <p:nvPr/>
          </p:nvGrpSpPr>
          <p:grpSpPr>
            <a:xfrm>
              <a:off x="4550909" y="2249849"/>
              <a:ext cx="2935798" cy="3010590"/>
              <a:chOff x="4598426" y="1496202"/>
              <a:chExt cx="3167150" cy="3247836"/>
            </a:xfrm>
            <a:grpFill/>
          </p:grpSpPr>
          <p:sp>
            <p:nvSpPr>
              <p:cNvPr id="7" name="椭圆 6"/>
              <p:cNvSpPr/>
              <p:nvPr>
                <p:custDataLst>
                  <p:tags r:id="rId10"/>
                </p:custDataLst>
              </p:nvPr>
            </p:nvSpPr>
            <p:spPr>
              <a:xfrm flipH="1">
                <a:off x="4598426" y="1496202"/>
                <a:ext cx="3167150" cy="3167154"/>
              </a:xfrm>
              <a:prstGeom prst="ellipse">
                <a:avLst/>
              </a:prstGeom>
              <a:solidFill>
                <a:srgbClr val="CBBC9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3765">
                  <a:lnSpc>
                    <a:spcPct val="130000"/>
                  </a:lnSpc>
                  <a:defRPr/>
                </a:pPr>
                <a:endParaRPr lang="zh-CN" altLang="en-US" sz="9595" kern="0" dirty="0">
                  <a:solidFill>
                    <a:srgbClr val="CBBC9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8" name="椭圆 7"/>
              <p:cNvSpPr/>
              <p:nvPr>
                <p:custDataLst>
                  <p:tags r:id="rId11"/>
                </p:custDataLst>
              </p:nvPr>
            </p:nvSpPr>
            <p:spPr>
              <a:xfrm flipH="1">
                <a:off x="4687201" y="1724430"/>
                <a:ext cx="3019603" cy="3019608"/>
              </a:xfrm>
              <a:prstGeom prst="ellipse">
                <a:avLst/>
              </a:prstGeom>
              <a:solidFill>
                <a:srgbClr val="CBBC9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3765">
                  <a:lnSpc>
                    <a:spcPct val="130000"/>
                  </a:lnSpc>
                  <a:defRPr/>
                </a:pPr>
                <a:endParaRPr lang="zh-CN" altLang="en-US" sz="9595" kern="0" dirty="0">
                  <a:solidFill>
                    <a:srgbClr val="CBBC91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6" name="同心圆 76"/>
            <p:cNvSpPr/>
            <p:nvPr>
              <p:custDataLst>
                <p:tags r:id="rId9"/>
              </p:custDataLst>
            </p:nvPr>
          </p:nvSpPr>
          <p:spPr>
            <a:xfrm>
              <a:off x="4365174" y="2070399"/>
              <a:ext cx="3294205" cy="3296607"/>
            </a:xfrm>
            <a:prstGeom prst="donut">
              <a:avLst>
                <a:gd name="adj" fmla="val 6327"/>
              </a:avLst>
            </a:prstGeom>
            <a:solidFill>
              <a:srgbClr val="CBBC91"/>
            </a:solidFill>
            <a:ln w="38100">
              <a:noFill/>
              <a:round/>
            </a:ln>
            <a:effectLst>
              <a:outerShdw blurRad="254000" dist="63500" dir="2700000" algn="tl" rotWithShape="0">
                <a:prstClr val="black">
                  <a:alpha val="30000"/>
                </a:prstClr>
              </a:outerShdw>
            </a:effectLst>
          </p:spPr>
          <p:txBody>
            <a:bodyPr vert="horz" wrap="square" lIns="91380" tIns="45690" rIns="91380" bIns="4569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 sz="1800" dirty="0">
                <a:solidFill>
                  <a:srgbClr val="CBBC9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38" name="矩形 37"/>
          <p:cNvSpPr/>
          <p:nvPr/>
        </p:nvSpPr>
        <p:spPr>
          <a:xfrm>
            <a:off x="461645" y="552450"/>
            <a:ext cx="695325" cy="613410"/>
          </a:xfrm>
          <a:prstGeom prst="rect">
            <a:avLst/>
          </a:prstGeom>
          <a:noFill/>
          <a:ln w="25400">
            <a:solidFill>
              <a:srgbClr val="CBBC91"/>
            </a:solidFill>
          </a:ln>
          <a:effectLst>
            <a:outerShdw blurRad="1016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>
                <a:solidFill>
                  <a:srgbClr val="CBBC91"/>
                </a:solidFill>
                <a:latin typeface="Agency FB" panose="020B0503020202020204" pitchFamily="34" charset="0"/>
                <a:cs typeface="+mn-ea"/>
                <a:sym typeface="+mn-lt"/>
              </a:rPr>
              <a:t>04</a:t>
            </a:r>
            <a:endParaRPr lang="zh-CN" altLang="en-US" sz="3600" dirty="0">
              <a:solidFill>
                <a:srgbClr val="CBBC91"/>
              </a:solidFill>
              <a:latin typeface="Agency FB" panose="020B0503020202020204" pitchFamily="34" charset="0"/>
              <a:cs typeface="+mn-ea"/>
              <a:sym typeface="+mn-lt"/>
            </a:endParaRPr>
          </a:p>
        </p:txBody>
      </p:sp>
      <p:sp>
        <p:nvSpPr>
          <p:cNvPr id="18" name="矩形 17"/>
          <p:cNvSpPr/>
          <p:nvPr>
            <p:custDataLst>
              <p:tags r:id="rId4"/>
            </p:custDataLst>
          </p:nvPr>
        </p:nvSpPr>
        <p:spPr>
          <a:xfrm>
            <a:off x="1518016" y="2053801"/>
            <a:ext cx="2752090" cy="491490"/>
          </a:xfrm>
          <a:prstGeom prst="rect">
            <a:avLst/>
          </a:prstGeom>
          <a:ln>
            <a:noFill/>
          </a:ln>
          <a:effectLst>
            <a:outerShdw blurRad="254000" dist="63500" dir="2700000" algn="tl" rotWithShape="0">
              <a:prstClr val="black">
                <a:alpha val="30000"/>
              </a:prstClr>
            </a:outerShdw>
          </a:effectLst>
        </p:spPr>
        <p:txBody>
          <a:bodyPr wrap="none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sz="2000" b="1" dirty="0">
                <a:solidFill>
                  <a:srgbClr val="010A13"/>
                </a:solidFill>
                <a:cs typeface="+mn-ea"/>
                <a:sym typeface="+mn-lt"/>
              </a:rPr>
              <a:t>机会</a:t>
            </a:r>
            <a:r>
              <a:rPr lang="en-US" altLang="zh-CN" sz="2000" b="1" dirty="0">
                <a:solidFill>
                  <a:srgbClr val="010A13"/>
                </a:solidFill>
                <a:cs typeface="+mn-ea"/>
                <a:sym typeface="+mn-lt"/>
              </a:rPr>
              <a:t>(Opportunities):</a:t>
            </a:r>
          </a:p>
        </p:txBody>
      </p:sp>
      <p:sp>
        <p:nvSpPr>
          <p:cNvPr id="21" name="矩形 20"/>
          <p:cNvSpPr/>
          <p:nvPr>
            <p:custDataLst>
              <p:tags r:id="rId5"/>
            </p:custDataLst>
          </p:nvPr>
        </p:nvSpPr>
        <p:spPr>
          <a:xfrm>
            <a:off x="8191866" y="5117041"/>
            <a:ext cx="1915795" cy="491490"/>
          </a:xfrm>
          <a:prstGeom prst="rect">
            <a:avLst/>
          </a:prstGeom>
          <a:ln>
            <a:noFill/>
          </a:ln>
          <a:effectLst>
            <a:outerShdw blurRad="254000" dist="63500" dir="2700000" algn="tl" rotWithShape="0">
              <a:prstClr val="black">
                <a:alpha val="30000"/>
              </a:prstClr>
            </a:outerShdw>
          </a:effectLst>
        </p:spPr>
        <p:txBody>
          <a:bodyPr wrap="none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sz="2000" b="1" dirty="0">
                <a:solidFill>
                  <a:srgbClr val="010A13"/>
                </a:solidFill>
                <a:cs typeface="+mn-ea"/>
                <a:sym typeface="+mn-lt"/>
              </a:rPr>
              <a:t>威胁</a:t>
            </a:r>
            <a:r>
              <a:rPr lang="en-US" altLang="zh-CN" sz="2000" b="1" dirty="0">
                <a:solidFill>
                  <a:srgbClr val="010A13"/>
                </a:solidFill>
                <a:cs typeface="+mn-ea"/>
                <a:sym typeface="+mn-lt"/>
              </a:rPr>
              <a:t>(Threats):</a:t>
            </a:r>
          </a:p>
        </p:txBody>
      </p:sp>
      <p:sp>
        <p:nvSpPr>
          <p:cNvPr id="22" name="TextBox 10"/>
          <p:cNvSpPr txBox="1"/>
          <p:nvPr>
            <p:custDataLst>
              <p:tags r:id="rId6"/>
            </p:custDataLst>
          </p:nvPr>
        </p:nvSpPr>
        <p:spPr>
          <a:xfrm>
            <a:off x="470534" y="3000333"/>
            <a:ext cx="3810635" cy="357843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en-US" altLang="zh-CN" sz="1400" b="1" dirty="0">
                <a:solidFill>
                  <a:srgbClr val="CBBC91"/>
                </a:solidFill>
                <a:cs typeface="+mn-ea"/>
                <a:sym typeface="+mn-lt"/>
              </a:rPr>
              <a:t>1.</a:t>
            </a:r>
            <a:r>
              <a:rPr lang="zh-CN" altLang="en-US" sz="1400" b="1" dirty="0">
                <a:solidFill>
                  <a:srgbClr val="CBBC91"/>
                </a:solidFill>
                <a:cs typeface="+mn-ea"/>
                <a:sym typeface="+mn-lt"/>
              </a:rPr>
              <a:t>政策红利</a:t>
            </a:r>
            <a:r>
              <a:rPr lang="en-US" altLang="zh-CN" sz="1400" b="1" dirty="0">
                <a:solidFill>
                  <a:srgbClr val="CBBC91"/>
                </a:solidFill>
                <a:cs typeface="+mn-ea"/>
                <a:sym typeface="+mn-lt"/>
              </a:rPr>
              <a:t>:“</a:t>
            </a:r>
            <a:r>
              <a:rPr lang="zh-CN" altLang="en-US" sz="1400" dirty="0">
                <a:solidFill>
                  <a:srgbClr val="CBBC91"/>
                </a:solidFill>
                <a:cs typeface="+mn-ea"/>
                <a:sym typeface="+mn-lt"/>
              </a:rPr>
              <a:t>十四五</a:t>
            </a:r>
            <a:r>
              <a:rPr lang="en-US" altLang="zh-CN" sz="1400" dirty="0">
                <a:solidFill>
                  <a:srgbClr val="CBBC91"/>
                </a:solidFill>
                <a:cs typeface="+mn-ea"/>
                <a:sym typeface="+mn-lt"/>
              </a:rPr>
              <a:t>”</a:t>
            </a:r>
            <a:r>
              <a:rPr lang="zh-CN" altLang="en-US" sz="1400" dirty="0">
                <a:solidFill>
                  <a:srgbClr val="CBBC91"/>
                </a:solidFill>
                <a:cs typeface="+mn-ea"/>
                <a:sym typeface="+mn-lt"/>
              </a:rPr>
              <a:t>鼓励老年教育。</a:t>
            </a:r>
            <a:r>
              <a:rPr lang="en-US" altLang="zh-CN" sz="1400" dirty="0">
                <a:solidFill>
                  <a:srgbClr val="CBBC91"/>
                </a:solidFill>
                <a:cs typeface="+mn-ea"/>
                <a:sym typeface="+mn-lt"/>
              </a:rPr>
              <a:t> 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en-US" altLang="zh-CN" sz="1400" b="1" dirty="0">
                <a:solidFill>
                  <a:srgbClr val="CBBC91"/>
                </a:solidFill>
                <a:cs typeface="+mn-ea"/>
                <a:sym typeface="+mn-lt"/>
              </a:rPr>
              <a:t>2.</a:t>
            </a:r>
            <a:r>
              <a:rPr lang="zh-CN" altLang="en-US" sz="1400" b="1" dirty="0">
                <a:solidFill>
                  <a:srgbClr val="CBBC91"/>
                </a:solidFill>
                <a:cs typeface="+mn-ea"/>
                <a:sym typeface="+mn-lt"/>
              </a:rPr>
              <a:t>巨大增长市场</a:t>
            </a:r>
            <a:r>
              <a:rPr lang="en-US" altLang="zh-CN" sz="1400" b="1" dirty="0">
                <a:solidFill>
                  <a:srgbClr val="CBBC91"/>
                </a:solidFill>
                <a:cs typeface="+mn-ea"/>
                <a:sym typeface="+mn-lt"/>
              </a:rPr>
              <a:t>:</a:t>
            </a:r>
            <a:r>
              <a:rPr lang="zh-CN" altLang="en-US" sz="1400" dirty="0">
                <a:solidFill>
                  <a:srgbClr val="CBBC91"/>
                </a:solidFill>
                <a:cs typeface="+mn-ea"/>
                <a:sym typeface="+mn-lt"/>
              </a:rPr>
              <a:t>老龄化加速，数字需求刚性增长。</a:t>
            </a:r>
            <a:endParaRPr lang="en-US" altLang="zh-CN" sz="1400" dirty="0">
              <a:solidFill>
                <a:srgbClr val="CBBC91"/>
              </a:solidFill>
              <a:cs typeface="+mn-ea"/>
              <a:sym typeface="+mn-lt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en-US" altLang="zh-CN" sz="1400" b="1" dirty="0">
                <a:solidFill>
                  <a:srgbClr val="CBBC91"/>
                </a:solidFill>
                <a:cs typeface="+mn-ea"/>
                <a:sym typeface="+mn-lt"/>
              </a:rPr>
              <a:t>3.</a:t>
            </a:r>
            <a:r>
              <a:rPr lang="zh-CN" altLang="en-US" sz="1400" b="1" dirty="0">
                <a:solidFill>
                  <a:srgbClr val="CBBC91"/>
                </a:solidFill>
                <a:cs typeface="+mn-ea"/>
                <a:sym typeface="+mn-lt"/>
              </a:rPr>
              <a:t>迫切社会需求</a:t>
            </a:r>
            <a:r>
              <a:rPr lang="en-US" altLang="zh-CN" sz="1400" dirty="0">
                <a:solidFill>
                  <a:srgbClr val="CBBC91"/>
                </a:solidFill>
                <a:cs typeface="+mn-ea"/>
                <a:sym typeface="+mn-lt"/>
              </a:rPr>
              <a:t>:</a:t>
            </a:r>
            <a:r>
              <a:rPr lang="zh-CN" altLang="en-US" sz="1400" dirty="0">
                <a:solidFill>
                  <a:srgbClr val="CBBC91"/>
                </a:solidFill>
                <a:cs typeface="+mn-ea"/>
                <a:sym typeface="+mn-lt"/>
              </a:rPr>
              <a:t>出行、就医、防诈等痛点突出。</a:t>
            </a:r>
            <a:r>
              <a:rPr lang="en-US" altLang="zh-CN" sz="1400" dirty="0">
                <a:solidFill>
                  <a:srgbClr val="CBBC91"/>
                </a:solidFill>
                <a:cs typeface="+mn-ea"/>
                <a:sym typeface="+mn-lt"/>
              </a:rPr>
              <a:t> 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en-US" altLang="zh-CN" sz="1400" b="1" dirty="0">
                <a:solidFill>
                  <a:srgbClr val="CBBC91"/>
                </a:solidFill>
                <a:cs typeface="+mn-ea"/>
                <a:sym typeface="+mn-lt"/>
              </a:rPr>
              <a:t>4.</a:t>
            </a:r>
            <a:r>
              <a:rPr lang="zh-CN" altLang="en-US" sz="1400" b="1" dirty="0">
                <a:solidFill>
                  <a:srgbClr val="CBBC91"/>
                </a:solidFill>
                <a:cs typeface="+mn-ea"/>
                <a:sym typeface="+mn-lt"/>
              </a:rPr>
              <a:t>合作拓展</a:t>
            </a:r>
            <a:r>
              <a:rPr lang="en-US" altLang="zh-CN" sz="1400" b="1" dirty="0">
                <a:solidFill>
                  <a:srgbClr val="CBBC91"/>
                </a:solidFill>
                <a:cs typeface="+mn-ea"/>
                <a:sym typeface="+mn-lt"/>
              </a:rPr>
              <a:t>:</a:t>
            </a:r>
            <a:r>
              <a:rPr lang="zh-CN" altLang="en-US" sz="1400" dirty="0">
                <a:solidFill>
                  <a:srgbClr val="CBBC91"/>
                </a:solidFill>
                <a:cs typeface="+mn-ea"/>
                <a:sym typeface="+mn-lt"/>
              </a:rPr>
              <a:t>社区、银行、企业、文旅等潜在渠道。</a:t>
            </a:r>
            <a:r>
              <a:rPr lang="en-US" altLang="zh-CN" sz="1400" dirty="0">
                <a:solidFill>
                  <a:srgbClr val="CBBC91"/>
                </a:solidFill>
                <a:cs typeface="+mn-ea"/>
                <a:sym typeface="+mn-lt"/>
              </a:rPr>
              <a:t> 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en-US" altLang="zh-CN" sz="1400" b="1" dirty="0">
                <a:solidFill>
                  <a:srgbClr val="CBBC91"/>
                </a:solidFill>
                <a:cs typeface="+mn-ea"/>
                <a:sym typeface="+mn-lt"/>
              </a:rPr>
              <a:t>5.</a:t>
            </a:r>
            <a:r>
              <a:rPr lang="zh-CN" altLang="en-US" sz="1400" b="1" dirty="0">
                <a:solidFill>
                  <a:srgbClr val="CBBC91"/>
                </a:solidFill>
                <a:cs typeface="+mn-ea"/>
                <a:sym typeface="+mn-lt"/>
              </a:rPr>
              <a:t>口碑效应强</a:t>
            </a:r>
            <a:r>
              <a:rPr lang="en-US" altLang="zh-CN" sz="1400" b="1" dirty="0">
                <a:solidFill>
                  <a:srgbClr val="CBBC91"/>
                </a:solidFill>
                <a:cs typeface="+mn-ea"/>
                <a:sym typeface="+mn-lt"/>
              </a:rPr>
              <a:t>:</a:t>
            </a:r>
            <a:r>
              <a:rPr lang="zh-CN" altLang="en-US" sz="1400" dirty="0">
                <a:solidFill>
                  <a:srgbClr val="CBBC91"/>
                </a:solidFill>
                <a:cs typeface="+mn-ea"/>
                <a:sym typeface="+mn-lt"/>
              </a:rPr>
              <a:t>服务好易获中老年群体传播。</a:t>
            </a:r>
          </a:p>
        </p:txBody>
      </p:sp>
      <p:sp>
        <p:nvSpPr>
          <p:cNvPr id="23" name="TextBox 10"/>
          <p:cNvSpPr txBox="1"/>
          <p:nvPr>
            <p:custDataLst>
              <p:tags r:id="rId7"/>
            </p:custDataLst>
          </p:nvPr>
        </p:nvSpPr>
        <p:spPr>
          <a:xfrm>
            <a:off x="7936230" y="1849120"/>
            <a:ext cx="3810635" cy="342874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 algn="just">
              <a:lnSpc>
                <a:spcPct val="180000"/>
              </a:lnSpc>
              <a:buFont typeface="Wingdings" panose="05000000000000000000" pitchFamily="2" charset="2"/>
              <a:buChar char="n"/>
            </a:pPr>
            <a:r>
              <a:rPr lang="en-US" altLang="zh-CN" sz="1400" b="1" dirty="0">
                <a:solidFill>
                  <a:srgbClr val="CBBC91"/>
                </a:solidFill>
                <a:cs typeface="+mn-ea"/>
                <a:sym typeface="+mn-lt"/>
              </a:rPr>
              <a:t>1.</a:t>
            </a:r>
            <a:r>
              <a:rPr lang="zh-CN" altLang="en-US" sz="1400" b="1" dirty="0">
                <a:solidFill>
                  <a:srgbClr val="CBBC91"/>
                </a:solidFill>
                <a:cs typeface="+mn-ea"/>
                <a:sym typeface="+mn-lt"/>
              </a:rPr>
              <a:t>竞争加剧</a:t>
            </a:r>
            <a:r>
              <a:rPr lang="en-US" altLang="zh-CN" sz="1400" b="1" dirty="0">
                <a:solidFill>
                  <a:srgbClr val="CBBC91"/>
                </a:solidFill>
                <a:cs typeface="+mn-ea"/>
                <a:sym typeface="+mn-lt"/>
              </a:rPr>
              <a:t>:</a:t>
            </a:r>
            <a:r>
              <a:rPr lang="zh-CN" altLang="en-US" sz="1400" dirty="0">
                <a:solidFill>
                  <a:srgbClr val="CBBC91"/>
                </a:solidFill>
                <a:cs typeface="+mn-ea"/>
                <a:sym typeface="+mn-lt"/>
              </a:rPr>
              <a:t>新商业机构、公益课升级、免费线上课。</a:t>
            </a:r>
            <a:r>
              <a:rPr lang="en-US" altLang="zh-CN" sz="1400" dirty="0">
                <a:solidFill>
                  <a:srgbClr val="CBBC91"/>
                </a:solidFill>
                <a:cs typeface="+mn-ea"/>
                <a:sym typeface="+mn-lt"/>
              </a:rPr>
              <a:t> </a:t>
            </a:r>
          </a:p>
          <a:p>
            <a:pPr marL="285750" indent="-285750" algn="just">
              <a:lnSpc>
                <a:spcPct val="180000"/>
              </a:lnSpc>
              <a:buFont typeface="Wingdings" panose="05000000000000000000" pitchFamily="2" charset="2"/>
              <a:buChar char="n"/>
            </a:pPr>
            <a:r>
              <a:rPr lang="en-US" altLang="zh-CN" sz="1400" b="1" dirty="0">
                <a:solidFill>
                  <a:srgbClr val="CBBC91"/>
                </a:solidFill>
                <a:cs typeface="+mn-ea"/>
                <a:sym typeface="+mn-lt"/>
              </a:rPr>
              <a:t>2.</a:t>
            </a:r>
            <a:r>
              <a:rPr lang="zh-CN" altLang="en-US" sz="1400" b="1" dirty="0">
                <a:solidFill>
                  <a:srgbClr val="CBBC91"/>
                </a:solidFill>
                <a:cs typeface="+mn-ea"/>
                <a:sym typeface="+mn-lt"/>
              </a:rPr>
              <a:t>技术迭代过快</a:t>
            </a:r>
            <a:r>
              <a:rPr lang="en-US" altLang="zh-CN" sz="1400" b="1" dirty="0">
                <a:solidFill>
                  <a:srgbClr val="CBBC91"/>
                </a:solidFill>
                <a:cs typeface="+mn-ea"/>
                <a:sym typeface="+mn-lt"/>
              </a:rPr>
              <a:t>:</a:t>
            </a:r>
            <a:r>
              <a:rPr lang="zh-CN" altLang="en-US" sz="1400" dirty="0">
                <a:solidFill>
                  <a:srgbClr val="CBBC91"/>
                </a:solidFill>
                <a:cs typeface="+mn-ea"/>
                <a:sym typeface="+mn-lt"/>
              </a:rPr>
              <a:t>课程内容需高频更新维护。</a:t>
            </a:r>
            <a:r>
              <a:rPr lang="en-US" altLang="zh-CN" sz="1400" dirty="0">
                <a:solidFill>
                  <a:srgbClr val="CBBC91"/>
                </a:solidFill>
                <a:cs typeface="+mn-ea"/>
                <a:sym typeface="+mn-lt"/>
              </a:rPr>
              <a:t> </a:t>
            </a:r>
          </a:p>
          <a:p>
            <a:pPr marL="285750" indent="-285750" algn="just">
              <a:lnSpc>
                <a:spcPct val="220000"/>
              </a:lnSpc>
              <a:buFont typeface="Wingdings" panose="05000000000000000000" pitchFamily="2" charset="2"/>
              <a:buChar char="n"/>
            </a:pPr>
            <a:r>
              <a:rPr lang="en-US" altLang="zh-CN" sz="1400" b="1" dirty="0">
                <a:solidFill>
                  <a:srgbClr val="CBBC91"/>
                </a:solidFill>
                <a:cs typeface="+mn-ea"/>
                <a:sym typeface="+mn-lt"/>
              </a:rPr>
              <a:t>3.</a:t>
            </a:r>
            <a:r>
              <a:rPr lang="zh-CN" altLang="en-US" sz="1400" b="1" dirty="0">
                <a:solidFill>
                  <a:srgbClr val="CBBC91"/>
                </a:solidFill>
                <a:cs typeface="+mn-ea"/>
                <a:sym typeface="+mn-lt"/>
              </a:rPr>
              <a:t>用户价格敏感</a:t>
            </a:r>
            <a:r>
              <a:rPr lang="en-US" altLang="zh-CN" sz="1400" b="1" dirty="0">
                <a:solidFill>
                  <a:srgbClr val="CBBC91"/>
                </a:solidFill>
                <a:cs typeface="+mn-ea"/>
                <a:sym typeface="+mn-lt"/>
              </a:rPr>
              <a:t>:</a:t>
            </a:r>
            <a:r>
              <a:rPr lang="zh-CN" altLang="en-US" sz="1400" dirty="0">
                <a:solidFill>
                  <a:srgbClr val="CBBC91"/>
                </a:solidFill>
                <a:cs typeface="+mn-ea"/>
                <a:sym typeface="+mn-lt"/>
              </a:rPr>
              <a:t>部分老人对付费课程接受度有限。</a:t>
            </a:r>
            <a:r>
              <a:rPr lang="en-US" altLang="zh-CN" sz="1400" dirty="0">
                <a:solidFill>
                  <a:srgbClr val="CBBC91"/>
                </a:solidFill>
                <a:cs typeface="+mn-ea"/>
                <a:sym typeface="+mn-lt"/>
              </a:rPr>
              <a:t> </a:t>
            </a:r>
          </a:p>
          <a:p>
            <a:pPr marL="285750" indent="-285750" algn="just">
              <a:lnSpc>
                <a:spcPct val="180000"/>
              </a:lnSpc>
              <a:buFont typeface="Wingdings" panose="05000000000000000000" pitchFamily="2" charset="2"/>
              <a:buChar char="n"/>
            </a:pPr>
            <a:r>
              <a:rPr lang="en-US" altLang="zh-CN" sz="1400" b="1" dirty="0">
                <a:solidFill>
                  <a:srgbClr val="CBBC91"/>
                </a:solidFill>
                <a:cs typeface="+mn-ea"/>
                <a:sym typeface="+mn-lt"/>
              </a:rPr>
              <a:t>4.</a:t>
            </a:r>
            <a:r>
              <a:rPr lang="zh-CN" altLang="en-US" sz="1400" b="1" dirty="0">
                <a:solidFill>
                  <a:srgbClr val="CBBC91"/>
                </a:solidFill>
                <a:cs typeface="+mn-ea"/>
                <a:sym typeface="+mn-lt"/>
              </a:rPr>
              <a:t>服务质量风险</a:t>
            </a:r>
            <a:r>
              <a:rPr lang="en-US" altLang="zh-CN" sz="1400" b="1" dirty="0">
                <a:solidFill>
                  <a:srgbClr val="CBBC91"/>
                </a:solidFill>
                <a:cs typeface="+mn-ea"/>
                <a:sym typeface="+mn-lt"/>
              </a:rPr>
              <a:t>:</a:t>
            </a:r>
            <a:r>
              <a:rPr lang="zh-CN" altLang="en-US" sz="1400" dirty="0">
                <a:solidFill>
                  <a:srgbClr val="CBBC91"/>
                </a:solidFill>
                <a:cs typeface="+mn-ea"/>
                <a:sym typeface="+mn-lt"/>
              </a:rPr>
              <a:t>师资</a:t>
            </a:r>
            <a:r>
              <a:rPr lang="en-US" altLang="zh-CN" sz="1400" dirty="0">
                <a:solidFill>
                  <a:srgbClr val="CBBC91"/>
                </a:solidFill>
                <a:cs typeface="+mn-ea"/>
                <a:sym typeface="+mn-lt"/>
              </a:rPr>
              <a:t>/</a:t>
            </a:r>
            <a:r>
              <a:rPr lang="zh-CN" altLang="en-US" sz="1400" dirty="0">
                <a:solidFill>
                  <a:srgbClr val="CBBC91"/>
                </a:solidFill>
                <a:cs typeface="+mn-ea"/>
                <a:sym typeface="+mn-lt"/>
              </a:rPr>
              <a:t>服务差异影响品牌。</a:t>
            </a:r>
            <a:r>
              <a:rPr lang="en-US" altLang="zh-CN" sz="1400" dirty="0">
                <a:solidFill>
                  <a:srgbClr val="CBBC91"/>
                </a:solidFill>
                <a:cs typeface="+mn-ea"/>
                <a:sym typeface="+mn-lt"/>
              </a:rPr>
              <a:t> </a:t>
            </a:r>
          </a:p>
          <a:p>
            <a:pPr marL="285750" indent="-285750" algn="just">
              <a:lnSpc>
                <a:spcPct val="180000"/>
              </a:lnSpc>
              <a:buFont typeface="Wingdings" panose="05000000000000000000" pitchFamily="2" charset="2"/>
              <a:buChar char="n"/>
            </a:pPr>
            <a:r>
              <a:rPr lang="en-US" altLang="zh-CN" sz="1400" b="1" dirty="0">
                <a:solidFill>
                  <a:srgbClr val="CBBC91"/>
                </a:solidFill>
                <a:cs typeface="+mn-ea"/>
                <a:sym typeface="+mn-lt"/>
              </a:rPr>
              <a:t>5.</a:t>
            </a:r>
            <a:r>
              <a:rPr lang="zh-CN" altLang="en-US" sz="1400" b="1" dirty="0">
                <a:solidFill>
                  <a:srgbClr val="CBBC91"/>
                </a:solidFill>
                <a:cs typeface="+mn-ea"/>
                <a:sym typeface="+mn-lt"/>
              </a:rPr>
              <a:t>经济环境影响</a:t>
            </a:r>
            <a:r>
              <a:rPr lang="en-US" altLang="zh-CN" sz="1400" b="1" dirty="0">
                <a:solidFill>
                  <a:srgbClr val="CBBC91"/>
                </a:solidFill>
                <a:cs typeface="+mn-ea"/>
                <a:sym typeface="+mn-lt"/>
              </a:rPr>
              <a:t>:</a:t>
            </a:r>
            <a:r>
              <a:rPr lang="zh-CN" altLang="en-US" sz="1400" dirty="0">
                <a:solidFill>
                  <a:srgbClr val="CBBC91"/>
                </a:solidFill>
                <a:cs typeface="+mn-ea"/>
                <a:sym typeface="+mn-lt"/>
              </a:rPr>
              <a:t>可能削减非必要支出。</a:t>
            </a:r>
          </a:p>
        </p:txBody>
      </p:sp>
      <p:sp>
        <p:nvSpPr>
          <p:cNvPr id="25" name="TextBox 7"/>
          <p:cNvSpPr txBox="1"/>
          <p:nvPr/>
        </p:nvSpPr>
        <p:spPr>
          <a:xfrm>
            <a:off x="1473200" y="597535"/>
            <a:ext cx="21875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 b="1" spc="-300" dirty="0">
                <a:solidFill>
                  <a:srgbClr val="CBBC91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cs typeface="+mn-ea"/>
                <a:sym typeface="+mn-lt"/>
              </a:rPr>
              <a:t>市场分析</a:t>
            </a:r>
            <a:endParaRPr lang="zh-CN" altLang="en-US" sz="2800" dirty="0">
              <a:solidFill>
                <a:srgbClr val="CBBC91"/>
              </a:solidFill>
              <a:cs typeface="+mn-ea"/>
              <a:sym typeface="+mn-lt"/>
            </a:endParaRPr>
          </a:p>
        </p:txBody>
      </p:sp>
      <p:pic>
        <p:nvPicPr>
          <p:cNvPr id="26" name="图片 25" descr="Segment_20250609_141041579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5042535" y="2590800"/>
            <a:ext cx="1946275" cy="24009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6122">
        <p:fade/>
      </p:transition>
    </mc:Choice>
    <mc:Fallback xmlns="">
      <p:transition spd="med" advClick="0" advTm="612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  <p:bldP spid="10" grpId="0" bldLvl="0" animBg="1"/>
      <p:bldP spid="22" grpId="0"/>
      <p:bldP spid="2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/>
          <p:cNvGrpSpPr/>
          <p:nvPr/>
        </p:nvGrpSpPr>
        <p:grpSpPr>
          <a:xfrm>
            <a:off x="1023873" y="5276716"/>
            <a:ext cx="4957288" cy="652654"/>
            <a:chOff x="1022551" y="4903027"/>
            <a:chExt cx="4958579" cy="652824"/>
          </a:xfrm>
          <a:effectLst>
            <a:outerShdw blurRad="254000" dist="63500" dir="2700000" algn="tl" rotWithShape="0">
              <a:prstClr val="black">
                <a:alpha val="30000"/>
              </a:prstClr>
            </a:outerShdw>
          </a:effectLst>
        </p:grpSpPr>
        <p:sp>
          <p:nvSpPr>
            <p:cNvPr id="9" name="任意多边形 18"/>
            <p:cNvSpPr/>
            <p:nvPr/>
          </p:nvSpPr>
          <p:spPr bwMode="auto">
            <a:xfrm>
              <a:off x="1022551" y="4903027"/>
              <a:ext cx="4958579" cy="652824"/>
            </a:xfrm>
            <a:custGeom>
              <a:avLst/>
              <a:gdLst>
                <a:gd name="T0" fmla="*/ 216100 w 3279285"/>
                <a:gd name="T1" fmla="*/ 0 h 431880"/>
                <a:gd name="T2" fmla="*/ 2354790 w 3279285"/>
                <a:gd name="T3" fmla="*/ 0 h 431880"/>
                <a:gd name="T4" fmla="*/ 2424017 w 3279285"/>
                <a:gd name="T5" fmla="*/ 76044 h 431880"/>
                <a:gd name="T6" fmla="*/ 3159270 w 3279285"/>
                <a:gd name="T7" fmla="*/ 425214 h 431880"/>
                <a:gd name="T8" fmla="*/ 3281735 w 3279285"/>
                <a:gd name="T9" fmla="*/ 431389 h 431880"/>
                <a:gd name="T10" fmla="*/ 3280825 w 3279285"/>
                <a:gd name="T11" fmla="*/ 431480 h 431880"/>
                <a:gd name="T12" fmla="*/ 216100 w 3279285"/>
                <a:gd name="T13" fmla="*/ 431480 h 431880"/>
                <a:gd name="T14" fmla="*/ 0 w 3279285"/>
                <a:gd name="T15" fmla="*/ 215740 h 431880"/>
                <a:gd name="T16" fmla="*/ 216100 w 3279285"/>
                <a:gd name="T17" fmla="*/ 0 h 43188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3279285"/>
                <a:gd name="T28" fmla="*/ 0 h 431880"/>
                <a:gd name="T29" fmla="*/ 3279285 w 3279285"/>
                <a:gd name="T30" fmla="*/ 431880 h 431880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3279285" h="431880">
                  <a:moveTo>
                    <a:pt x="215940" y="0"/>
                  </a:moveTo>
                  <a:lnTo>
                    <a:pt x="2353030" y="0"/>
                  </a:lnTo>
                  <a:lnTo>
                    <a:pt x="2422207" y="76114"/>
                  </a:lnTo>
                  <a:cubicBezTo>
                    <a:pt x="2614541" y="268448"/>
                    <a:pt x="2871077" y="396581"/>
                    <a:pt x="3156910" y="425609"/>
                  </a:cubicBezTo>
                  <a:lnTo>
                    <a:pt x="3279285" y="431789"/>
                  </a:lnTo>
                  <a:lnTo>
                    <a:pt x="3278375" y="431880"/>
                  </a:lnTo>
                  <a:lnTo>
                    <a:pt x="215940" y="431880"/>
                  </a:lnTo>
                  <a:cubicBezTo>
                    <a:pt x="96680" y="431880"/>
                    <a:pt x="0" y="335200"/>
                    <a:pt x="0" y="215940"/>
                  </a:cubicBezTo>
                  <a:cubicBezTo>
                    <a:pt x="0" y="96680"/>
                    <a:pt x="96680" y="0"/>
                    <a:pt x="215940" y="0"/>
                  </a:cubicBezTo>
                  <a:close/>
                </a:path>
              </a:pathLst>
            </a:custGeom>
            <a:solidFill>
              <a:srgbClr val="CBBC91"/>
            </a:solidFill>
            <a:ln w="28575">
              <a:noFill/>
              <a:round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380" tIns="45690" rIns="91380" bIns="45690" numCol="1" anchor="t" anchorCtr="0" compatLnSpc="1"/>
            <a:lstStyle/>
            <a:p>
              <a:pPr>
                <a:lnSpc>
                  <a:spcPct val="130000"/>
                </a:lnSpc>
              </a:pPr>
              <a:endParaRPr lang="en-US" altLang="zh-CN" sz="2000" dirty="0">
                <a:solidFill>
                  <a:srgbClr val="010A13"/>
                </a:solidFill>
                <a:cs typeface="+mn-ea"/>
                <a:sym typeface="+mn-lt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1345328" y="4963713"/>
              <a:ext cx="2195132" cy="491618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pPr algn="l">
                <a:lnSpc>
                  <a:spcPct val="130000"/>
                </a:lnSpc>
              </a:pPr>
              <a:r>
                <a:rPr lang="zh-CN" altLang="en-US" sz="2000" b="1" dirty="0">
                  <a:solidFill>
                    <a:srgbClr val="010A13"/>
                  </a:solidFill>
                  <a:cs typeface="+mn-ea"/>
                  <a:sym typeface="+mn-lt"/>
                </a:rPr>
                <a:t>优势</a:t>
              </a:r>
              <a:r>
                <a:rPr lang="en-US" altLang="zh-CN" sz="2000" b="1" dirty="0">
                  <a:solidFill>
                    <a:srgbClr val="010A13"/>
                  </a:solidFill>
                  <a:cs typeface="+mn-ea"/>
                  <a:sym typeface="+mn-lt"/>
                </a:rPr>
                <a:t>(Strengths):</a:t>
              </a: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6065140" y="2258195"/>
            <a:ext cx="5158740" cy="652654"/>
            <a:chOff x="6065131" y="1883720"/>
            <a:chExt cx="5160083" cy="652824"/>
          </a:xfrm>
          <a:solidFill>
            <a:schemeClr val="tx1">
              <a:lumMod val="65000"/>
              <a:lumOff val="35000"/>
            </a:schemeClr>
          </a:solidFill>
          <a:effectLst>
            <a:outerShdw blurRad="254000" dist="63500" dir="2700000" algn="tl" rotWithShape="0">
              <a:prstClr val="black">
                <a:alpha val="30000"/>
              </a:prstClr>
            </a:outerShdw>
          </a:effectLst>
        </p:grpSpPr>
        <p:sp>
          <p:nvSpPr>
            <p:cNvPr id="10" name="任意多边形 17"/>
            <p:cNvSpPr/>
            <p:nvPr/>
          </p:nvSpPr>
          <p:spPr bwMode="auto">
            <a:xfrm>
              <a:off x="6065131" y="1883720"/>
              <a:ext cx="4951381" cy="652824"/>
            </a:xfrm>
            <a:custGeom>
              <a:avLst/>
              <a:gdLst>
                <a:gd name="T0" fmla="*/ 27359 w 3275513"/>
                <a:gd name="T1" fmla="*/ 0 h 431880"/>
                <a:gd name="T2" fmla="*/ 3057238 w 3275513"/>
                <a:gd name="T3" fmla="*/ 0 h 431880"/>
                <a:gd name="T4" fmla="*/ 3273013 w 3275513"/>
                <a:gd name="T5" fmla="*/ 215740 h 431880"/>
                <a:gd name="T6" fmla="*/ 3057238 w 3275513"/>
                <a:gd name="T7" fmla="*/ 431480 h 431880"/>
                <a:gd name="T8" fmla="*/ 872766 w 3275513"/>
                <a:gd name="T9" fmla="*/ 431480 h 431880"/>
                <a:gd name="T10" fmla="*/ 803640 w 3275513"/>
                <a:gd name="T11" fmla="*/ 355438 h 431880"/>
                <a:gd name="T12" fmla="*/ 69496 w 3275513"/>
                <a:gd name="T13" fmla="*/ 6267 h 431880"/>
                <a:gd name="T14" fmla="*/ 0 w 3275513"/>
                <a:gd name="T15" fmla="*/ 2755 h 43188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3275513"/>
                <a:gd name="T25" fmla="*/ 0 h 431880"/>
                <a:gd name="T26" fmla="*/ 3275513 w 3275513"/>
                <a:gd name="T27" fmla="*/ 431880 h 43188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3275513" h="431880">
                  <a:moveTo>
                    <a:pt x="27379" y="0"/>
                  </a:moveTo>
                  <a:lnTo>
                    <a:pt x="3059573" y="0"/>
                  </a:lnTo>
                  <a:cubicBezTo>
                    <a:pt x="3178833" y="0"/>
                    <a:pt x="3275513" y="96680"/>
                    <a:pt x="3275513" y="215940"/>
                  </a:cubicBezTo>
                  <a:cubicBezTo>
                    <a:pt x="3275513" y="335200"/>
                    <a:pt x="3178833" y="431880"/>
                    <a:pt x="3059573" y="431880"/>
                  </a:cubicBezTo>
                  <a:lnTo>
                    <a:pt x="873431" y="431880"/>
                  </a:lnTo>
                  <a:lnTo>
                    <a:pt x="804255" y="355768"/>
                  </a:lnTo>
                  <a:cubicBezTo>
                    <a:pt x="611921" y="163433"/>
                    <a:pt x="355385" y="35300"/>
                    <a:pt x="69551" y="6272"/>
                  </a:cubicBezTo>
                  <a:lnTo>
                    <a:pt x="0" y="2760"/>
                  </a:lnTo>
                  <a:lnTo>
                    <a:pt x="27379" y="0"/>
                  </a:lnTo>
                  <a:close/>
                </a:path>
              </a:pathLst>
            </a:custGeom>
            <a:solidFill>
              <a:srgbClr val="CBBC91"/>
            </a:solidFill>
            <a:ln w="28575">
              <a:noFill/>
              <a:round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380" tIns="45690" rIns="91380" bIns="4569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 sz="2000" dirty="0">
                <a:solidFill>
                  <a:srgbClr val="010A13"/>
                </a:solidFill>
                <a:cs typeface="+mn-ea"/>
                <a:sym typeface="+mn-lt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8492733" y="1963751"/>
              <a:ext cx="2732481" cy="49161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l">
                <a:lnSpc>
                  <a:spcPct val="130000"/>
                </a:lnSpc>
              </a:pPr>
              <a:r>
                <a:rPr lang="zh-CN" altLang="en-US" sz="2000" b="1" dirty="0">
                  <a:solidFill>
                    <a:srgbClr val="010A13"/>
                  </a:solidFill>
                  <a:cs typeface="+mn-ea"/>
                  <a:sym typeface="+mn-lt"/>
                </a:rPr>
                <a:t>劣势</a:t>
              </a:r>
              <a:r>
                <a:rPr lang="en-US" altLang="zh-CN" sz="2000" b="1" dirty="0">
                  <a:solidFill>
                    <a:srgbClr val="010A13"/>
                  </a:solidFill>
                  <a:cs typeface="+mn-ea"/>
                  <a:sym typeface="+mn-lt"/>
                </a:rPr>
                <a:t>(Weaknesses):</a:t>
              </a: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4363720" y="2445385"/>
            <a:ext cx="3291840" cy="3294380"/>
            <a:chOff x="4365174" y="2070399"/>
            <a:chExt cx="3294205" cy="3296607"/>
          </a:xfrm>
          <a:solidFill>
            <a:srgbClr val="141519"/>
          </a:solidFill>
        </p:grpSpPr>
        <p:grpSp>
          <p:nvGrpSpPr>
            <p:cNvPr id="5" name="组合 4"/>
            <p:cNvGrpSpPr/>
            <p:nvPr/>
          </p:nvGrpSpPr>
          <p:grpSpPr>
            <a:xfrm>
              <a:off x="4550909" y="2249849"/>
              <a:ext cx="2935798" cy="3010590"/>
              <a:chOff x="4598426" y="1496202"/>
              <a:chExt cx="3167150" cy="3247836"/>
            </a:xfrm>
            <a:grpFill/>
          </p:grpSpPr>
          <p:sp>
            <p:nvSpPr>
              <p:cNvPr id="7" name="椭圆 6"/>
              <p:cNvSpPr/>
              <p:nvPr/>
            </p:nvSpPr>
            <p:spPr>
              <a:xfrm flipH="1">
                <a:off x="4598426" y="1496202"/>
                <a:ext cx="3167150" cy="3167154"/>
              </a:xfrm>
              <a:prstGeom prst="ellipse">
                <a:avLst/>
              </a:prstGeom>
              <a:solidFill>
                <a:srgbClr val="CBBC9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3765">
                  <a:lnSpc>
                    <a:spcPct val="130000"/>
                  </a:lnSpc>
                  <a:defRPr/>
                </a:pPr>
                <a:endParaRPr lang="zh-CN" altLang="en-US" sz="9595" kern="0" dirty="0">
                  <a:solidFill>
                    <a:srgbClr val="CBBC9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8" name="椭圆 7"/>
              <p:cNvSpPr/>
              <p:nvPr/>
            </p:nvSpPr>
            <p:spPr>
              <a:xfrm flipH="1">
                <a:off x="4687201" y="1724430"/>
                <a:ext cx="3019603" cy="3019608"/>
              </a:xfrm>
              <a:prstGeom prst="ellipse">
                <a:avLst/>
              </a:prstGeom>
              <a:solidFill>
                <a:srgbClr val="CBBC9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3765">
                  <a:lnSpc>
                    <a:spcPct val="130000"/>
                  </a:lnSpc>
                  <a:defRPr/>
                </a:pPr>
                <a:endParaRPr lang="zh-CN" altLang="en-US" sz="9595" kern="0" dirty="0">
                  <a:solidFill>
                    <a:srgbClr val="CBBC91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6" name="同心圆 76"/>
            <p:cNvSpPr/>
            <p:nvPr/>
          </p:nvSpPr>
          <p:spPr>
            <a:xfrm>
              <a:off x="4365174" y="2070399"/>
              <a:ext cx="3294205" cy="3296607"/>
            </a:xfrm>
            <a:prstGeom prst="donut">
              <a:avLst>
                <a:gd name="adj" fmla="val 6327"/>
              </a:avLst>
            </a:prstGeom>
            <a:solidFill>
              <a:srgbClr val="CBBC91"/>
            </a:solidFill>
            <a:ln w="38100">
              <a:noFill/>
              <a:round/>
            </a:ln>
            <a:effectLst>
              <a:outerShdw blurRad="254000" dist="63500" dir="2700000" algn="tl" rotWithShape="0">
                <a:prstClr val="black">
                  <a:alpha val="30000"/>
                </a:prstClr>
              </a:outerShdw>
            </a:effectLst>
          </p:spPr>
          <p:txBody>
            <a:bodyPr vert="horz" wrap="square" lIns="91380" tIns="45690" rIns="91380" bIns="45690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 sz="1800" dirty="0">
                <a:solidFill>
                  <a:srgbClr val="CBBC9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16" name="TextBox 10"/>
          <p:cNvSpPr txBox="1"/>
          <p:nvPr/>
        </p:nvSpPr>
        <p:spPr>
          <a:xfrm>
            <a:off x="553085" y="1376680"/>
            <a:ext cx="3810635" cy="37026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 algn="just">
              <a:lnSpc>
                <a:spcPct val="160000"/>
              </a:lnSpc>
              <a:buFont typeface="Wingdings" panose="05000000000000000000" pitchFamily="2" charset="2"/>
              <a:buChar char="n"/>
            </a:pPr>
            <a:r>
              <a:rPr lang="en-US" altLang="zh-CN" sz="1400" b="1" dirty="0">
                <a:solidFill>
                  <a:srgbClr val="CBBC91"/>
                </a:solidFill>
                <a:cs typeface="+mn-ea"/>
                <a:sym typeface="+mn-lt"/>
              </a:rPr>
              <a:t>1.</a:t>
            </a:r>
            <a:r>
              <a:rPr lang="zh-CN" altLang="en-US" sz="1400" b="1" dirty="0">
                <a:solidFill>
                  <a:srgbClr val="CBBC91"/>
                </a:solidFill>
                <a:cs typeface="+mn-ea"/>
                <a:sym typeface="+mn-lt"/>
              </a:rPr>
              <a:t>精准巨大需求</a:t>
            </a:r>
            <a:r>
              <a:rPr lang="en-US" altLang="zh-CN" sz="1400" b="1" dirty="0">
                <a:solidFill>
                  <a:srgbClr val="CBBC91"/>
                </a:solidFill>
                <a:cs typeface="+mn-ea"/>
                <a:sym typeface="+mn-lt"/>
              </a:rPr>
              <a:t>:</a:t>
            </a:r>
            <a:r>
              <a:rPr lang="zh-CN" altLang="en-US" sz="1400" dirty="0">
                <a:solidFill>
                  <a:srgbClr val="CBBC91"/>
                </a:solidFill>
                <a:cs typeface="+mn-ea"/>
                <a:sym typeface="+mn-lt"/>
              </a:rPr>
              <a:t>服务</a:t>
            </a:r>
            <a:r>
              <a:rPr lang="en-US" altLang="zh-CN" sz="1400" dirty="0">
                <a:solidFill>
                  <a:srgbClr val="CBBC91"/>
                </a:solidFill>
                <a:cs typeface="+mn-ea"/>
                <a:sym typeface="+mn-lt"/>
              </a:rPr>
              <a:t>2.6</a:t>
            </a:r>
            <a:r>
              <a:rPr lang="zh-CN" altLang="en-US" sz="1400" dirty="0">
                <a:solidFill>
                  <a:srgbClr val="CBBC91"/>
                </a:solidFill>
                <a:cs typeface="+mn-ea"/>
                <a:sym typeface="+mn-lt"/>
              </a:rPr>
              <a:t>亿</a:t>
            </a:r>
            <a:r>
              <a:rPr lang="en-US" altLang="zh-CN" sz="1400" dirty="0">
                <a:solidFill>
                  <a:srgbClr val="CBBC91"/>
                </a:solidFill>
                <a:cs typeface="+mn-ea"/>
                <a:sym typeface="+mn-lt"/>
              </a:rPr>
              <a:t>+</a:t>
            </a:r>
            <a:r>
              <a:rPr lang="zh-CN" altLang="en-US" sz="1400" dirty="0">
                <a:solidFill>
                  <a:srgbClr val="CBBC91"/>
                </a:solidFill>
                <a:cs typeface="+mn-ea"/>
                <a:sym typeface="+mn-lt"/>
              </a:rPr>
              <a:t>老人，</a:t>
            </a:r>
            <a:r>
              <a:rPr lang="en-US" altLang="zh-CN" sz="1400" dirty="0">
                <a:solidFill>
                  <a:srgbClr val="CBBC91"/>
                </a:solidFill>
                <a:cs typeface="+mn-ea"/>
                <a:sym typeface="+mn-lt"/>
              </a:rPr>
              <a:t>60%+</a:t>
            </a:r>
            <a:r>
              <a:rPr lang="zh-CN" altLang="en-US" sz="1400" dirty="0">
                <a:solidFill>
                  <a:srgbClr val="CBBC91"/>
                </a:solidFill>
                <a:cs typeface="+mn-ea"/>
                <a:sym typeface="+mn-lt"/>
              </a:rPr>
              <a:t>有迫切需求。</a:t>
            </a:r>
            <a:r>
              <a:rPr lang="en-US" altLang="zh-CN" sz="1400" dirty="0">
                <a:solidFill>
                  <a:srgbClr val="CBBC91"/>
                </a:solidFill>
                <a:cs typeface="+mn-ea"/>
                <a:sym typeface="+mn-lt"/>
              </a:rPr>
              <a:t> </a:t>
            </a:r>
          </a:p>
          <a:p>
            <a:pPr marL="285750" indent="-285750" algn="just">
              <a:lnSpc>
                <a:spcPct val="160000"/>
              </a:lnSpc>
              <a:buFont typeface="Wingdings" panose="05000000000000000000" pitchFamily="2" charset="2"/>
              <a:buChar char="n"/>
            </a:pPr>
            <a:r>
              <a:rPr lang="en-US" altLang="zh-CN" sz="1400" b="1" dirty="0">
                <a:solidFill>
                  <a:srgbClr val="CBBC91"/>
                </a:solidFill>
                <a:cs typeface="+mn-ea"/>
                <a:sym typeface="+mn-lt"/>
              </a:rPr>
              <a:t>2.</a:t>
            </a:r>
            <a:r>
              <a:rPr lang="zh-CN" altLang="en-US" sz="1400" b="1" dirty="0">
                <a:solidFill>
                  <a:srgbClr val="CBBC91"/>
                </a:solidFill>
                <a:cs typeface="+mn-ea"/>
                <a:sym typeface="+mn-lt"/>
              </a:rPr>
              <a:t>系统实用课程</a:t>
            </a:r>
            <a:r>
              <a:rPr lang="en-US" altLang="zh-CN" sz="1400" b="1" dirty="0">
                <a:solidFill>
                  <a:srgbClr val="CBBC91"/>
                </a:solidFill>
                <a:cs typeface="+mn-ea"/>
                <a:sym typeface="+mn-lt"/>
              </a:rPr>
              <a:t>:</a:t>
            </a:r>
            <a:r>
              <a:rPr lang="zh-CN" altLang="en-US" sz="1400" dirty="0">
                <a:solidFill>
                  <a:srgbClr val="CBBC91"/>
                </a:solidFill>
                <a:cs typeface="+mn-ea"/>
                <a:sym typeface="+mn-lt"/>
              </a:rPr>
              <a:t>覆盖基础到进阶</a:t>
            </a:r>
            <a:r>
              <a:rPr lang="en-US" altLang="zh-CN" sz="1400" dirty="0">
                <a:solidFill>
                  <a:srgbClr val="CBBC91"/>
                </a:solidFill>
                <a:cs typeface="+mn-ea"/>
                <a:sym typeface="+mn-lt"/>
              </a:rPr>
              <a:t>(</a:t>
            </a:r>
            <a:r>
              <a:rPr lang="zh-CN" altLang="en-US" sz="1400" dirty="0">
                <a:solidFill>
                  <a:srgbClr val="CBBC91"/>
                </a:solidFill>
                <a:cs typeface="+mn-ea"/>
                <a:sym typeface="+mn-lt"/>
              </a:rPr>
              <a:t>微信、支付、防诈、短视频</a:t>
            </a:r>
            <a:r>
              <a:rPr lang="en-US" altLang="zh-CN" sz="1400" dirty="0">
                <a:solidFill>
                  <a:srgbClr val="CBBC91"/>
                </a:solidFill>
                <a:cs typeface="+mn-ea"/>
                <a:sym typeface="+mn-lt"/>
              </a:rPr>
              <a:t>)</a:t>
            </a:r>
            <a:r>
              <a:rPr lang="zh-CN" altLang="en-US" sz="1400" dirty="0">
                <a:solidFill>
                  <a:srgbClr val="CBBC91"/>
                </a:solidFill>
                <a:cs typeface="+mn-ea"/>
                <a:sym typeface="+mn-lt"/>
              </a:rPr>
              <a:t>。</a:t>
            </a:r>
            <a:r>
              <a:rPr lang="en-US" altLang="zh-CN" sz="1400" dirty="0">
                <a:solidFill>
                  <a:srgbClr val="CBBC91"/>
                </a:solidFill>
                <a:cs typeface="+mn-ea"/>
                <a:sym typeface="+mn-lt"/>
              </a:rPr>
              <a:t> </a:t>
            </a:r>
          </a:p>
          <a:p>
            <a:pPr marL="285750" indent="-285750" algn="just">
              <a:lnSpc>
                <a:spcPct val="160000"/>
              </a:lnSpc>
              <a:buFont typeface="Wingdings" panose="05000000000000000000" pitchFamily="2" charset="2"/>
              <a:buChar char="n"/>
            </a:pPr>
            <a:r>
              <a:rPr lang="en-US" altLang="zh-CN" sz="1400" b="1" dirty="0">
                <a:solidFill>
                  <a:srgbClr val="CBBC91"/>
                </a:solidFill>
                <a:cs typeface="+mn-ea"/>
                <a:sym typeface="+mn-lt"/>
              </a:rPr>
              <a:t>3.</a:t>
            </a:r>
            <a:r>
              <a:rPr lang="zh-CN" altLang="en-US" sz="1400" b="1" dirty="0">
                <a:solidFill>
                  <a:srgbClr val="CBBC91"/>
                </a:solidFill>
                <a:cs typeface="+mn-ea"/>
                <a:sym typeface="+mn-lt"/>
              </a:rPr>
              <a:t>小班灵活教学</a:t>
            </a:r>
            <a:r>
              <a:rPr lang="en-US" altLang="zh-CN" sz="1400" b="1" dirty="0">
                <a:solidFill>
                  <a:srgbClr val="CBBC91"/>
                </a:solidFill>
                <a:cs typeface="+mn-ea"/>
                <a:sym typeface="+mn-lt"/>
              </a:rPr>
              <a:t>:</a:t>
            </a:r>
            <a:r>
              <a:rPr lang="en-US" altLang="zh-CN" sz="1400" dirty="0">
                <a:solidFill>
                  <a:srgbClr val="CBBC91"/>
                </a:solidFill>
                <a:cs typeface="+mn-ea"/>
                <a:sym typeface="+mn-lt"/>
              </a:rPr>
              <a:t>1:5</a:t>
            </a:r>
            <a:r>
              <a:rPr lang="zh-CN" altLang="en-US" sz="1400" dirty="0">
                <a:solidFill>
                  <a:srgbClr val="CBBC91"/>
                </a:solidFill>
                <a:cs typeface="+mn-ea"/>
                <a:sym typeface="+mn-lt"/>
              </a:rPr>
              <a:t>教学、免费重听、线上答疑，体验好。</a:t>
            </a:r>
            <a:r>
              <a:rPr lang="en-US" altLang="zh-CN" sz="1400" dirty="0">
                <a:solidFill>
                  <a:srgbClr val="CBBC91"/>
                </a:solidFill>
                <a:cs typeface="+mn-ea"/>
                <a:sym typeface="+mn-lt"/>
              </a:rPr>
              <a:t> </a:t>
            </a:r>
          </a:p>
          <a:p>
            <a:pPr marL="285750" indent="-285750" algn="just">
              <a:lnSpc>
                <a:spcPct val="160000"/>
              </a:lnSpc>
              <a:buFont typeface="Wingdings" panose="05000000000000000000" pitchFamily="2" charset="2"/>
              <a:buChar char="n"/>
            </a:pPr>
            <a:r>
              <a:rPr lang="en-US" altLang="zh-CN" sz="1400" b="1" dirty="0">
                <a:solidFill>
                  <a:srgbClr val="CBBC91"/>
                </a:solidFill>
                <a:cs typeface="+mn-ea"/>
                <a:sym typeface="+mn-lt"/>
              </a:rPr>
              <a:t>4.</a:t>
            </a:r>
            <a:r>
              <a:rPr lang="zh-CN" altLang="en-US" sz="1400" b="1" dirty="0">
                <a:solidFill>
                  <a:srgbClr val="CBBC91"/>
                </a:solidFill>
                <a:cs typeface="+mn-ea"/>
                <a:sym typeface="+mn-lt"/>
              </a:rPr>
              <a:t>多元盈利模式</a:t>
            </a:r>
            <a:r>
              <a:rPr lang="en-US" altLang="zh-CN" sz="1400" b="1" dirty="0">
                <a:solidFill>
                  <a:srgbClr val="CBBC91"/>
                </a:solidFill>
                <a:cs typeface="+mn-ea"/>
                <a:sym typeface="+mn-lt"/>
              </a:rPr>
              <a:t>:</a:t>
            </a:r>
            <a:r>
              <a:rPr lang="zh-CN" altLang="en-US" sz="1400" dirty="0">
                <a:solidFill>
                  <a:srgbClr val="CBBC91"/>
                </a:solidFill>
                <a:cs typeface="+mn-ea"/>
                <a:sym typeface="+mn-lt"/>
              </a:rPr>
              <a:t>课程收费</a:t>
            </a:r>
            <a:r>
              <a:rPr lang="en-US" altLang="zh-CN" sz="1400" dirty="0">
                <a:solidFill>
                  <a:srgbClr val="CBBC91"/>
                </a:solidFill>
                <a:cs typeface="+mn-ea"/>
                <a:sym typeface="+mn-lt"/>
              </a:rPr>
              <a:t>(</a:t>
            </a:r>
            <a:r>
              <a:rPr lang="zh-CN" altLang="en-US" sz="1400" dirty="0">
                <a:solidFill>
                  <a:srgbClr val="CBBC91"/>
                </a:solidFill>
                <a:cs typeface="+mn-ea"/>
                <a:sym typeface="+mn-lt"/>
              </a:rPr>
              <a:t>基础</a:t>
            </a:r>
            <a:r>
              <a:rPr lang="en-US" altLang="zh-CN" sz="1400" dirty="0">
                <a:solidFill>
                  <a:srgbClr val="CBBC91"/>
                </a:solidFill>
                <a:cs typeface="+mn-ea"/>
                <a:sym typeface="+mn-lt"/>
              </a:rPr>
              <a:t>300/</a:t>
            </a:r>
            <a:r>
              <a:rPr lang="zh-CN" altLang="en-US" sz="1400" dirty="0">
                <a:solidFill>
                  <a:srgbClr val="CBBC91"/>
                </a:solidFill>
                <a:cs typeface="+mn-ea"/>
                <a:sym typeface="+mn-lt"/>
              </a:rPr>
              <a:t>高级</a:t>
            </a:r>
            <a:r>
              <a:rPr lang="en-US" altLang="zh-CN" sz="1400" dirty="0">
                <a:solidFill>
                  <a:srgbClr val="CBBC91"/>
                </a:solidFill>
                <a:cs typeface="+mn-ea"/>
                <a:sym typeface="+mn-lt"/>
              </a:rPr>
              <a:t>800)</a:t>
            </a:r>
            <a:r>
              <a:rPr lang="zh-CN" altLang="en-US" sz="1400" dirty="0">
                <a:solidFill>
                  <a:srgbClr val="CBBC91"/>
                </a:solidFill>
                <a:cs typeface="+mn-ea"/>
                <a:sym typeface="+mn-lt"/>
              </a:rPr>
              <a:t>、设备代购</a:t>
            </a:r>
            <a:r>
              <a:rPr lang="en-US" altLang="zh-CN" sz="1400" dirty="0">
                <a:solidFill>
                  <a:srgbClr val="CBBC91"/>
                </a:solidFill>
                <a:cs typeface="+mn-ea"/>
                <a:sym typeface="+mn-lt"/>
              </a:rPr>
              <a:t>(15%</a:t>
            </a:r>
            <a:r>
              <a:rPr lang="zh-CN" altLang="en-US" sz="1400" dirty="0">
                <a:solidFill>
                  <a:srgbClr val="CBBC91"/>
                </a:solidFill>
                <a:cs typeface="+mn-ea"/>
                <a:sym typeface="+mn-lt"/>
              </a:rPr>
              <a:t>利</a:t>
            </a:r>
            <a:r>
              <a:rPr lang="en-US" altLang="zh-CN" sz="1400" dirty="0">
                <a:solidFill>
                  <a:srgbClr val="CBBC91"/>
                </a:solidFill>
                <a:cs typeface="+mn-ea"/>
                <a:sym typeface="+mn-lt"/>
              </a:rPr>
              <a:t>)</a:t>
            </a:r>
            <a:r>
              <a:rPr lang="zh-CN" altLang="en-US" sz="1400" dirty="0">
                <a:solidFill>
                  <a:srgbClr val="CBBC91"/>
                </a:solidFill>
                <a:cs typeface="+mn-ea"/>
                <a:sym typeface="+mn-lt"/>
              </a:rPr>
              <a:t>、企业培训</a:t>
            </a:r>
            <a:r>
              <a:rPr lang="en-US" altLang="zh-CN" sz="1400" dirty="0">
                <a:solidFill>
                  <a:srgbClr val="CBBC91"/>
                </a:solidFill>
                <a:cs typeface="+mn-ea"/>
                <a:sym typeface="+mn-lt"/>
              </a:rPr>
              <a:t>(2k-</a:t>
            </a:r>
          </a:p>
          <a:p>
            <a:pPr marL="285750" indent="-285750" algn="just">
              <a:lnSpc>
                <a:spcPct val="160000"/>
              </a:lnSpc>
              <a:buFont typeface="Wingdings" panose="05000000000000000000" pitchFamily="2" charset="2"/>
              <a:buChar char="n"/>
            </a:pPr>
            <a:r>
              <a:rPr lang="en-US" altLang="zh-CN" sz="1400" dirty="0">
                <a:solidFill>
                  <a:srgbClr val="CBBC91"/>
                </a:solidFill>
                <a:cs typeface="+mn-ea"/>
                <a:sym typeface="+mn-lt"/>
              </a:rPr>
              <a:t>5k). </a:t>
            </a:r>
          </a:p>
          <a:p>
            <a:pPr marL="285750" indent="-285750" algn="just">
              <a:lnSpc>
                <a:spcPct val="160000"/>
              </a:lnSpc>
              <a:buFont typeface="Wingdings" panose="05000000000000000000" pitchFamily="2" charset="2"/>
              <a:buChar char="n"/>
            </a:pPr>
            <a:r>
              <a:rPr lang="en-US" altLang="zh-CN" sz="1400" b="1" dirty="0">
                <a:solidFill>
                  <a:srgbClr val="CBBC91"/>
                </a:solidFill>
                <a:cs typeface="+mn-ea"/>
                <a:sym typeface="+mn-lt"/>
              </a:rPr>
              <a:t>5.</a:t>
            </a:r>
            <a:r>
              <a:rPr lang="zh-CN" altLang="en-US" sz="1400" b="1" dirty="0">
                <a:solidFill>
                  <a:srgbClr val="CBBC91"/>
                </a:solidFill>
                <a:cs typeface="+mn-ea"/>
                <a:sym typeface="+mn-lt"/>
              </a:rPr>
              <a:t>核心差异化</a:t>
            </a:r>
            <a:r>
              <a:rPr lang="en-US" altLang="zh-CN" sz="1400" b="1" dirty="0">
                <a:solidFill>
                  <a:srgbClr val="CBBC91"/>
                </a:solidFill>
                <a:cs typeface="+mn-ea"/>
                <a:sym typeface="+mn-lt"/>
              </a:rPr>
              <a:t>:"</a:t>
            </a:r>
            <a:r>
              <a:rPr lang="en-US" altLang="zh-CN" sz="1400" dirty="0">
                <a:solidFill>
                  <a:srgbClr val="CBBC91"/>
                </a:solidFill>
                <a:cs typeface="+mn-ea"/>
                <a:sym typeface="+mn-lt"/>
              </a:rPr>
              <a:t>1</a:t>
            </a:r>
            <a:r>
              <a:rPr lang="zh-CN" altLang="en-US" sz="1400" dirty="0">
                <a:solidFill>
                  <a:srgbClr val="CBBC91"/>
                </a:solidFill>
                <a:cs typeface="+mn-ea"/>
                <a:sym typeface="+mn-lt"/>
              </a:rPr>
              <a:t>对</a:t>
            </a:r>
            <a:r>
              <a:rPr lang="en-US" altLang="zh-CN" sz="1400" dirty="0">
                <a:solidFill>
                  <a:srgbClr val="CBBC91"/>
                </a:solidFill>
                <a:cs typeface="+mn-ea"/>
                <a:sym typeface="+mn-lt"/>
              </a:rPr>
              <a:t>1</a:t>
            </a:r>
            <a:r>
              <a:rPr lang="zh-CN" altLang="en-US" sz="1400" dirty="0">
                <a:solidFill>
                  <a:srgbClr val="CBBC91"/>
                </a:solidFill>
                <a:cs typeface="+mn-ea"/>
                <a:sym typeface="+mn-lt"/>
              </a:rPr>
              <a:t>助教</a:t>
            </a:r>
            <a:r>
              <a:rPr lang="en-US" altLang="zh-CN" sz="1400" dirty="0">
                <a:solidFill>
                  <a:srgbClr val="CBBC91"/>
                </a:solidFill>
                <a:cs typeface="+mn-ea"/>
                <a:sym typeface="+mn-lt"/>
              </a:rPr>
              <a:t>”</a:t>
            </a:r>
            <a:r>
              <a:rPr lang="zh-CN" altLang="en-US" sz="1400" dirty="0">
                <a:solidFill>
                  <a:srgbClr val="CBBC91"/>
                </a:solidFill>
                <a:cs typeface="+mn-ea"/>
                <a:sym typeface="+mn-lt"/>
              </a:rPr>
              <a:t>跟踪服务。</a:t>
            </a:r>
            <a:r>
              <a:rPr lang="en-US" altLang="zh-CN" sz="1400" dirty="0">
                <a:solidFill>
                  <a:srgbClr val="CBBC91"/>
                </a:solidFill>
                <a:cs typeface="+mn-ea"/>
                <a:sym typeface="+mn-lt"/>
              </a:rPr>
              <a:t> </a:t>
            </a:r>
          </a:p>
          <a:p>
            <a:pPr marL="285750" indent="-285750" algn="just">
              <a:lnSpc>
                <a:spcPct val="160000"/>
              </a:lnSpc>
              <a:buFont typeface="Wingdings" panose="05000000000000000000" pitchFamily="2" charset="2"/>
              <a:buChar char="n"/>
            </a:pPr>
            <a:r>
              <a:rPr lang="en-US" altLang="zh-CN" sz="1400" b="1" dirty="0">
                <a:solidFill>
                  <a:srgbClr val="CBBC91"/>
                </a:solidFill>
                <a:cs typeface="+mn-ea"/>
                <a:sym typeface="+mn-lt"/>
              </a:rPr>
              <a:t>6.</a:t>
            </a:r>
            <a:r>
              <a:rPr lang="zh-CN" altLang="en-US" sz="1400" b="1" dirty="0">
                <a:solidFill>
                  <a:srgbClr val="CBBC91"/>
                </a:solidFill>
                <a:cs typeface="+mn-ea"/>
                <a:sym typeface="+mn-lt"/>
              </a:rPr>
              <a:t>政策强支持</a:t>
            </a:r>
            <a:r>
              <a:rPr lang="en-US" altLang="zh-CN" sz="1400" b="1" dirty="0">
                <a:solidFill>
                  <a:srgbClr val="CBBC91"/>
                </a:solidFill>
                <a:cs typeface="+mn-ea"/>
                <a:sym typeface="+mn-lt"/>
              </a:rPr>
              <a:t>:</a:t>
            </a:r>
            <a:r>
              <a:rPr lang="zh-CN" altLang="en-US" sz="1400" dirty="0">
                <a:solidFill>
                  <a:srgbClr val="CBBC91"/>
                </a:solidFill>
                <a:cs typeface="+mn-ea"/>
                <a:sym typeface="+mn-lt"/>
              </a:rPr>
              <a:t>契合</a:t>
            </a:r>
            <a:r>
              <a:rPr lang="en-US" altLang="zh-CN" sz="1400" dirty="0">
                <a:solidFill>
                  <a:srgbClr val="CBBC91"/>
                </a:solidFill>
                <a:cs typeface="+mn-ea"/>
                <a:sym typeface="+mn-lt"/>
              </a:rPr>
              <a:t>"</a:t>
            </a:r>
            <a:r>
              <a:rPr lang="zh-CN" altLang="en-US" sz="1400" dirty="0">
                <a:solidFill>
                  <a:srgbClr val="CBBC91"/>
                </a:solidFill>
                <a:cs typeface="+mn-ea"/>
                <a:sym typeface="+mn-lt"/>
              </a:rPr>
              <a:t>智慧助老</a:t>
            </a:r>
            <a:r>
              <a:rPr lang="en-US" altLang="zh-CN" sz="1400" dirty="0">
                <a:solidFill>
                  <a:srgbClr val="CBBC91"/>
                </a:solidFill>
                <a:cs typeface="+mn-ea"/>
                <a:sym typeface="+mn-lt"/>
              </a:rPr>
              <a:t>"</a:t>
            </a:r>
            <a:r>
              <a:rPr lang="zh-CN" altLang="en-US" sz="1400" dirty="0">
                <a:solidFill>
                  <a:srgbClr val="CBBC91"/>
                </a:solidFill>
                <a:cs typeface="+mn-ea"/>
                <a:sym typeface="+mn-lt"/>
              </a:rPr>
              <a:t>国策。</a:t>
            </a:r>
          </a:p>
        </p:txBody>
      </p:sp>
      <p:sp>
        <p:nvSpPr>
          <p:cNvPr id="19" name="TextBox 10"/>
          <p:cNvSpPr txBox="1"/>
          <p:nvPr/>
        </p:nvSpPr>
        <p:spPr>
          <a:xfrm>
            <a:off x="7782560" y="3255645"/>
            <a:ext cx="3642360" cy="2846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60000"/>
              </a:lnSpc>
              <a:buFont typeface="Wingdings" panose="05000000000000000000" pitchFamily="2" charset="2"/>
              <a:buChar char="n"/>
            </a:pPr>
            <a:r>
              <a:rPr lang="en-US" altLang="zh-CN" sz="1400" b="1" dirty="0">
                <a:solidFill>
                  <a:srgbClr val="CBBC91"/>
                </a:solidFill>
                <a:cs typeface="+mn-ea"/>
                <a:sym typeface="+mn-lt"/>
              </a:rPr>
              <a:t>1.</a:t>
            </a:r>
            <a:r>
              <a:rPr lang="zh-CN" altLang="en-US" sz="1400" b="1" dirty="0">
                <a:solidFill>
                  <a:srgbClr val="CBBC91"/>
                </a:solidFill>
                <a:cs typeface="+mn-ea"/>
                <a:sym typeface="+mn-lt"/>
              </a:rPr>
              <a:t>教学效果差异</a:t>
            </a:r>
            <a:r>
              <a:rPr lang="en-US" altLang="zh-CN" sz="1400" b="1" dirty="0">
                <a:solidFill>
                  <a:srgbClr val="CBBC91"/>
                </a:solidFill>
                <a:cs typeface="+mn-ea"/>
                <a:sym typeface="+mn-lt"/>
              </a:rPr>
              <a:t>:</a:t>
            </a:r>
            <a:r>
              <a:rPr lang="zh-CN" altLang="en-US" sz="1400" dirty="0">
                <a:solidFill>
                  <a:srgbClr val="CBBC91"/>
                </a:solidFill>
                <a:cs typeface="+mn-ea"/>
                <a:sym typeface="+mn-lt"/>
              </a:rPr>
              <a:t>老人学习进度不一，</a:t>
            </a:r>
            <a:r>
              <a:rPr lang="en-US" altLang="zh-CN" sz="1400" dirty="0">
                <a:solidFill>
                  <a:srgbClr val="CBBC91"/>
                </a:solidFill>
                <a:cs typeface="+mn-ea"/>
                <a:sym typeface="+mn-lt"/>
              </a:rPr>
              <a:t> </a:t>
            </a:r>
            <a:r>
              <a:rPr lang="zh-CN" altLang="en-US" sz="1400" dirty="0">
                <a:solidFill>
                  <a:srgbClr val="CBBC91"/>
                </a:solidFill>
                <a:cs typeface="+mn-ea"/>
                <a:sym typeface="+mn-lt"/>
              </a:rPr>
              <a:t>标准化难。</a:t>
            </a:r>
            <a:r>
              <a:rPr lang="en-US" altLang="zh-CN" sz="1400" dirty="0">
                <a:solidFill>
                  <a:srgbClr val="CBBC91"/>
                </a:solidFill>
                <a:cs typeface="+mn-ea"/>
                <a:sym typeface="+mn-lt"/>
              </a:rPr>
              <a:t> </a:t>
            </a:r>
          </a:p>
          <a:p>
            <a:pPr marL="285750" indent="-285750" algn="just">
              <a:lnSpc>
                <a:spcPct val="160000"/>
              </a:lnSpc>
              <a:buFont typeface="Wingdings" panose="05000000000000000000" pitchFamily="2" charset="2"/>
              <a:buChar char="n"/>
            </a:pPr>
            <a:r>
              <a:rPr lang="en-US" altLang="zh-CN" sz="1400" b="1" dirty="0">
                <a:solidFill>
                  <a:srgbClr val="CBBC91"/>
                </a:solidFill>
                <a:cs typeface="+mn-ea"/>
                <a:sym typeface="+mn-lt"/>
              </a:rPr>
              <a:t>2.</a:t>
            </a:r>
            <a:r>
              <a:rPr lang="zh-CN" altLang="en-US" sz="1400" b="1" dirty="0">
                <a:solidFill>
                  <a:srgbClr val="CBBC91"/>
                </a:solidFill>
                <a:cs typeface="+mn-ea"/>
                <a:sym typeface="+mn-lt"/>
              </a:rPr>
              <a:t>课程更新压力</a:t>
            </a:r>
            <a:r>
              <a:rPr lang="en-US" altLang="zh-CN" sz="1400" b="1" dirty="0">
                <a:solidFill>
                  <a:srgbClr val="CBBC91"/>
                </a:solidFill>
                <a:cs typeface="+mn-ea"/>
                <a:sym typeface="+mn-lt"/>
              </a:rPr>
              <a:t>:</a:t>
            </a:r>
            <a:r>
              <a:rPr lang="zh-CN" altLang="en-US" sz="1400" dirty="0">
                <a:solidFill>
                  <a:srgbClr val="CBBC91"/>
                </a:solidFill>
                <a:cs typeface="+mn-ea"/>
                <a:sym typeface="+mn-lt"/>
              </a:rPr>
              <a:t>技术迭代快，需持续投入更新</a:t>
            </a:r>
            <a:r>
              <a:rPr lang="en-US" altLang="zh-CN" sz="1400" dirty="0">
                <a:solidFill>
                  <a:srgbClr val="CBBC91"/>
                </a:solidFill>
                <a:cs typeface="+mn-ea"/>
                <a:sym typeface="+mn-lt"/>
              </a:rPr>
              <a:t>(</a:t>
            </a:r>
            <a:r>
              <a:rPr lang="zh-CN" altLang="en-US" sz="1400" dirty="0">
                <a:solidFill>
                  <a:srgbClr val="CBBC91"/>
                </a:solidFill>
                <a:cs typeface="+mn-ea"/>
                <a:sym typeface="+mn-lt"/>
              </a:rPr>
              <a:t>预算</a:t>
            </a:r>
            <a:r>
              <a:rPr lang="en-US" altLang="zh-CN" sz="1400" dirty="0">
                <a:solidFill>
                  <a:srgbClr val="CBBC91"/>
                </a:solidFill>
                <a:cs typeface="+mn-ea"/>
                <a:sym typeface="+mn-lt"/>
              </a:rPr>
              <a:t>20%)</a:t>
            </a:r>
            <a:r>
              <a:rPr lang="zh-CN" altLang="en-US" sz="1400" dirty="0">
                <a:solidFill>
                  <a:srgbClr val="CBBC91"/>
                </a:solidFill>
                <a:cs typeface="+mn-ea"/>
                <a:sym typeface="+mn-lt"/>
              </a:rPr>
              <a:t>。</a:t>
            </a:r>
            <a:r>
              <a:rPr lang="en-US" altLang="zh-CN" sz="1400" dirty="0">
                <a:solidFill>
                  <a:srgbClr val="CBBC91"/>
                </a:solidFill>
                <a:cs typeface="+mn-ea"/>
                <a:sym typeface="+mn-lt"/>
              </a:rPr>
              <a:t> </a:t>
            </a:r>
          </a:p>
          <a:p>
            <a:pPr marL="285750" indent="-285750" algn="just">
              <a:lnSpc>
                <a:spcPct val="160000"/>
              </a:lnSpc>
              <a:buFont typeface="Wingdings" panose="05000000000000000000" pitchFamily="2" charset="2"/>
              <a:buChar char="n"/>
            </a:pPr>
            <a:r>
              <a:rPr lang="en-US" altLang="zh-CN" sz="1400" b="1" dirty="0">
                <a:solidFill>
                  <a:srgbClr val="CBBC91"/>
                </a:solidFill>
                <a:cs typeface="+mn-ea"/>
                <a:sym typeface="+mn-lt"/>
              </a:rPr>
              <a:t>3.</a:t>
            </a:r>
            <a:r>
              <a:rPr lang="zh-CN" altLang="en-US" sz="1400" b="1" dirty="0">
                <a:solidFill>
                  <a:srgbClr val="CBBC91"/>
                </a:solidFill>
                <a:cs typeface="+mn-ea"/>
                <a:sym typeface="+mn-lt"/>
              </a:rPr>
              <a:t>初期信任建立难</a:t>
            </a:r>
            <a:r>
              <a:rPr lang="en-US" altLang="zh-CN" sz="1400" b="1" dirty="0">
                <a:solidFill>
                  <a:srgbClr val="CBBC91"/>
                </a:solidFill>
                <a:cs typeface="+mn-ea"/>
                <a:sym typeface="+mn-lt"/>
              </a:rPr>
              <a:t>:</a:t>
            </a:r>
            <a:r>
              <a:rPr lang="zh-CN" altLang="en-US" sz="1400" dirty="0">
                <a:solidFill>
                  <a:srgbClr val="CBBC91"/>
                </a:solidFill>
                <a:cs typeface="+mn-ea"/>
                <a:sym typeface="+mn-lt"/>
              </a:rPr>
              <a:t>商业化机构需突破</a:t>
            </a:r>
            <a:r>
              <a:rPr lang="en-US" altLang="zh-CN" sz="1400" dirty="0">
                <a:solidFill>
                  <a:srgbClr val="CBBC91"/>
                </a:solidFill>
                <a:cs typeface="+mn-ea"/>
                <a:sym typeface="+mn-lt"/>
              </a:rPr>
              <a:t>"</a:t>
            </a:r>
            <a:r>
              <a:rPr lang="zh-CN" altLang="en-US" sz="1400" dirty="0">
                <a:solidFill>
                  <a:srgbClr val="CBBC91"/>
                </a:solidFill>
                <a:cs typeface="+mn-ea"/>
                <a:sym typeface="+mn-lt"/>
              </a:rPr>
              <a:t>免费公益课</a:t>
            </a:r>
            <a:r>
              <a:rPr lang="en-US" altLang="zh-CN" sz="1400" dirty="0">
                <a:solidFill>
                  <a:srgbClr val="CBBC91"/>
                </a:solidFill>
                <a:cs typeface="+mn-ea"/>
                <a:sym typeface="+mn-lt"/>
              </a:rPr>
              <a:t>"</a:t>
            </a:r>
            <a:r>
              <a:rPr lang="zh-CN" altLang="en-US" sz="1400" dirty="0">
                <a:solidFill>
                  <a:srgbClr val="CBBC91"/>
                </a:solidFill>
                <a:cs typeface="+mn-ea"/>
                <a:sym typeface="+mn-lt"/>
              </a:rPr>
              <a:t>认知。</a:t>
            </a:r>
            <a:r>
              <a:rPr lang="en-US" altLang="zh-CN" sz="1400" dirty="0">
                <a:solidFill>
                  <a:srgbClr val="CBBC91"/>
                </a:solidFill>
                <a:cs typeface="+mn-ea"/>
                <a:sym typeface="+mn-lt"/>
              </a:rPr>
              <a:t> </a:t>
            </a:r>
          </a:p>
          <a:p>
            <a:pPr marL="285750" indent="-285750" algn="just">
              <a:lnSpc>
                <a:spcPct val="160000"/>
              </a:lnSpc>
              <a:buFont typeface="Wingdings" panose="05000000000000000000" pitchFamily="2" charset="2"/>
              <a:buChar char="n"/>
            </a:pPr>
            <a:r>
              <a:rPr lang="en-US" altLang="zh-CN" sz="1400" b="1" dirty="0">
                <a:solidFill>
                  <a:srgbClr val="CBBC91"/>
                </a:solidFill>
                <a:cs typeface="+mn-ea"/>
                <a:sym typeface="+mn-lt"/>
              </a:rPr>
              <a:t>4.</a:t>
            </a:r>
            <a:r>
              <a:rPr lang="zh-CN" altLang="en-US" sz="1400" b="1" dirty="0">
                <a:solidFill>
                  <a:srgbClr val="CBBC91"/>
                </a:solidFill>
                <a:cs typeface="+mn-ea"/>
                <a:sym typeface="+mn-lt"/>
              </a:rPr>
              <a:t>运营管理复杂</a:t>
            </a:r>
            <a:r>
              <a:rPr lang="en-US" altLang="zh-CN" sz="1400" b="1" dirty="0">
                <a:solidFill>
                  <a:srgbClr val="CBBC91"/>
                </a:solidFill>
                <a:cs typeface="+mn-ea"/>
                <a:sym typeface="+mn-lt"/>
              </a:rPr>
              <a:t>:</a:t>
            </a:r>
            <a:r>
              <a:rPr lang="zh-CN" altLang="en-US" sz="1400" dirty="0">
                <a:solidFill>
                  <a:srgbClr val="CBBC91"/>
                </a:solidFill>
                <a:cs typeface="+mn-ea"/>
                <a:sym typeface="+mn-lt"/>
              </a:rPr>
              <a:t>灵活教学模式对排课、师资要求高。</a:t>
            </a:r>
          </a:p>
        </p:txBody>
      </p:sp>
      <p:grpSp>
        <p:nvGrpSpPr>
          <p:cNvPr id="36" name="组合 35"/>
          <p:cNvGrpSpPr/>
          <p:nvPr/>
        </p:nvGrpSpPr>
        <p:grpSpPr>
          <a:xfrm>
            <a:off x="461644" y="552450"/>
            <a:ext cx="3199131" cy="613410"/>
            <a:chOff x="194265" y="321621"/>
            <a:chExt cx="2344648" cy="613162"/>
          </a:xfrm>
        </p:grpSpPr>
        <p:sp>
          <p:nvSpPr>
            <p:cNvPr id="40" name="TextBox 7"/>
            <p:cNvSpPr txBox="1"/>
            <p:nvPr/>
          </p:nvSpPr>
          <p:spPr>
            <a:xfrm>
              <a:off x="935636" y="366688"/>
              <a:ext cx="1603277" cy="5217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2800" b="1" spc="-300" dirty="0">
                  <a:solidFill>
                    <a:srgbClr val="CBBC91"/>
                  </a:solidFill>
                  <a:effectLst>
                    <a:outerShdw blurRad="38100" dist="38100" dir="2700000" algn="tl">
                      <a:srgbClr val="000000">
                        <a:alpha val="20000"/>
                      </a:srgbClr>
                    </a:outerShdw>
                  </a:effectLst>
                  <a:cs typeface="+mn-ea"/>
                  <a:sym typeface="+mn-lt"/>
                </a:rPr>
                <a:t>SWOT</a:t>
              </a:r>
              <a:r>
                <a:rPr lang="zh-CN" altLang="en-US" sz="2800" b="1" spc="-300" dirty="0">
                  <a:solidFill>
                    <a:srgbClr val="CBBC91"/>
                  </a:solidFill>
                  <a:effectLst>
                    <a:outerShdw blurRad="38100" dist="38100" dir="2700000" algn="tl">
                      <a:srgbClr val="000000">
                        <a:alpha val="20000"/>
                      </a:srgbClr>
                    </a:outerShdw>
                  </a:effectLst>
                  <a:cs typeface="+mn-ea"/>
                  <a:sym typeface="+mn-lt"/>
                </a:rPr>
                <a:t>分析</a:t>
              </a:r>
              <a:endParaRPr lang="zh-CN" altLang="en-US" sz="2800" dirty="0">
                <a:solidFill>
                  <a:srgbClr val="CBBC91"/>
                </a:solidFill>
                <a:cs typeface="+mn-ea"/>
                <a:sym typeface="+mn-lt"/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194265" y="321621"/>
              <a:ext cx="507237" cy="613162"/>
            </a:xfrm>
            <a:prstGeom prst="rect">
              <a:avLst/>
            </a:prstGeom>
            <a:noFill/>
            <a:ln w="25400">
              <a:solidFill>
                <a:srgbClr val="CBBC91"/>
              </a:solidFill>
            </a:ln>
            <a:effectLst>
              <a:outerShdw blurRad="1016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dirty="0">
                  <a:solidFill>
                    <a:srgbClr val="CBBC91"/>
                  </a:solidFill>
                  <a:latin typeface="Agency FB" panose="020B0503020202020204" pitchFamily="34" charset="0"/>
                  <a:cs typeface="+mn-ea"/>
                  <a:sym typeface="+mn-lt"/>
                </a:rPr>
                <a:t>04</a:t>
              </a:r>
              <a:endParaRPr lang="zh-CN" altLang="en-US" sz="3600" dirty="0">
                <a:solidFill>
                  <a:srgbClr val="CBBC91"/>
                </a:solidFill>
                <a:latin typeface="Agency FB" panose="020B0503020202020204" pitchFamily="34" charset="0"/>
                <a:cs typeface="+mn-ea"/>
                <a:sym typeface="+mn-lt"/>
              </a:endParaRPr>
            </a:p>
          </p:txBody>
        </p:sp>
      </p:grpSp>
      <p:pic>
        <p:nvPicPr>
          <p:cNvPr id="15" name="图片 14" descr="Segment_20250609_14104157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2535" y="2936240"/>
            <a:ext cx="1946275" cy="24009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6122">
        <p:fade/>
      </p:transition>
    </mc:Choice>
    <mc:Fallback xmlns="">
      <p:transition spd="med" advClick="0" advTm="612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图片 9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5" name="矩形 94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gradFill>
            <a:gsLst>
              <a:gs pos="0">
                <a:srgbClr val="010A13">
                  <a:alpha val="0"/>
                </a:srgbClr>
              </a:gs>
              <a:gs pos="100000">
                <a:srgbClr val="010A1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6" name="文本框 65"/>
          <p:cNvSpPr txBox="1"/>
          <p:nvPr/>
        </p:nvSpPr>
        <p:spPr>
          <a:xfrm>
            <a:off x="1869948" y="1331466"/>
            <a:ext cx="1901522" cy="742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30000"/>
              </a:lnSpc>
            </a:pPr>
            <a:r>
              <a:rPr lang="en-US" altLang="zh-CN" sz="3600" dirty="0">
                <a:solidFill>
                  <a:srgbClr val="CAC7A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C</a:t>
            </a:r>
            <a:r>
              <a:rPr lang="en-US" altLang="zh-CN" sz="2000" dirty="0">
                <a:solidFill>
                  <a:srgbClr val="CAC7A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ONTENTS</a:t>
            </a:r>
            <a:endParaRPr lang="zh-CN" altLang="en-US" sz="3600" dirty="0">
              <a:solidFill>
                <a:srgbClr val="CAC7A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67" name="PA_矩形 29"/>
          <p:cNvSpPr/>
          <p:nvPr>
            <p:custDataLst>
              <p:tags r:id="rId1"/>
            </p:custDataLst>
          </p:nvPr>
        </p:nvSpPr>
        <p:spPr>
          <a:xfrm>
            <a:off x="1772329" y="2050724"/>
            <a:ext cx="1550964" cy="132343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zh-CN" altLang="en-US" sz="8000" b="1" dirty="0">
                <a:gradFill>
                  <a:gsLst>
                    <a:gs pos="100000">
                      <a:srgbClr val="8D6D3E"/>
                    </a:gs>
                    <a:gs pos="41000">
                      <a:srgbClr val="CAC7A2"/>
                    </a:gs>
                  </a:gsLst>
                  <a:lin ang="2700000" scaled="0"/>
                </a:gradFill>
                <a:effectLst>
                  <a:outerShdw blurRad="38100" dist="38100" dir="2700000" algn="tl">
                    <a:srgbClr val="000000">
                      <a:alpha val="50000"/>
                    </a:srgbClr>
                  </a:outerShdw>
                  <a:reflection blurRad="6350" stA="60000" endPos="50000" dist="60007" dir="5400000" sy="-100000" algn="bl" rotWithShape="0"/>
                </a:effectLst>
                <a:cs typeface="+mn-ea"/>
                <a:sym typeface="+mn-lt"/>
              </a:rPr>
              <a:t>目</a:t>
            </a:r>
            <a:endParaRPr lang="en-US" altLang="zh-CN" sz="8000" b="1" dirty="0">
              <a:gradFill>
                <a:gsLst>
                  <a:gs pos="100000">
                    <a:srgbClr val="8D6D3E"/>
                  </a:gs>
                  <a:gs pos="41000">
                    <a:srgbClr val="CAC7A2"/>
                  </a:gs>
                </a:gsLst>
                <a:lin ang="2700000" scaled="0"/>
              </a:gradFill>
              <a:effectLst>
                <a:outerShdw blurRad="38100" dist="38100" dir="2700000" algn="tl">
                  <a:srgbClr val="000000">
                    <a:alpha val="50000"/>
                  </a:srgbClr>
                </a:outerShdw>
                <a:reflection blurRad="6350" stA="60000" endPos="50000" dist="60007" dir="5400000" sy="-100000" algn="bl" rotWithShape="0"/>
              </a:effectLst>
              <a:cs typeface="+mn-ea"/>
              <a:sym typeface="+mn-lt"/>
            </a:endParaRPr>
          </a:p>
        </p:txBody>
      </p:sp>
      <p:sp>
        <p:nvSpPr>
          <p:cNvPr id="68" name="PA_矩形 29"/>
          <p:cNvSpPr/>
          <p:nvPr>
            <p:custDataLst>
              <p:tags r:id="rId2"/>
            </p:custDataLst>
          </p:nvPr>
        </p:nvSpPr>
        <p:spPr>
          <a:xfrm>
            <a:off x="2594868" y="3462224"/>
            <a:ext cx="1550964" cy="144655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zh-CN" altLang="en-US" sz="8800" b="1" dirty="0">
                <a:gradFill>
                  <a:gsLst>
                    <a:gs pos="100000">
                      <a:srgbClr val="8D6D3E"/>
                    </a:gs>
                    <a:gs pos="41000">
                      <a:srgbClr val="CAC7A2"/>
                    </a:gs>
                  </a:gsLst>
                  <a:lin ang="2700000" scaled="0"/>
                </a:gradFill>
                <a:effectLst>
                  <a:outerShdw blurRad="38100" dist="38100" dir="2700000" algn="tl">
                    <a:srgbClr val="000000">
                      <a:alpha val="50000"/>
                    </a:srgbClr>
                  </a:outerShdw>
                  <a:reflection blurRad="6350" stA="60000" endPos="50000" dist="60007" dir="5400000" sy="-100000" algn="bl" rotWithShape="0"/>
                </a:effectLst>
                <a:cs typeface="+mn-ea"/>
                <a:sym typeface="+mn-lt"/>
              </a:rPr>
              <a:t>录</a:t>
            </a:r>
            <a:endParaRPr lang="en-US" altLang="zh-CN" sz="8800" b="1" dirty="0">
              <a:gradFill>
                <a:gsLst>
                  <a:gs pos="100000">
                    <a:srgbClr val="8D6D3E"/>
                  </a:gs>
                  <a:gs pos="41000">
                    <a:srgbClr val="CAC7A2"/>
                  </a:gs>
                </a:gsLst>
                <a:lin ang="2700000" scaled="0"/>
              </a:gradFill>
              <a:effectLst>
                <a:outerShdw blurRad="38100" dist="38100" dir="2700000" algn="tl">
                  <a:srgbClr val="000000">
                    <a:alpha val="50000"/>
                  </a:srgbClr>
                </a:outerShdw>
                <a:reflection blurRad="6350" stA="60000" endPos="50000" dist="60007" dir="5400000" sy="-100000" algn="bl" rotWithShape="0"/>
              </a:effectLst>
              <a:cs typeface="+mn-ea"/>
              <a:sym typeface="+mn-lt"/>
            </a:endParaRPr>
          </a:p>
        </p:txBody>
      </p:sp>
      <p:cxnSp>
        <p:nvCxnSpPr>
          <p:cNvPr id="69" name="直接连接符 68"/>
          <p:cNvCxnSpPr/>
          <p:nvPr/>
        </p:nvCxnSpPr>
        <p:spPr>
          <a:xfrm>
            <a:off x="6434500" y="926258"/>
            <a:ext cx="0" cy="4982308"/>
          </a:xfrm>
          <a:prstGeom prst="line">
            <a:avLst/>
          </a:prstGeom>
          <a:ln>
            <a:gradFill>
              <a:gsLst>
                <a:gs pos="0">
                  <a:schemeClr val="tx1">
                    <a:lumMod val="95000"/>
                    <a:lumOff val="5000"/>
                    <a:alpha val="0"/>
                  </a:schemeClr>
                </a:gs>
                <a:gs pos="50000">
                  <a:srgbClr val="0D0D0D">
                    <a:alpha val="30000"/>
                  </a:srgbClr>
                </a:gs>
                <a:gs pos="100000">
                  <a:schemeClr val="tx1">
                    <a:lumMod val="95000"/>
                    <a:lumOff val="5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接连接符 81"/>
          <p:cNvCxnSpPr/>
          <p:nvPr/>
        </p:nvCxnSpPr>
        <p:spPr>
          <a:xfrm>
            <a:off x="9067139" y="926258"/>
            <a:ext cx="0" cy="4982308"/>
          </a:xfrm>
          <a:prstGeom prst="line">
            <a:avLst/>
          </a:prstGeom>
          <a:ln>
            <a:gradFill>
              <a:gsLst>
                <a:gs pos="0">
                  <a:schemeClr val="tx1">
                    <a:lumMod val="95000"/>
                    <a:lumOff val="5000"/>
                    <a:alpha val="0"/>
                  </a:schemeClr>
                </a:gs>
                <a:gs pos="50000">
                  <a:srgbClr val="0D0D0D">
                    <a:alpha val="30000"/>
                  </a:srgbClr>
                </a:gs>
                <a:gs pos="100000">
                  <a:schemeClr val="tx1">
                    <a:lumMod val="95000"/>
                    <a:lumOff val="5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组合 1"/>
          <p:cNvGrpSpPr/>
          <p:nvPr/>
        </p:nvGrpSpPr>
        <p:grpSpPr>
          <a:xfrm>
            <a:off x="5685416" y="1764492"/>
            <a:ext cx="4144461" cy="735716"/>
            <a:chOff x="5685416" y="1764492"/>
            <a:chExt cx="4144461" cy="735716"/>
          </a:xfrm>
        </p:grpSpPr>
        <p:grpSp>
          <p:nvGrpSpPr>
            <p:cNvPr id="63" name="组合 62"/>
            <p:cNvGrpSpPr/>
            <p:nvPr/>
          </p:nvGrpSpPr>
          <p:grpSpPr>
            <a:xfrm>
              <a:off x="6473079" y="1764492"/>
              <a:ext cx="3356798" cy="735716"/>
              <a:chOff x="5447416" y="2515486"/>
              <a:chExt cx="3356798" cy="735716"/>
            </a:xfrm>
          </p:grpSpPr>
          <p:sp>
            <p:nvSpPr>
              <p:cNvPr id="64" name="文本框 63"/>
              <p:cNvSpPr txBox="1"/>
              <p:nvPr/>
            </p:nvSpPr>
            <p:spPr>
              <a:xfrm>
                <a:off x="5447416" y="2515486"/>
                <a:ext cx="2268267" cy="5256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2400" dirty="0">
                    <a:solidFill>
                      <a:srgbClr val="CBBC91"/>
                    </a:solidFill>
                    <a:cs typeface="+mn-ea"/>
                    <a:sym typeface="+mn-lt"/>
                  </a:rPr>
                  <a:t>团队介绍</a:t>
                </a:r>
              </a:p>
            </p:txBody>
          </p:sp>
          <p:sp>
            <p:nvSpPr>
              <p:cNvPr id="65" name="文本框 64">
                <a:extLst>
                  <a:ext uri="{FF2B5EF4-FFF2-40B4-BE49-F238E27FC236}">
                    <a16:creationId xmlns:a16="http://schemas.microsoft.com/office/drawing/2014/main" id="{503E0C68-DA60-417A-94AF-3E2A39D1D51A}"/>
                  </a:ext>
                </a:extLst>
              </p:cNvPr>
              <p:cNvSpPr txBox="1"/>
              <p:nvPr/>
            </p:nvSpPr>
            <p:spPr>
              <a:xfrm>
                <a:off x="5482292" y="2943425"/>
                <a:ext cx="332192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>
                    <a:solidFill>
                      <a:srgbClr val="CBBC91"/>
                    </a:solidFill>
                    <a:cs typeface="+mn-ea"/>
                  </a:rPr>
                  <a:t>MEET THE TEAM</a:t>
                </a:r>
                <a:endParaRPr lang="en-US" altLang="zh-CN" sz="1400" dirty="0">
                  <a:solidFill>
                    <a:srgbClr val="CBBC91"/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15" name="组合 14"/>
            <p:cNvGrpSpPr/>
            <p:nvPr/>
          </p:nvGrpSpPr>
          <p:grpSpPr>
            <a:xfrm>
              <a:off x="5685416" y="1886912"/>
              <a:ext cx="731646" cy="535714"/>
              <a:chOff x="5221022" y="1973410"/>
              <a:chExt cx="731646" cy="535714"/>
            </a:xfrm>
          </p:grpSpPr>
          <p:sp>
            <p:nvSpPr>
              <p:cNvPr id="8" name="矩形 7"/>
              <p:cNvSpPr/>
              <p:nvPr/>
            </p:nvSpPr>
            <p:spPr>
              <a:xfrm>
                <a:off x="5320727" y="2001939"/>
                <a:ext cx="507185" cy="507185"/>
              </a:xfrm>
              <a:prstGeom prst="rect">
                <a:avLst/>
              </a:prstGeom>
              <a:noFill/>
              <a:ln w="28575">
                <a:solidFill>
                  <a:srgbClr val="CBBC9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0" name="文本框 69"/>
              <p:cNvSpPr txBox="1"/>
              <p:nvPr/>
            </p:nvSpPr>
            <p:spPr>
              <a:xfrm>
                <a:off x="5221022" y="1973410"/>
                <a:ext cx="731646" cy="5256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30000"/>
                  </a:lnSpc>
                </a:pPr>
                <a:r>
                  <a:rPr lang="en-US" altLang="zh-CN" sz="2400" dirty="0">
                    <a:solidFill>
                      <a:srgbClr val="CBBC91"/>
                    </a:solidFill>
                    <a:cs typeface="+mn-ea"/>
                    <a:sym typeface="+mn-lt"/>
                  </a:rPr>
                  <a:t>01</a:t>
                </a:r>
                <a:endParaRPr lang="zh-CN" altLang="en-US" sz="2400" dirty="0">
                  <a:solidFill>
                    <a:srgbClr val="CBBC91"/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3" name="组合 2"/>
          <p:cNvGrpSpPr/>
          <p:nvPr/>
        </p:nvGrpSpPr>
        <p:grpSpPr>
          <a:xfrm>
            <a:off x="8684947" y="1764492"/>
            <a:ext cx="4161619" cy="735716"/>
            <a:chOff x="8684947" y="1764492"/>
            <a:chExt cx="4161619" cy="735716"/>
          </a:xfrm>
        </p:grpSpPr>
        <p:grpSp>
          <p:nvGrpSpPr>
            <p:cNvPr id="79" name="组合 78"/>
            <p:cNvGrpSpPr/>
            <p:nvPr/>
          </p:nvGrpSpPr>
          <p:grpSpPr>
            <a:xfrm>
              <a:off x="9489768" y="1764492"/>
              <a:ext cx="3356798" cy="735716"/>
              <a:chOff x="5447416" y="2515486"/>
              <a:chExt cx="3356798" cy="735716"/>
            </a:xfrm>
          </p:grpSpPr>
          <p:sp>
            <p:nvSpPr>
              <p:cNvPr id="80" name="文本框 79"/>
              <p:cNvSpPr txBox="1"/>
              <p:nvPr/>
            </p:nvSpPr>
            <p:spPr>
              <a:xfrm>
                <a:off x="5447416" y="2515486"/>
                <a:ext cx="2268267" cy="5256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2400" dirty="0">
                    <a:solidFill>
                      <a:srgbClr val="CBBC91"/>
                    </a:solidFill>
                    <a:cs typeface="+mn-ea"/>
                    <a:sym typeface="+mn-lt"/>
                  </a:rPr>
                  <a:t>市场分析</a:t>
                </a:r>
              </a:p>
            </p:txBody>
          </p:sp>
          <p:sp>
            <p:nvSpPr>
              <p:cNvPr id="81" name="文本框 80">
                <a:extLst>
                  <a:ext uri="{FF2B5EF4-FFF2-40B4-BE49-F238E27FC236}">
                    <a16:creationId xmlns:a16="http://schemas.microsoft.com/office/drawing/2014/main" id="{503E0C68-DA60-417A-94AF-3E2A39D1D51A}"/>
                  </a:ext>
                </a:extLst>
              </p:cNvPr>
              <p:cNvSpPr txBox="1"/>
              <p:nvPr/>
            </p:nvSpPr>
            <p:spPr>
              <a:xfrm>
                <a:off x="5482292" y="2943425"/>
                <a:ext cx="332192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>
                    <a:solidFill>
                      <a:srgbClr val="CBBC91"/>
                    </a:solidFill>
                    <a:cs typeface="+mn-ea"/>
                  </a:rPr>
                  <a:t>MARKET ANALYSIS</a:t>
                </a:r>
                <a:endParaRPr lang="en-US" altLang="zh-CN" sz="1400" dirty="0">
                  <a:solidFill>
                    <a:srgbClr val="CBBC91"/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96" name="组合 95"/>
            <p:cNvGrpSpPr/>
            <p:nvPr/>
          </p:nvGrpSpPr>
          <p:grpSpPr>
            <a:xfrm>
              <a:off x="8684947" y="1886912"/>
              <a:ext cx="731646" cy="535714"/>
              <a:chOff x="5208665" y="1973410"/>
              <a:chExt cx="731646" cy="535714"/>
            </a:xfrm>
          </p:grpSpPr>
          <p:sp>
            <p:nvSpPr>
              <p:cNvPr id="97" name="矩形 96"/>
              <p:cNvSpPr/>
              <p:nvPr/>
            </p:nvSpPr>
            <p:spPr>
              <a:xfrm>
                <a:off x="5320727" y="2001939"/>
                <a:ext cx="507185" cy="507185"/>
              </a:xfrm>
              <a:prstGeom prst="rect">
                <a:avLst/>
              </a:prstGeom>
              <a:noFill/>
              <a:ln w="28575">
                <a:solidFill>
                  <a:srgbClr val="CBBC9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8" name="文本框 97"/>
              <p:cNvSpPr txBox="1"/>
              <p:nvPr/>
            </p:nvSpPr>
            <p:spPr>
              <a:xfrm>
                <a:off x="5208665" y="1973410"/>
                <a:ext cx="731646" cy="5256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30000"/>
                  </a:lnSpc>
                </a:pPr>
                <a:r>
                  <a:rPr lang="en-US" altLang="zh-CN" sz="2400" dirty="0">
                    <a:solidFill>
                      <a:srgbClr val="CBBC91"/>
                    </a:solidFill>
                    <a:cs typeface="+mn-ea"/>
                    <a:sym typeface="+mn-lt"/>
                  </a:rPr>
                  <a:t>04</a:t>
                </a:r>
                <a:endParaRPr lang="zh-CN" altLang="en-US" sz="2400" dirty="0">
                  <a:solidFill>
                    <a:srgbClr val="CBBC91"/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4" name="组合 3"/>
          <p:cNvGrpSpPr/>
          <p:nvPr/>
        </p:nvGrpSpPr>
        <p:grpSpPr>
          <a:xfrm>
            <a:off x="5685416" y="3188745"/>
            <a:ext cx="4213201" cy="1202360"/>
            <a:chOff x="5685416" y="3188745"/>
            <a:chExt cx="4213201" cy="1202360"/>
          </a:xfrm>
        </p:grpSpPr>
        <p:grpSp>
          <p:nvGrpSpPr>
            <p:cNvPr id="71" name="组合 70"/>
            <p:cNvGrpSpPr/>
            <p:nvPr/>
          </p:nvGrpSpPr>
          <p:grpSpPr>
            <a:xfrm>
              <a:off x="6473079" y="3188745"/>
              <a:ext cx="3425538" cy="1202360"/>
              <a:chOff x="5447416" y="2515486"/>
              <a:chExt cx="3425538" cy="1202360"/>
            </a:xfrm>
          </p:grpSpPr>
          <p:sp>
            <p:nvSpPr>
              <p:cNvPr id="72" name="文本框 71"/>
              <p:cNvSpPr txBox="1"/>
              <p:nvPr/>
            </p:nvSpPr>
            <p:spPr>
              <a:xfrm>
                <a:off x="5447416" y="2515486"/>
                <a:ext cx="2268267" cy="5256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2400" dirty="0">
                    <a:solidFill>
                      <a:srgbClr val="CBBC91"/>
                    </a:solidFill>
                    <a:cs typeface="+mn-ea"/>
                    <a:sym typeface="+mn-lt"/>
                  </a:rPr>
                  <a:t>项目介绍</a:t>
                </a:r>
              </a:p>
            </p:txBody>
          </p:sp>
          <p:sp>
            <p:nvSpPr>
              <p:cNvPr id="73" name="文本框 72">
                <a:extLst>
                  <a:ext uri="{FF2B5EF4-FFF2-40B4-BE49-F238E27FC236}">
                    <a16:creationId xmlns:a16="http://schemas.microsoft.com/office/drawing/2014/main" id="{503E0C68-DA60-417A-94AF-3E2A39D1D51A}"/>
                  </a:ext>
                </a:extLst>
              </p:cNvPr>
              <p:cNvSpPr txBox="1"/>
              <p:nvPr/>
            </p:nvSpPr>
            <p:spPr>
              <a:xfrm>
                <a:off x="5551032" y="2979182"/>
                <a:ext cx="3321922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>
                    <a:solidFill>
                      <a:srgbClr val="CBBC91"/>
                    </a:solidFill>
                    <a:cs typeface="+mn-ea"/>
                  </a:rPr>
                  <a:t>PROJECT </a:t>
                </a:r>
              </a:p>
              <a:p>
                <a:r>
                  <a:rPr lang="en-US" altLang="zh-CN" sz="1400" dirty="0">
                    <a:solidFill>
                      <a:srgbClr val="CBBC91"/>
                    </a:solidFill>
                    <a:cs typeface="+mn-ea"/>
                  </a:rPr>
                  <a:t>INTRODUCTION</a:t>
                </a:r>
                <a:br>
                  <a:rPr lang="en-US" altLang="zh-CN" sz="1400" dirty="0">
                    <a:solidFill>
                      <a:srgbClr val="CBBC91"/>
                    </a:solidFill>
                    <a:cs typeface="+mn-ea"/>
                  </a:rPr>
                </a:br>
                <a:endParaRPr lang="en-US" altLang="zh-CN" sz="1400" dirty="0">
                  <a:solidFill>
                    <a:srgbClr val="CBBC91"/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99" name="组合 98"/>
            <p:cNvGrpSpPr/>
            <p:nvPr/>
          </p:nvGrpSpPr>
          <p:grpSpPr>
            <a:xfrm>
              <a:off x="5685416" y="3299381"/>
              <a:ext cx="731646" cy="535714"/>
              <a:chOff x="5221022" y="1973410"/>
              <a:chExt cx="731646" cy="535714"/>
            </a:xfrm>
          </p:grpSpPr>
          <p:sp>
            <p:nvSpPr>
              <p:cNvPr id="100" name="矩形 99"/>
              <p:cNvSpPr/>
              <p:nvPr/>
            </p:nvSpPr>
            <p:spPr>
              <a:xfrm>
                <a:off x="5320727" y="2001939"/>
                <a:ext cx="507185" cy="507185"/>
              </a:xfrm>
              <a:prstGeom prst="rect">
                <a:avLst/>
              </a:prstGeom>
              <a:noFill/>
              <a:ln w="28575">
                <a:solidFill>
                  <a:srgbClr val="CBBC9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1" name="文本框 100"/>
              <p:cNvSpPr txBox="1"/>
              <p:nvPr/>
            </p:nvSpPr>
            <p:spPr>
              <a:xfrm>
                <a:off x="5221022" y="1973410"/>
                <a:ext cx="731646" cy="5256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30000"/>
                  </a:lnSpc>
                </a:pPr>
                <a:r>
                  <a:rPr lang="en-US" altLang="zh-CN" sz="2400" dirty="0">
                    <a:solidFill>
                      <a:srgbClr val="CBBC91"/>
                    </a:solidFill>
                    <a:cs typeface="+mn-ea"/>
                    <a:sym typeface="+mn-lt"/>
                  </a:rPr>
                  <a:t>02</a:t>
                </a:r>
                <a:endParaRPr lang="zh-CN" altLang="en-US" sz="2400" dirty="0">
                  <a:solidFill>
                    <a:srgbClr val="CBBC91"/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5" name="组合 4"/>
          <p:cNvGrpSpPr/>
          <p:nvPr/>
        </p:nvGrpSpPr>
        <p:grpSpPr>
          <a:xfrm>
            <a:off x="8684947" y="3188745"/>
            <a:ext cx="4161619" cy="735716"/>
            <a:chOff x="8684947" y="3188745"/>
            <a:chExt cx="4161619" cy="735716"/>
          </a:xfrm>
        </p:grpSpPr>
        <p:grpSp>
          <p:nvGrpSpPr>
            <p:cNvPr id="84" name="组合 83"/>
            <p:cNvGrpSpPr/>
            <p:nvPr/>
          </p:nvGrpSpPr>
          <p:grpSpPr>
            <a:xfrm>
              <a:off x="9489768" y="3188745"/>
              <a:ext cx="3356798" cy="735716"/>
              <a:chOff x="5447416" y="2515486"/>
              <a:chExt cx="3356798" cy="735716"/>
            </a:xfrm>
          </p:grpSpPr>
          <p:sp>
            <p:nvSpPr>
              <p:cNvPr id="85" name="文本框 84"/>
              <p:cNvSpPr txBox="1"/>
              <p:nvPr/>
            </p:nvSpPr>
            <p:spPr>
              <a:xfrm>
                <a:off x="5447416" y="2515486"/>
                <a:ext cx="2268267" cy="5256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2400" dirty="0">
                    <a:solidFill>
                      <a:srgbClr val="CBBC91"/>
                    </a:solidFill>
                    <a:cs typeface="+mn-ea"/>
                    <a:sym typeface="+mn-lt"/>
                  </a:rPr>
                  <a:t>财务融资</a:t>
                </a:r>
              </a:p>
            </p:txBody>
          </p:sp>
          <p:sp>
            <p:nvSpPr>
              <p:cNvPr id="86" name="文本框 85">
                <a:extLst>
                  <a:ext uri="{FF2B5EF4-FFF2-40B4-BE49-F238E27FC236}">
                    <a16:creationId xmlns:a16="http://schemas.microsoft.com/office/drawing/2014/main" id="{503E0C68-DA60-417A-94AF-3E2A39D1D51A}"/>
                  </a:ext>
                </a:extLst>
              </p:cNvPr>
              <p:cNvSpPr txBox="1"/>
              <p:nvPr/>
            </p:nvSpPr>
            <p:spPr>
              <a:xfrm>
                <a:off x="5482292" y="2943425"/>
                <a:ext cx="332192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>
                    <a:solidFill>
                      <a:srgbClr val="CBBC91"/>
                    </a:solidFill>
                    <a:cs typeface="+mn-ea"/>
                  </a:rPr>
                  <a:t>FINANCIAL FINANCING</a:t>
                </a:r>
                <a:endParaRPr lang="en-US" altLang="zh-CN" sz="1400" dirty="0">
                  <a:solidFill>
                    <a:srgbClr val="CBBC91"/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102" name="组合 101"/>
            <p:cNvGrpSpPr/>
            <p:nvPr/>
          </p:nvGrpSpPr>
          <p:grpSpPr>
            <a:xfrm>
              <a:off x="8684947" y="3299381"/>
              <a:ext cx="731646" cy="535714"/>
              <a:chOff x="5208665" y="1973410"/>
              <a:chExt cx="731646" cy="535714"/>
            </a:xfrm>
          </p:grpSpPr>
          <p:sp>
            <p:nvSpPr>
              <p:cNvPr id="103" name="矩形 102"/>
              <p:cNvSpPr/>
              <p:nvPr/>
            </p:nvSpPr>
            <p:spPr>
              <a:xfrm>
                <a:off x="5320727" y="2001939"/>
                <a:ext cx="507185" cy="507185"/>
              </a:xfrm>
              <a:prstGeom prst="rect">
                <a:avLst/>
              </a:prstGeom>
              <a:noFill/>
              <a:ln w="28575">
                <a:solidFill>
                  <a:srgbClr val="CBBC9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4" name="文本框 103"/>
              <p:cNvSpPr txBox="1"/>
              <p:nvPr/>
            </p:nvSpPr>
            <p:spPr>
              <a:xfrm>
                <a:off x="5208665" y="1973410"/>
                <a:ext cx="731646" cy="5256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30000"/>
                  </a:lnSpc>
                </a:pPr>
                <a:r>
                  <a:rPr lang="en-US" altLang="zh-CN" sz="2400" dirty="0">
                    <a:solidFill>
                      <a:srgbClr val="CBBC91"/>
                    </a:solidFill>
                    <a:cs typeface="+mn-ea"/>
                    <a:sym typeface="+mn-lt"/>
                  </a:rPr>
                  <a:t>05</a:t>
                </a:r>
                <a:endParaRPr lang="zh-CN" altLang="en-US" sz="2400" dirty="0">
                  <a:solidFill>
                    <a:srgbClr val="CBBC91"/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7" name="组合 6"/>
          <p:cNvGrpSpPr/>
          <p:nvPr/>
        </p:nvGrpSpPr>
        <p:grpSpPr>
          <a:xfrm>
            <a:off x="5685416" y="4612998"/>
            <a:ext cx="4144461" cy="951159"/>
            <a:chOff x="5685416" y="4612998"/>
            <a:chExt cx="4144461" cy="951159"/>
          </a:xfrm>
        </p:grpSpPr>
        <p:grpSp>
          <p:nvGrpSpPr>
            <p:cNvPr id="75" name="组合 74"/>
            <p:cNvGrpSpPr/>
            <p:nvPr/>
          </p:nvGrpSpPr>
          <p:grpSpPr>
            <a:xfrm>
              <a:off x="6473079" y="4612998"/>
              <a:ext cx="3356798" cy="951159"/>
              <a:chOff x="5447416" y="2515486"/>
              <a:chExt cx="3356798" cy="951159"/>
            </a:xfrm>
          </p:grpSpPr>
          <p:sp>
            <p:nvSpPr>
              <p:cNvPr id="76" name="文本框 75"/>
              <p:cNvSpPr txBox="1"/>
              <p:nvPr/>
            </p:nvSpPr>
            <p:spPr>
              <a:xfrm>
                <a:off x="5447416" y="2515486"/>
                <a:ext cx="2268267" cy="5256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2400" dirty="0">
                    <a:solidFill>
                      <a:srgbClr val="CBBC91"/>
                    </a:solidFill>
                    <a:cs typeface="+mn-ea"/>
                    <a:sym typeface="+mn-lt"/>
                  </a:rPr>
                  <a:t>产品介绍</a:t>
                </a:r>
              </a:p>
            </p:txBody>
          </p:sp>
          <p:sp>
            <p:nvSpPr>
              <p:cNvPr id="77" name="文本框 76">
                <a:extLst>
                  <a:ext uri="{FF2B5EF4-FFF2-40B4-BE49-F238E27FC236}">
                    <a16:creationId xmlns:a16="http://schemas.microsoft.com/office/drawing/2014/main" id="{503E0C68-DA60-417A-94AF-3E2A39D1D51A}"/>
                  </a:ext>
                </a:extLst>
              </p:cNvPr>
              <p:cNvSpPr txBox="1"/>
              <p:nvPr/>
            </p:nvSpPr>
            <p:spPr>
              <a:xfrm>
                <a:off x="5482292" y="2943425"/>
                <a:ext cx="332192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>
                    <a:solidFill>
                      <a:srgbClr val="CBBC91"/>
                    </a:solidFill>
                    <a:cs typeface="+mn-ea"/>
                  </a:rPr>
                  <a:t>PRODUCT </a:t>
                </a:r>
              </a:p>
              <a:p>
                <a:r>
                  <a:rPr lang="en-US" altLang="zh-CN" sz="1400" dirty="0">
                    <a:solidFill>
                      <a:srgbClr val="CBBC91"/>
                    </a:solidFill>
                    <a:cs typeface="+mn-ea"/>
                  </a:rPr>
                  <a:t>INTRODUCTION</a:t>
                </a:r>
                <a:endParaRPr lang="en-US" altLang="zh-CN" sz="1400" dirty="0">
                  <a:solidFill>
                    <a:srgbClr val="CBBC91"/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105" name="组合 104"/>
            <p:cNvGrpSpPr/>
            <p:nvPr/>
          </p:nvGrpSpPr>
          <p:grpSpPr>
            <a:xfrm>
              <a:off x="5685416" y="4711850"/>
              <a:ext cx="731646" cy="535714"/>
              <a:chOff x="5221022" y="1973410"/>
              <a:chExt cx="731646" cy="535714"/>
            </a:xfrm>
          </p:grpSpPr>
          <p:sp>
            <p:nvSpPr>
              <p:cNvPr id="106" name="矩形 105"/>
              <p:cNvSpPr/>
              <p:nvPr/>
            </p:nvSpPr>
            <p:spPr>
              <a:xfrm>
                <a:off x="5320727" y="2001939"/>
                <a:ext cx="507185" cy="507185"/>
              </a:xfrm>
              <a:prstGeom prst="rect">
                <a:avLst/>
              </a:prstGeom>
              <a:noFill/>
              <a:ln w="28575">
                <a:solidFill>
                  <a:srgbClr val="CBBC9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7" name="文本框 106"/>
              <p:cNvSpPr txBox="1"/>
              <p:nvPr/>
            </p:nvSpPr>
            <p:spPr>
              <a:xfrm>
                <a:off x="5221022" y="1973410"/>
                <a:ext cx="731646" cy="5256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30000"/>
                  </a:lnSpc>
                </a:pPr>
                <a:r>
                  <a:rPr lang="en-US" altLang="zh-CN" sz="2400" dirty="0">
                    <a:solidFill>
                      <a:srgbClr val="CBBC91"/>
                    </a:solidFill>
                    <a:cs typeface="+mn-ea"/>
                    <a:sym typeface="+mn-lt"/>
                  </a:rPr>
                  <a:t>03</a:t>
                </a:r>
                <a:endParaRPr lang="zh-CN" altLang="en-US" sz="2400" dirty="0">
                  <a:solidFill>
                    <a:srgbClr val="CBBC91"/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6" name="组合 5"/>
          <p:cNvGrpSpPr/>
          <p:nvPr/>
        </p:nvGrpSpPr>
        <p:grpSpPr>
          <a:xfrm>
            <a:off x="8684947" y="4612998"/>
            <a:ext cx="4161619" cy="735716"/>
            <a:chOff x="8684947" y="4612998"/>
            <a:chExt cx="4161619" cy="735716"/>
          </a:xfrm>
        </p:grpSpPr>
        <p:grpSp>
          <p:nvGrpSpPr>
            <p:cNvPr id="88" name="组合 87"/>
            <p:cNvGrpSpPr/>
            <p:nvPr/>
          </p:nvGrpSpPr>
          <p:grpSpPr>
            <a:xfrm>
              <a:off x="9489768" y="4612998"/>
              <a:ext cx="3356798" cy="735716"/>
              <a:chOff x="5447416" y="2515486"/>
              <a:chExt cx="3356798" cy="735716"/>
            </a:xfrm>
          </p:grpSpPr>
          <p:sp>
            <p:nvSpPr>
              <p:cNvPr id="89" name="文本框 88"/>
              <p:cNvSpPr txBox="1"/>
              <p:nvPr/>
            </p:nvSpPr>
            <p:spPr>
              <a:xfrm>
                <a:off x="5447416" y="2515486"/>
                <a:ext cx="2268267" cy="5256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2400" dirty="0">
                    <a:solidFill>
                      <a:srgbClr val="CBBC91"/>
                    </a:solidFill>
                    <a:cs typeface="+mn-ea"/>
                    <a:sym typeface="+mn-lt"/>
                  </a:rPr>
                  <a:t>企业规划</a:t>
                </a:r>
              </a:p>
            </p:txBody>
          </p:sp>
          <p:sp>
            <p:nvSpPr>
              <p:cNvPr id="90" name="文本框 89">
                <a:extLst>
                  <a:ext uri="{FF2B5EF4-FFF2-40B4-BE49-F238E27FC236}">
                    <a16:creationId xmlns:a16="http://schemas.microsoft.com/office/drawing/2014/main" id="{503E0C68-DA60-417A-94AF-3E2A39D1D51A}"/>
                  </a:ext>
                </a:extLst>
              </p:cNvPr>
              <p:cNvSpPr txBox="1"/>
              <p:nvPr/>
            </p:nvSpPr>
            <p:spPr>
              <a:xfrm>
                <a:off x="5482292" y="2943425"/>
                <a:ext cx="332192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>
                    <a:solidFill>
                      <a:srgbClr val="CBBC91"/>
                    </a:solidFill>
                    <a:cs typeface="+mn-ea"/>
                  </a:rPr>
                  <a:t>BUSINESS PLANNING</a:t>
                </a:r>
                <a:endParaRPr lang="en-US" altLang="zh-CN" sz="1400" dirty="0">
                  <a:solidFill>
                    <a:srgbClr val="CBBC91"/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108" name="组合 107"/>
            <p:cNvGrpSpPr/>
            <p:nvPr/>
          </p:nvGrpSpPr>
          <p:grpSpPr>
            <a:xfrm>
              <a:off x="8684947" y="4711850"/>
              <a:ext cx="731646" cy="535714"/>
              <a:chOff x="5208665" y="1973410"/>
              <a:chExt cx="731646" cy="535714"/>
            </a:xfrm>
          </p:grpSpPr>
          <p:sp>
            <p:nvSpPr>
              <p:cNvPr id="109" name="矩形 108"/>
              <p:cNvSpPr/>
              <p:nvPr/>
            </p:nvSpPr>
            <p:spPr>
              <a:xfrm>
                <a:off x="5320727" y="2001939"/>
                <a:ext cx="507185" cy="507185"/>
              </a:xfrm>
              <a:prstGeom prst="rect">
                <a:avLst/>
              </a:prstGeom>
              <a:noFill/>
              <a:ln w="28575">
                <a:solidFill>
                  <a:srgbClr val="CBBC9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10" name="文本框 109"/>
              <p:cNvSpPr txBox="1"/>
              <p:nvPr/>
            </p:nvSpPr>
            <p:spPr>
              <a:xfrm>
                <a:off x="5208665" y="1973410"/>
                <a:ext cx="731646" cy="5256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30000"/>
                  </a:lnSpc>
                </a:pPr>
                <a:r>
                  <a:rPr lang="en-US" altLang="zh-CN" sz="2400" dirty="0">
                    <a:solidFill>
                      <a:srgbClr val="CBBC91"/>
                    </a:solidFill>
                    <a:cs typeface="+mn-ea"/>
                    <a:sym typeface="+mn-lt"/>
                  </a:rPr>
                  <a:t>06</a:t>
                </a:r>
                <a:endParaRPr lang="zh-CN" altLang="en-US" sz="2400" dirty="0">
                  <a:solidFill>
                    <a:srgbClr val="CBBC91"/>
                  </a:solidFill>
                  <a:cs typeface="+mn-ea"/>
                  <a:sym typeface="+mn-lt"/>
                </a:endParaRPr>
              </a:p>
            </p:txBody>
          </p:sp>
        </p:grpSp>
      </p:grpSp>
      <p:cxnSp>
        <p:nvCxnSpPr>
          <p:cNvPr id="23" name="直接连接符 22"/>
          <p:cNvCxnSpPr/>
          <p:nvPr/>
        </p:nvCxnSpPr>
        <p:spPr>
          <a:xfrm>
            <a:off x="5648345" y="2866768"/>
            <a:ext cx="5388699" cy="0"/>
          </a:xfrm>
          <a:prstGeom prst="line">
            <a:avLst/>
          </a:prstGeom>
          <a:ln w="12700">
            <a:gradFill>
              <a:gsLst>
                <a:gs pos="43900">
                  <a:srgbClr val="CBBC91">
                    <a:alpha val="63000"/>
                  </a:srgbClr>
                </a:gs>
                <a:gs pos="0">
                  <a:srgbClr val="CBBC91">
                    <a:alpha val="0"/>
                  </a:srgbClr>
                </a:gs>
                <a:gs pos="100000">
                  <a:srgbClr val="CBBC91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直接连接符 110"/>
          <p:cNvCxnSpPr/>
          <p:nvPr/>
        </p:nvCxnSpPr>
        <p:spPr>
          <a:xfrm>
            <a:off x="5648345" y="4312508"/>
            <a:ext cx="5388699" cy="0"/>
          </a:xfrm>
          <a:prstGeom prst="line">
            <a:avLst/>
          </a:prstGeom>
          <a:ln w="12700">
            <a:gradFill>
              <a:gsLst>
                <a:gs pos="43900">
                  <a:srgbClr val="CBBC91">
                    <a:alpha val="63000"/>
                  </a:srgbClr>
                </a:gs>
                <a:gs pos="0">
                  <a:srgbClr val="CBBC91">
                    <a:alpha val="0"/>
                  </a:srgbClr>
                </a:gs>
                <a:gs pos="100000">
                  <a:srgbClr val="CBBC91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接连接符 111"/>
          <p:cNvCxnSpPr/>
          <p:nvPr/>
        </p:nvCxnSpPr>
        <p:spPr>
          <a:xfrm>
            <a:off x="5648345" y="5758248"/>
            <a:ext cx="5388699" cy="0"/>
          </a:xfrm>
          <a:prstGeom prst="line">
            <a:avLst/>
          </a:prstGeom>
          <a:ln w="12700">
            <a:gradFill>
              <a:gsLst>
                <a:gs pos="43900">
                  <a:srgbClr val="CBBC91">
                    <a:alpha val="63000"/>
                  </a:srgbClr>
                </a:gs>
                <a:gs pos="0">
                  <a:srgbClr val="CBBC91">
                    <a:alpha val="0"/>
                  </a:srgbClr>
                </a:gs>
                <a:gs pos="100000">
                  <a:srgbClr val="CBBC91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6125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:blinds dir="vert"/>
      </p:transition>
    </mc:Choice>
    <mc:Fallback xmlns="">
      <p:transition spd="slow" advClick="0" advTm="0">
        <p:blinds dir="vert"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6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2" presetClass="entr" presetSubtype="8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0" dur="500"/>
                                            <p:tgtEl>
                                              <p:spTgt spid="6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16" presetClass="entr" presetSubtype="42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Horizontal)">
                                          <p:cBhvr>
                                            <p:cTn id="17" dur="500"/>
                                            <p:tgtEl>
                                              <p:spTgt spid="6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16" presetClass="entr" presetSubtype="42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Horizontal)">
                                          <p:cBhvr>
                                            <p:cTn id="20" dur="500"/>
                                            <p:tgtEl>
                                              <p:spTgt spid="8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16" presetClass="entr" presetSubtype="37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23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16" presetClass="entr" presetSubtype="37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26" dur="500"/>
                                            <p:tgtEl>
                                              <p:spTgt spid="1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16" presetClass="entr" presetSubtype="37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29" dur="500"/>
                                            <p:tgtEl>
                                              <p:spTgt spid="1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750"/>
                                </p:stCondLst>
                                <p:childTnLst>
                                  <p:par>
                                    <p:cTn id="31" presetID="2" presetClass="entr" presetSubtype="2" fill="hold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33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34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5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36" presetID="2" presetClass="entr" presetSubtype="2" fill="hold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38" dur="7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39" dur="7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0" fill="hold">
                                <p:stCondLst>
                                  <p:cond delay="2250"/>
                                </p:stCondLst>
                                <p:childTnLst>
                                  <p:par>
                                    <p:cTn id="41" presetID="2" presetClass="entr" presetSubtype="2" fill="hold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43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44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5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46" presetID="2" presetClass="entr" presetSubtype="2" fill="hold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48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49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0" fill="hold">
                                <p:stCondLst>
                                  <p:cond delay="3750"/>
                                </p:stCondLst>
                                <p:childTnLst>
                                  <p:par>
                                    <p:cTn id="51" presetID="2" presetClass="entr" presetSubtype="2" fill="hold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53" dur="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54" dur="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5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56" presetID="2" presetClass="entr" presetSubtype="2" fill="hold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58" dur="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59" dur="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6" grpId="0"/>
          <p:bldP spid="67" grpId="0"/>
          <p:bldP spid="68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6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2" presetClass="entr" presetSubtype="8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0" dur="500"/>
                                            <p:tgtEl>
                                              <p:spTgt spid="6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16" presetClass="entr" presetSubtype="42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Horizontal)">
                                          <p:cBhvr>
                                            <p:cTn id="17" dur="500"/>
                                            <p:tgtEl>
                                              <p:spTgt spid="6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16" presetClass="entr" presetSubtype="42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Horizontal)">
                                          <p:cBhvr>
                                            <p:cTn id="20" dur="500"/>
                                            <p:tgtEl>
                                              <p:spTgt spid="8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16" presetClass="entr" presetSubtype="37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23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16" presetClass="entr" presetSubtype="37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26" dur="500"/>
                                            <p:tgtEl>
                                              <p:spTgt spid="1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16" presetClass="entr" presetSubtype="37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29" dur="500"/>
                                            <p:tgtEl>
                                              <p:spTgt spid="1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750"/>
                                </p:stCondLst>
                                <p:childTnLst>
                                  <p:par>
                                    <p:cTn id="31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3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4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5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36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8" dur="7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9" dur="7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0" fill="hold">
                                <p:stCondLst>
                                  <p:cond delay="2250"/>
                                </p:stCondLst>
                                <p:childTnLst>
                                  <p:par>
                                    <p:cTn id="41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5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46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8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9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0" fill="hold">
                                <p:stCondLst>
                                  <p:cond delay="3750"/>
                                </p:stCondLst>
                                <p:childTnLst>
                                  <p:par>
                                    <p:cTn id="51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3" dur="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4" dur="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5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56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8" dur="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9" dur="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6" grpId="0"/>
          <p:bldP spid="67" grpId="0"/>
          <p:bldP spid="68" grpId="0"/>
        </p:bldLst>
      </p:timing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D3ACB6-627D-5923-A715-1DAB6ABEB4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>
            <a:extLst>
              <a:ext uri="{FF2B5EF4-FFF2-40B4-BE49-F238E27FC236}">
                <a16:creationId xmlns:a16="http://schemas.microsoft.com/office/drawing/2014/main" id="{1FFCD5A7-6F0E-BB93-0409-CA851096C1A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C2111477-D43A-EC95-A0B1-40BFE0F99F25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51A29">
              <a:alpha val="1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43C34372-0B19-A40C-80B9-AD53BB726700}"/>
              </a:ext>
            </a:extLst>
          </p:cNvPr>
          <p:cNvSpPr/>
          <p:nvPr/>
        </p:nvSpPr>
        <p:spPr>
          <a:xfrm>
            <a:off x="3933371" y="1304612"/>
            <a:ext cx="4354286" cy="4354284"/>
          </a:xfrm>
          <a:prstGeom prst="ellipse">
            <a:avLst/>
          </a:prstGeom>
          <a:solidFill>
            <a:srgbClr val="CBBC91">
              <a:alpha val="5000"/>
            </a:srgbClr>
          </a:solidFill>
          <a:ln w="50800">
            <a:solidFill>
              <a:srgbClr val="CBBC9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996CAD3B-826E-3112-DB3F-AFC993E117D5}"/>
              </a:ext>
            </a:extLst>
          </p:cNvPr>
          <p:cNvSpPr txBox="1"/>
          <p:nvPr/>
        </p:nvSpPr>
        <p:spPr>
          <a:xfrm>
            <a:off x="5214646" y="1455074"/>
            <a:ext cx="1680268" cy="2215991"/>
          </a:xfrm>
          <a:prstGeom prst="rect">
            <a:avLst/>
          </a:prstGeom>
          <a:noFill/>
          <a:effectLst>
            <a:outerShdw blurRad="254000" dist="63500" dir="2700000" algn="tl" rotWithShape="0">
              <a:prstClr val="black">
                <a:alpha val="30000"/>
              </a:prstClr>
            </a:outerShdw>
          </a:effectLst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algn="ctr">
              <a:defRPr sz="13800">
                <a:gradFill>
                  <a:gsLst>
                    <a:gs pos="0">
                      <a:srgbClr val="CBBC91"/>
                    </a:gs>
                    <a:gs pos="100000">
                      <a:srgbClr val="8D6D3E"/>
                    </a:gs>
                  </a:gsLst>
                  <a:lin ang="5400000" scaled="0"/>
                </a:gradFill>
                <a:latin typeface="Agency FB" panose="020B0503020202020204" pitchFamily="34" charset="0"/>
                <a:cs typeface="+mn-ea"/>
              </a:defRPr>
            </a:lvl1pPr>
          </a:lstStyle>
          <a:p>
            <a:r>
              <a:rPr lang="en-US" altLang="zh-CN" dirty="0">
                <a:sym typeface="+mn-lt"/>
              </a:rPr>
              <a:t>05</a:t>
            </a:r>
            <a:endParaRPr lang="zh-CN" altLang="en-US" dirty="0">
              <a:sym typeface="+mn-lt"/>
            </a:endParaRPr>
          </a:p>
        </p:txBody>
      </p:sp>
      <p:sp>
        <p:nvSpPr>
          <p:cNvPr id="26" name="PA_矩形 29">
            <a:extLst>
              <a:ext uri="{FF2B5EF4-FFF2-40B4-BE49-F238E27FC236}">
                <a16:creationId xmlns:a16="http://schemas.microsoft.com/office/drawing/2014/main" id="{C390FA01-B5BF-D950-FABF-A93E3929E996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5077460" y="3592195"/>
            <a:ext cx="2190750" cy="52322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dist"/>
            <a:r>
              <a:rPr lang="zh-CN" altLang="en-US" sz="2800" b="1" spc="-300" dirty="0">
                <a:solidFill>
                  <a:srgbClr val="CBBC91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cs typeface="+mn-ea"/>
              </a:rPr>
              <a:t>财务融资</a:t>
            </a:r>
            <a:endParaRPr lang="en-US" altLang="zh-CN" sz="2800" b="1" spc="-300" dirty="0">
              <a:solidFill>
                <a:srgbClr val="CBBC91"/>
              </a:solidFill>
              <a:effectLst>
                <a:outerShdw blurRad="38100" dist="38100" dir="2700000" algn="tl">
                  <a:srgbClr val="000000">
                    <a:alpha val="20000"/>
                  </a:srgb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55FB0384-E671-24F3-1E8C-40A902A55E26}"/>
              </a:ext>
            </a:extLst>
          </p:cNvPr>
          <p:cNvSpPr txBox="1"/>
          <p:nvPr/>
        </p:nvSpPr>
        <p:spPr>
          <a:xfrm>
            <a:off x="4446987" y="4436329"/>
            <a:ext cx="3318156" cy="88152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200000"/>
              </a:lnSpc>
            </a:pPr>
            <a:r>
              <a:rPr lang="en-US" altLang="zh-CN" sz="900" dirty="0">
                <a:solidFill>
                  <a:srgbClr val="CBBC91"/>
                </a:solidFill>
                <a:cs typeface="+mn-ea"/>
              </a:rPr>
              <a:t>FINANCIAL FINANCING</a:t>
            </a:r>
            <a:endParaRPr lang="en-US" altLang="zh-CN" sz="900" dirty="0">
              <a:solidFill>
                <a:srgbClr val="CBBC91"/>
              </a:solidFill>
              <a:cs typeface="+mn-ea"/>
              <a:sym typeface="+mn-lt"/>
            </a:endParaRPr>
          </a:p>
          <a:p>
            <a:pPr algn="ctr">
              <a:lnSpc>
                <a:spcPct val="200000"/>
              </a:lnSpc>
            </a:pPr>
            <a:endParaRPr lang="en-US" altLang="zh-CN" sz="900" dirty="0">
              <a:solidFill>
                <a:srgbClr val="CBBC91"/>
              </a:solidFill>
              <a:cs typeface="+mn-ea"/>
              <a:sym typeface="+mn-lt"/>
            </a:endParaRPr>
          </a:p>
          <a:p>
            <a:pPr algn="ctr">
              <a:lnSpc>
                <a:spcPct val="200000"/>
              </a:lnSpc>
            </a:pPr>
            <a:endParaRPr lang="en-US" altLang="zh-CN" sz="900" dirty="0">
              <a:solidFill>
                <a:srgbClr val="CBBC91"/>
              </a:solidFill>
              <a:cs typeface="+mn-ea"/>
              <a:sym typeface="+mn-lt"/>
            </a:endParaRPr>
          </a:p>
        </p:txBody>
      </p: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4553841A-9811-134E-D7C2-AD1A0CF08A03}"/>
              </a:ext>
            </a:extLst>
          </p:cNvPr>
          <p:cNvGrpSpPr/>
          <p:nvPr/>
        </p:nvGrpSpPr>
        <p:grpSpPr>
          <a:xfrm>
            <a:off x="4879034" y="4206714"/>
            <a:ext cx="2491738" cy="177239"/>
            <a:chOff x="3939011" y="4117778"/>
            <a:chExt cx="3823630" cy="244152"/>
          </a:xfrm>
        </p:grpSpPr>
        <p:cxnSp>
          <p:nvCxnSpPr>
            <p:cNvPr id="29" name="直接连接符 28">
              <a:extLst>
                <a:ext uri="{FF2B5EF4-FFF2-40B4-BE49-F238E27FC236}">
                  <a16:creationId xmlns:a16="http://schemas.microsoft.com/office/drawing/2014/main" id="{1D0962C6-A33F-BEA8-0E3F-D3F4781F77EE}"/>
                </a:ext>
              </a:extLst>
            </p:cNvPr>
            <p:cNvCxnSpPr/>
            <p:nvPr/>
          </p:nvCxnSpPr>
          <p:spPr>
            <a:xfrm>
              <a:off x="3939011" y="4239855"/>
              <a:ext cx="1670907" cy="0"/>
            </a:xfrm>
            <a:prstGeom prst="line">
              <a:avLst/>
            </a:prstGeom>
            <a:ln>
              <a:solidFill>
                <a:srgbClr val="CBBC9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菱形 29">
              <a:extLst>
                <a:ext uri="{FF2B5EF4-FFF2-40B4-BE49-F238E27FC236}">
                  <a16:creationId xmlns:a16="http://schemas.microsoft.com/office/drawing/2014/main" id="{ED08458F-1C46-A96E-E269-2C654B4A251C}"/>
                </a:ext>
              </a:extLst>
            </p:cNvPr>
            <p:cNvSpPr/>
            <p:nvPr/>
          </p:nvSpPr>
          <p:spPr bwMode="auto">
            <a:xfrm>
              <a:off x="5781501" y="4117778"/>
              <a:ext cx="113211" cy="244152"/>
            </a:xfrm>
            <a:prstGeom prst="diamond">
              <a:avLst/>
            </a:prstGeom>
            <a:solidFill>
              <a:srgbClr val="CBBC9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id="{8CD433CF-BD00-44E0-B456-783199149148}"/>
                </a:ext>
              </a:extLst>
            </p:cNvPr>
            <p:cNvCxnSpPr/>
            <p:nvPr/>
          </p:nvCxnSpPr>
          <p:spPr>
            <a:xfrm>
              <a:off x="6091734" y="4239855"/>
              <a:ext cx="1670907" cy="0"/>
            </a:xfrm>
            <a:prstGeom prst="line">
              <a:avLst/>
            </a:prstGeom>
            <a:ln>
              <a:solidFill>
                <a:srgbClr val="CBBC9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文本框 31">
            <a:extLst>
              <a:ext uri="{FF2B5EF4-FFF2-40B4-BE49-F238E27FC236}">
                <a16:creationId xmlns:a16="http://schemas.microsoft.com/office/drawing/2014/main" id="{D83591D4-8D66-70B9-F0F7-C4C703812C5A}"/>
              </a:ext>
            </a:extLst>
          </p:cNvPr>
          <p:cNvSpPr txBox="1"/>
          <p:nvPr/>
        </p:nvSpPr>
        <p:spPr>
          <a:xfrm>
            <a:off x="2044872" y="3313784"/>
            <a:ext cx="11337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400" dirty="0">
                <a:solidFill>
                  <a:srgbClr val="CBBC91"/>
                </a:solidFill>
                <a:effectLst>
                  <a:outerShdw blurRad="25400" dist="254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PART</a:t>
            </a:r>
            <a:endParaRPr lang="zh-CN" altLang="en-US" sz="2400" dirty="0">
              <a:solidFill>
                <a:srgbClr val="CBBC91"/>
              </a:solidFill>
              <a:effectLst>
                <a:outerShdw blurRad="25400" dist="254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4A2D0379-4247-281B-D9EA-F77BD3EF00A3}"/>
              </a:ext>
            </a:extLst>
          </p:cNvPr>
          <p:cNvSpPr txBox="1"/>
          <p:nvPr/>
        </p:nvSpPr>
        <p:spPr>
          <a:xfrm>
            <a:off x="9111923" y="3313784"/>
            <a:ext cx="11337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400" dirty="0">
                <a:solidFill>
                  <a:srgbClr val="CBBC91"/>
                </a:solidFill>
                <a:effectLst>
                  <a:outerShdw blurRad="25400" dist="254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FIVE</a:t>
            </a:r>
            <a:endParaRPr lang="zh-CN" altLang="en-US" sz="2400" dirty="0">
              <a:solidFill>
                <a:srgbClr val="CBBC91"/>
              </a:solidFill>
              <a:effectLst>
                <a:outerShdw blurRad="25400" dist="254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4055759"/>
      </p:ext>
    </p:extLst>
  </p:cSld>
  <p:clrMapOvr>
    <a:masterClrMapping/>
  </p:clrMapOvr>
  <p:transition spd="slow" advClick="0" advTm="0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2" dur="375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3" dur="375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4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5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41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 tmFilter="0,0; .5, 1; 1, 1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37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ldLvl="0" animBg="1"/>
      <p:bldP spid="25" grpId="0"/>
      <p:bldP spid="26" grpId="0"/>
      <p:bldP spid="27" grpId="0"/>
      <p:bldP spid="32" grpId="0"/>
      <p:bldP spid="3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24093" y="1968401"/>
            <a:ext cx="8113187" cy="4402578"/>
            <a:chOff x="80963" y="1593850"/>
            <a:chExt cx="8115300" cy="4403725"/>
          </a:xfrm>
          <a:effectLst>
            <a:outerShdw blurRad="254000" dist="63500" dir="2700000" algn="tl" rotWithShape="0">
              <a:prstClr val="black">
                <a:alpha val="30000"/>
              </a:prstClr>
            </a:outerShdw>
          </a:effectLst>
        </p:grpSpPr>
        <p:sp>
          <p:nvSpPr>
            <p:cNvPr id="23556" name="椭圆 1"/>
            <p:cNvSpPr>
              <a:spLocks noChangeAspect="1" noChangeArrowheads="1"/>
            </p:cNvSpPr>
            <p:nvPr/>
          </p:nvSpPr>
          <p:spPr bwMode="auto">
            <a:xfrm>
              <a:off x="801688" y="2355850"/>
              <a:ext cx="2879725" cy="2879725"/>
            </a:xfrm>
            <a:prstGeom prst="ellipse">
              <a:avLst/>
            </a:prstGeom>
            <a:solidFill>
              <a:srgbClr val="CBBC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9pPr>
            </a:lstStyle>
            <a:p>
              <a:pPr algn="ctr" eaLnBrk="1" hangingPunct="1">
                <a:lnSpc>
                  <a:spcPct val="130000"/>
                </a:lnSpc>
              </a:pPr>
              <a:endParaRPr lang="zh-CN" altLang="en-US" sz="1799" dirty="0">
                <a:solidFill>
                  <a:srgbClr val="FFFFFF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3557" name="空心弧 2"/>
            <p:cNvSpPr>
              <a:spLocks noChangeAspect="1"/>
            </p:cNvSpPr>
            <p:nvPr/>
          </p:nvSpPr>
          <p:spPr bwMode="auto">
            <a:xfrm>
              <a:off x="80963" y="1636713"/>
              <a:ext cx="4321175" cy="4319587"/>
            </a:xfrm>
            <a:custGeom>
              <a:avLst/>
              <a:gdLst>
                <a:gd name="T0" fmla="*/ 2160000 w 4320000"/>
                <a:gd name="T1" fmla="*/ 0 h 4320000"/>
                <a:gd name="T2" fmla="*/ 4320000 w 4320000"/>
                <a:gd name="T3" fmla="*/ 2160000 h 4320000"/>
                <a:gd name="T4" fmla="*/ 2160000 w 4320000"/>
                <a:gd name="T5" fmla="*/ 4320000 h 4320000"/>
                <a:gd name="T6" fmla="*/ 2160000 w 4320000"/>
                <a:gd name="T7" fmla="*/ 4190400 h 4320000"/>
                <a:gd name="T8" fmla="*/ 4190400 w 4320000"/>
                <a:gd name="T9" fmla="*/ 2160000 h 4320000"/>
                <a:gd name="T10" fmla="*/ 2160000 w 4320000"/>
                <a:gd name="T11" fmla="*/ 129600 h 4320000"/>
                <a:gd name="T12" fmla="*/ 2160000 w 4320000"/>
                <a:gd name="T13" fmla="*/ 0 h 43200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20000" h="4320000">
                  <a:moveTo>
                    <a:pt x="2160000" y="0"/>
                  </a:moveTo>
                  <a:cubicBezTo>
                    <a:pt x="3352935" y="0"/>
                    <a:pt x="4320000" y="967065"/>
                    <a:pt x="4320000" y="2160000"/>
                  </a:cubicBezTo>
                  <a:cubicBezTo>
                    <a:pt x="4320000" y="3352935"/>
                    <a:pt x="3352935" y="4320000"/>
                    <a:pt x="2160000" y="4320000"/>
                  </a:cubicBezTo>
                  <a:lnTo>
                    <a:pt x="2160000" y="4190400"/>
                  </a:lnTo>
                  <a:cubicBezTo>
                    <a:pt x="3281359" y="4190400"/>
                    <a:pt x="4190400" y="3281359"/>
                    <a:pt x="4190400" y="2160000"/>
                  </a:cubicBezTo>
                  <a:cubicBezTo>
                    <a:pt x="4190400" y="1038641"/>
                    <a:pt x="3281359" y="129600"/>
                    <a:pt x="2160000" y="129600"/>
                  </a:cubicBezTo>
                  <a:lnTo>
                    <a:pt x="216000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>
                <a:lnSpc>
                  <a:spcPct val="130000"/>
                </a:lnSpc>
              </a:pPr>
              <a:endParaRPr lang="zh-CN" altLang="en-US" sz="1799" dirty="0">
                <a:cs typeface="+mn-ea"/>
                <a:sym typeface="+mn-lt"/>
              </a:endParaRPr>
            </a:p>
          </p:txBody>
        </p:sp>
        <p:sp>
          <p:nvSpPr>
            <p:cNvPr id="23558" name="椭圆 5"/>
            <p:cNvSpPr>
              <a:spLocks noChangeAspect="1" noChangeArrowheads="1"/>
            </p:cNvSpPr>
            <p:nvPr/>
          </p:nvSpPr>
          <p:spPr bwMode="auto">
            <a:xfrm>
              <a:off x="3135313" y="1819275"/>
              <a:ext cx="449262" cy="449263"/>
            </a:xfrm>
            <a:prstGeom prst="ellipse">
              <a:avLst/>
            </a:prstGeom>
            <a:solidFill>
              <a:srgbClr val="CBBC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9pPr>
            </a:lstStyle>
            <a:p>
              <a:pPr algn="ctr" eaLnBrk="1" hangingPunct="1">
                <a:lnSpc>
                  <a:spcPct val="130000"/>
                </a:lnSpc>
              </a:pPr>
              <a:endParaRPr lang="zh-CN" altLang="en-US" sz="1799" dirty="0">
                <a:solidFill>
                  <a:srgbClr val="FFFFFF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3559" name="椭圆 6"/>
            <p:cNvSpPr>
              <a:spLocks noChangeAspect="1" noChangeArrowheads="1"/>
            </p:cNvSpPr>
            <p:nvPr/>
          </p:nvSpPr>
          <p:spPr bwMode="auto">
            <a:xfrm>
              <a:off x="4033838" y="2987675"/>
              <a:ext cx="450850" cy="449263"/>
            </a:xfrm>
            <a:prstGeom prst="ellipse">
              <a:avLst/>
            </a:prstGeom>
            <a:solidFill>
              <a:srgbClr val="CBBC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9pPr>
            </a:lstStyle>
            <a:p>
              <a:pPr algn="ctr" eaLnBrk="1" hangingPunct="1">
                <a:lnSpc>
                  <a:spcPct val="130000"/>
                </a:lnSpc>
              </a:pPr>
              <a:endParaRPr lang="zh-CN" altLang="en-US" sz="1799" dirty="0">
                <a:solidFill>
                  <a:srgbClr val="FFFFFF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3560" name="椭圆 7"/>
            <p:cNvSpPr>
              <a:spLocks noChangeAspect="1" noChangeArrowheads="1"/>
            </p:cNvSpPr>
            <p:nvPr/>
          </p:nvSpPr>
          <p:spPr bwMode="auto">
            <a:xfrm>
              <a:off x="4033838" y="4154488"/>
              <a:ext cx="450850" cy="450850"/>
            </a:xfrm>
            <a:prstGeom prst="ellipse">
              <a:avLst/>
            </a:prstGeom>
            <a:solidFill>
              <a:srgbClr val="CBBC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9pPr>
            </a:lstStyle>
            <a:p>
              <a:pPr algn="ctr" eaLnBrk="1" hangingPunct="1">
                <a:lnSpc>
                  <a:spcPct val="130000"/>
                </a:lnSpc>
              </a:pPr>
              <a:endParaRPr lang="zh-CN" altLang="en-US" sz="1799" dirty="0">
                <a:solidFill>
                  <a:srgbClr val="FFFFFF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3561" name="椭圆 10"/>
            <p:cNvSpPr>
              <a:spLocks noChangeAspect="1" noChangeArrowheads="1"/>
            </p:cNvSpPr>
            <p:nvPr/>
          </p:nvSpPr>
          <p:spPr bwMode="auto">
            <a:xfrm>
              <a:off x="3135313" y="5322888"/>
              <a:ext cx="449262" cy="449262"/>
            </a:xfrm>
            <a:prstGeom prst="ellipse">
              <a:avLst/>
            </a:prstGeom>
            <a:solidFill>
              <a:srgbClr val="CBBC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9pPr>
            </a:lstStyle>
            <a:p>
              <a:pPr algn="ctr" eaLnBrk="1" hangingPunct="1">
                <a:lnSpc>
                  <a:spcPct val="130000"/>
                </a:lnSpc>
              </a:pPr>
              <a:endParaRPr lang="zh-CN" altLang="en-US" sz="1799" dirty="0">
                <a:solidFill>
                  <a:srgbClr val="FFFFFF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3562" name="椭圆 11"/>
            <p:cNvSpPr>
              <a:spLocks noChangeAspect="1" noChangeArrowheads="1"/>
            </p:cNvSpPr>
            <p:nvPr/>
          </p:nvSpPr>
          <p:spPr bwMode="auto">
            <a:xfrm>
              <a:off x="5591175" y="1593850"/>
              <a:ext cx="900113" cy="900113"/>
            </a:xfrm>
            <a:prstGeom prst="ellipse">
              <a:avLst/>
            </a:prstGeom>
            <a:solidFill>
              <a:srgbClr val="CBBC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9pPr>
            </a:lstStyle>
            <a:p>
              <a:pPr algn="ctr" eaLnBrk="1" hangingPunct="1">
                <a:lnSpc>
                  <a:spcPct val="130000"/>
                </a:lnSpc>
              </a:pPr>
              <a:endParaRPr lang="zh-CN" altLang="en-US" sz="1799" dirty="0">
                <a:solidFill>
                  <a:srgbClr val="FFFFFF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3563" name="椭圆 12"/>
            <p:cNvSpPr>
              <a:spLocks noChangeAspect="1" noChangeArrowheads="1"/>
            </p:cNvSpPr>
            <p:nvPr/>
          </p:nvSpPr>
          <p:spPr bwMode="auto">
            <a:xfrm>
              <a:off x="7296150" y="2762250"/>
              <a:ext cx="900113" cy="900113"/>
            </a:xfrm>
            <a:prstGeom prst="ellipse">
              <a:avLst/>
            </a:prstGeom>
            <a:solidFill>
              <a:srgbClr val="CBBC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9pPr>
            </a:lstStyle>
            <a:p>
              <a:pPr algn="ctr" eaLnBrk="1" hangingPunct="1">
                <a:lnSpc>
                  <a:spcPct val="130000"/>
                </a:lnSpc>
              </a:pPr>
              <a:endParaRPr lang="zh-CN" altLang="en-US" sz="1799" dirty="0">
                <a:solidFill>
                  <a:srgbClr val="FFFFFF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3564" name="椭圆 13"/>
            <p:cNvSpPr>
              <a:spLocks noChangeAspect="1" noChangeArrowheads="1"/>
            </p:cNvSpPr>
            <p:nvPr/>
          </p:nvSpPr>
          <p:spPr bwMode="auto">
            <a:xfrm>
              <a:off x="7296150" y="3930650"/>
              <a:ext cx="900113" cy="898525"/>
            </a:xfrm>
            <a:prstGeom prst="ellipse">
              <a:avLst/>
            </a:prstGeom>
            <a:solidFill>
              <a:srgbClr val="CBBC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9pPr>
            </a:lstStyle>
            <a:p>
              <a:pPr algn="ctr" eaLnBrk="1" hangingPunct="1">
                <a:lnSpc>
                  <a:spcPct val="130000"/>
                </a:lnSpc>
              </a:pPr>
              <a:endParaRPr lang="zh-CN" altLang="en-US" sz="1799" dirty="0">
                <a:solidFill>
                  <a:srgbClr val="FFFFFF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3565" name="椭圆 14"/>
            <p:cNvSpPr>
              <a:spLocks noChangeAspect="1" noChangeArrowheads="1"/>
            </p:cNvSpPr>
            <p:nvPr/>
          </p:nvSpPr>
          <p:spPr bwMode="auto">
            <a:xfrm>
              <a:off x="5591175" y="5097463"/>
              <a:ext cx="900113" cy="900112"/>
            </a:xfrm>
            <a:prstGeom prst="ellipse">
              <a:avLst/>
            </a:prstGeom>
            <a:solidFill>
              <a:srgbClr val="CBBC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9pPr>
            </a:lstStyle>
            <a:p>
              <a:pPr algn="ctr" eaLnBrk="1" hangingPunct="1">
                <a:lnSpc>
                  <a:spcPct val="130000"/>
                </a:lnSpc>
              </a:pPr>
              <a:endParaRPr lang="zh-CN" altLang="en-US" sz="1799" dirty="0">
                <a:solidFill>
                  <a:srgbClr val="FFFFFF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cxnSp>
          <p:nvCxnSpPr>
            <p:cNvPr id="23566" name="直接连接符 4"/>
            <p:cNvCxnSpPr>
              <a:cxnSpLocks noChangeShapeType="1"/>
              <a:stCxn id="23558" idx="6"/>
              <a:endCxn id="23562" idx="2"/>
            </p:cNvCxnSpPr>
            <p:nvPr/>
          </p:nvCxnSpPr>
          <p:spPr bwMode="auto">
            <a:xfrm>
              <a:off x="3584575" y="2044700"/>
              <a:ext cx="2006600" cy="0"/>
            </a:xfrm>
            <a:prstGeom prst="line">
              <a:avLst/>
            </a:prstGeom>
            <a:noFill/>
            <a:ln w="9525" cmpd="sng">
              <a:solidFill>
                <a:srgbClr val="BFBFB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3567" name="直接连接符 16"/>
            <p:cNvCxnSpPr>
              <a:cxnSpLocks noChangeShapeType="1"/>
              <a:stCxn id="23559" idx="6"/>
              <a:endCxn id="23563" idx="2"/>
            </p:cNvCxnSpPr>
            <p:nvPr/>
          </p:nvCxnSpPr>
          <p:spPr bwMode="auto">
            <a:xfrm>
              <a:off x="4484688" y="3211513"/>
              <a:ext cx="2811462" cy="0"/>
            </a:xfrm>
            <a:prstGeom prst="line">
              <a:avLst/>
            </a:prstGeom>
            <a:noFill/>
            <a:ln w="9525" cmpd="sng">
              <a:solidFill>
                <a:srgbClr val="BFBFB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3568" name="直接连接符 18"/>
            <p:cNvCxnSpPr>
              <a:cxnSpLocks noChangeShapeType="1"/>
              <a:stCxn id="23560" idx="6"/>
              <a:endCxn id="23564" idx="2"/>
            </p:cNvCxnSpPr>
            <p:nvPr/>
          </p:nvCxnSpPr>
          <p:spPr bwMode="auto">
            <a:xfrm>
              <a:off x="4484688" y="4379913"/>
              <a:ext cx="2811462" cy="0"/>
            </a:xfrm>
            <a:prstGeom prst="line">
              <a:avLst/>
            </a:prstGeom>
            <a:noFill/>
            <a:ln w="9525" cmpd="sng">
              <a:solidFill>
                <a:srgbClr val="BFBFB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3569" name="直接连接符 20"/>
            <p:cNvCxnSpPr>
              <a:cxnSpLocks noChangeShapeType="1"/>
              <a:stCxn id="23561" idx="6"/>
              <a:endCxn id="23565" idx="2"/>
            </p:cNvCxnSpPr>
            <p:nvPr/>
          </p:nvCxnSpPr>
          <p:spPr bwMode="auto">
            <a:xfrm>
              <a:off x="3584575" y="5548313"/>
              <a:ext cx="2006600" cy="0"/>
            </a:xfrm>
            <a:prstGeom prst="line">
              <a:avLst/>
            </a:prstGeom>
            <a:noFill/>
            <a:ln w="9525" cmpd="sng">
              <a:solidFill>
                <a:srgbClr val="BFBFB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3578" name="KSO_Shape"/>
            <p:cNvSpPr>
              <a:spLocks noChangeAspect="1"/>
            </p:cNvSpPr>
            <p:nvPr/>
          </p:nvSpPr>
          <p:spPr bwMode="auto">
            <a:xfrm>
              <a:off x="5759450" y="1795463"/>
              <a:ext cx="539750" cy="534987"/>
            </a:xfrm>
            <a:custGeom>
              <a:avLst/>
              <a:gdLst>
                <a:gd name="T0" fmla="*/ 1420802 w 2262188"/>
                <a:gd name="T1" fmla="*/ 2155372 h 2241550"/>
                <a:gd name="T2" fmla="*/ 0 w 2262188"/>
                <a:gd name="T3" fmla="*/ 1901959 h 2241550"/>
                <a:gd name="T4" fmla="*/ 966787 w 2262188"/>
                <a:gd name="T5" fmla="*/ 2002745 h 2241550"/>
                <a:gd name="T6" fmla="*/ 463550 w 2262188"/>
                <a:gd name="T7" fmla="*/ 1799189 h 2241550"/>
                <a:gd name="T8" fmla="*/ 1920875 w 2262188"/>
                <a:gd name="T9" fmla="*/ 1721932 h 2241550"/>
                <a:gd name="T10" fmla="*/ 1920875 w 2262188"/>
                <a:gd name="T11" fmla="*/ 1643063 h 2241550"/>
                <a:gd name="T12" fmla="*/ 1920875 w 2262188"/>
                <a:gd name="T13" fmla="*/ 1520825 h 2241550"/>
                <a:gd name="T14" fmla="*/ 1437365 w 2262188"/>
                <a:gd name="T15" fmla="*/ 1781511 h 2241550"/>
                <a:gd name="T16" fmla="*/ 0 w 2262188"/>
                <a:gd name="T17" fmla="*/ 1470217 h 2241550"/>
                <a:gd name="T18" fmla="*/ 1304860 w 2262188"/>
                <a:gd name="T19" fmla="*/ 1658938 h 2241550"/>
                <a:gd name="T20" fmla="*/ 1333924 w 2262188"/>
                <a:gd name="T21" fmla="*/ 1648052 h 2241550"/>
                <a:gd name="T22" fmla="*/ 1395684 w 2262188"/>
                <a:gd name="T23" fmla="*/ 1641022 h 2241550"/>
                <a:gd name="T24" fmla="*/ 1448362 w 2262188"/>
                <a:gd name="T25" fmla="*/ 1646011 h 2241550"/>
                <a:gd name="T26" fmla="*/ 1677920 w 2262188"/>
                <a:gd name="T27" fmla="*/ 1506991 h 2241550"/>
                <a:gd name="T28" fmla="*/ 1657031 w 2262188"/>
                <a:gd name="T29" fmla="*/ 1492023 h 2241550"/>
                <a:gd name="T30" fmla="*/ 1654306 w 2262188"/>
                <a:gd name="T31" fmla="*/ 1479097 h 2241550"/>
                <a:gd name="T32" fmla="*/ 1663843 w 2262188"/>
                <a:gd name="T33" fmla="*/ 1466170 h 2241550"/>
                <a:gd name="T34" fmla="*/ 995838 w 2262188"/>
                <a:gd name="T35" fmla="*/ 1258888 h 2241550"/>
                <a:gd name="T36" fmla="*/ 489738 w 2262188"/>
                <a:gd name="T37" fmla="*/ 1130300 h 2241550"/>
                <a:gd name="T38" fmla="*/ 594035 w 2262188"/>
                <a:gd name="T39" fmla="*/ 1213404 h 2241550"/>
                <a:gd name="T40" fmla="*/ 555491 w 2262188"/>
                <a:gd name="T41" fmla="*/ 1222487 h 2241550"/>
                <a:gd name="T42" fmla="*/ 486564 w 2262188"/>
                <a:gd name="T43" fmla="*/ 1223168 h 2241550"/>
                <a:gd name="T44" fmla="*/ 211086 w 2262188"/>
                <a:gd name="T45" fmla="*/ 1351684 h 2241550"/>
                <a:gd name="T46" fmla="*/ 251218 w 2262188"/>
                <a:gd name="T47" fmla="*/ 1368941 h 2241550"/>
                <a:gd name="T48" fmla="*/ 259153 w 2262188"/>
                <a:gd name="T49" fmla="*/ 1381429 h 2241550"/>
                <a:gd name="T50" fmla="*/ 255072 w 2262188"/>
                <a:gd name="T51" fmla="*/ 1394599 h 2241550"/>
                <a:gd name="T52" fmla="*/ 240561 w 2262188"/>
                <a:gd name="T53" fmla="*/ 1405498 h 2241550"/>
                <a:gd name="T54" fmla="*/ 810075 w 2262188"/>
                <a:gd name="T55" fmla="*/ 1021049 h 2241550"/>
                <a:gd name="T56" fmla="*/ 341312 w 2262188"/>
                <a:gd name="T57" fmla="*/ 771297 h 2241550"/>
                <a:gd name="T58" fmla="*/ 2262188 w 2262188"/>
                <a:gd name="T59" fmla="*/ 687389 h 2241550"/>
                <a:gd name="T60" fmla="*/ 830949 w 2262188"/>
                <a:gd name="T61" fmla="*/ 982664 h 2241550"/>
                <a:gd name="T62" fmla="*/ 1797050 w 2262188"/>
                <a:gd name="T63" fmla="*/ 752476 h 2241550"/>
                <a:gd name="T64" fmla="*/ 1295400 w 2262188"/>
                <a:gd name="T65" fmla="*/ 660174 h 2241550"/>
                <a:gd name="T66" fmla="*/ 2262188 w 2262188"/>
                <a:gd name="T67" fmla="*/ 462607 h 2241550"/>
                <a:gd name="T68" fmla="*/ 824823 w 2262188"/>
                <a:gd name="T69" fmla="*/ 651157 h 2241550"/>
                <a:gd name="T70" fmla="*/ 341312 w 2262188"/>
                <a:gd name="T71" fmla="*/ 390526 h 2241550"/>
                <a:gd name="T72" fmla="*/ 786730 w 2262188"/>
                <a:gd name="T73" fmla="*/ 233363 h 2241550"/>
                <a:gd name="T74" fmla="*/ 600403 w 2262188"/>
                <a:gd name="T75" fmla="*/ 336703 h 2241550"/>
                <a:gd name="T76" fmla="*/ 608110 w 2262188"/>
                <a:gd name="T77" fmla="*/ 349677 h 2241550"/>
                <a:gd name="T78" fmla="*/ 603350 w 2262188"/>
                <a:gd name="T79" fmla="*/ 362651 h 2241550"/>
                <a:gd name="T80" fmla="*/ 576602 w 2262188"/>
                <a:gd name="T81" fmla="*/ 378585 h 2241550"/>
                <a:gd name="T82" fmla="*/ 820278 w 2262188"/>
                <a:gd name="T83" fmla="*/ 514246 h 2241550"/>
                <a:gd name="T84" fmla="*/ 878761 w 2262188"/>
                <a:gd name="T85" fmla="*/ 510831 h 2241550"/>
                <a:gd name="T86" fmla="*/ 932710 w 2262188"/>
                <a:gd name="T87" fmla="*/ 519026 h 2241550"/>
                <a:gd name="T88" fmla="*/ 1216508 w 2262188"/>
                <a:gd name="T89" fmla="*/ 466218 h 2241550"/>
                <a:gd name="T90" fmla="*/ 1749425 w 2262188"/>
                <a:gd name="T91" fmla="*/ 883986 h 2241550"/>
                <a:gd name="T92" fmla="*/ 1798297 w 2262188"/>
                <a:gd name="T93" fmla="*/ 374650 h 2241550"/>
                <a:gd name="T94" fmla="*/ 2012784 w 2262188"/>
                <a:gd name="T95" fmla="*/ 269585 h 2241550"/>
                <a:gd name="T96" fmla="*/ 2003262 w 2262188"/>
                <a:gd name="T97" fmla="*/ 256650 h 2241550"/>
                <a:gd name="T98" fmla="*/ 2006209 w 2262188"/>
                <a:gd name="T99" fmla="*/ 243943 h 2241550"/>
                <a:gd name="T100" fmla="*/ 2027068 w 2262188"/>
                <a:gd name="T101" fmla="*/ 228966 h 2241550"/>
                <a:gd name="T102" fmla="*/ 1797843 w 2262188"/>
                <a:gd name="T103" fmla="*/ 89635 h 2241550"/>
                <a:gd name="T104" fmla="*/ 1745015 w 2262188"/>
                <a:gd name="T105" fmla="*/ 94400 h 2241550"/>
                <a:gd name="T106" fmla="*/ 1683571 w 2262188"/>
                <a:gd name="T107" fmla="*/ 87820 h 2241550"/>
                <a:gd name="T108" fmla="*/ 1651602 w 2262188"/>
                <a:gd name="T109" fmla="*/ 75112 h 224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262188" h="2241550">
                  <a:moveTo>
                    <a:pt x="1920875" y="1898650"/>
                  </a:moveTo>
                  <a:lnTo>
                    <a:pt x="1920875" y="1901598"/>
                  </a:lnTo>
                  <a:lnTo>
                    <a:pt x="1920875" y="1977571"/>
                  </a:lnTo>
                  <a:lnTo>
                    <a:pt x="1431239" y="2241550"/>
                  </a:lnTo>
                  <a:lnTo>
                    <a:pt x="966787" y="2131332"/>
                  </a:lnTo>
                  <a:lnTo>
                    <a:pt x="966787" y="2047648"/>
                  </a:lnTo>
                  <a:lnTo>
                    <a:pt x="1420802" y="2155372"/>
                  </a:lnTo>
                  <a:lnTo>
                    <a:pt x="1437365" y="2159227"/>
                  </a:lnTo>
                  <a:lnTo>
                    <a:pt x="1452113" y="2151289"/>
                  </a:lnTo>
                  <a:lnTo>
                    <a:pt x="1920875" y="1898650"/>
                  </a:lnTo>
                  <a:close/>
                  <a:moveTo>
                    <a:pt x="0" y="1817688"/>
                  </a:moveTo>
                  <a:lnTo>
                    <a:pt x="463550" y="1928451"/>
                  </a:lnTo>
                  <a:lnTo>
                    <a:pt x="463550" y="2012951"/>
                  </a:lnTo>
                  <a:lnTo>
                    <a:pt x="0" y="1901959"/>
                  </a:lnTo>
                  <a:lnTo>
                    <a:pt x="0" y="1848519"/>
                  </a:lnTo>
                  <a:lnTo>
                    <a:pt x="0" y="1817688"/>
                  </a:lnTo>
                  <a:close/>
                  <a:moveTo>
                    <a:pt x="1920875" y="1770063"/>
                  </a:moveTo>
                  <a:lnTo>
                    <a:pt x="1920875" y="1772784"/>
                  </a:lnTo>
                  <a:lnTo>
                    <a:pt x="1920875" y="1848984"/>
                  </a:lnTo>
                  <a:lnTo>
                    <a:pt x="1431239" y="2112963"/>
                  </a:lnTo>
                  <a:lnTo>
                    <a:pt x="966787" y="2002745"/>
                  </a:lnTo>
                  <a:lnTo>
                    <a:pt x="966787" y="1919061"/>
                  </a:lnTo>
                  <a:lnTo>
                    <a:pt x="1420802" y="2026784"/>
                  </a:lnTo>
                  <a:lnTo>
                    <a:pt x="1437365" y="2030867"/>
                  </a:lnTo>
                  <a:lnTo>
                    <a:pt x="1452113" y="2022702"/>
                  </a:lnTo>
                  <a:lnTo>
                    <a:pt x="1920875" y="1770063"/>
                  </a:lnTo>
                  <a:close/>
                  <a:moveTo>
                    <a:pt x="0" y="1689100"/>
                  </a:moveTo>
                  <a:lnTo>
                    <a:pt x="463550" y="1799189"/>
                  </a:lnTo>
                  <a:lnTo>
                    <a:pt x="463550" y="1882775"/>
                  </a:lnTo>
                  <a:lnTo>
                    <a:pt x="0" y="1772460"/>
                  </a:lnTo>
                  <a:lnTo>
                    <a:pt x="0" y="1719680"/>
                  </a:lnTo>
                  <a:lnTo>
                    <a:pt x="0" y="1689100"/>
                  </a:lnTo>
                  <a:close/>
                  <a:moveTo>
                    <a:pt x="1920875" y="1643063"/>
                  </a:moveTo>
                  <a:lnTo>
                    <a:pt x="1920875" y="1646009"/>
                  </a:lnTo>
                  <a:lnTo>
                    <a:pt x="1920875" y="1721932"/>
                  </a:lnTo>
                  <a:lnTo>
                    <a:pt x="1431239" y="1985963"/>
                  </a:lnTo>
                  <a:lnTo>
                    <a:pt x="966787" y="1875591"/>
                  </a:lnTo>
                  <a:lnTo>
                    <a:pt x="966787" y="1791963"/>
                  </a:lnTo>
                  <a:lnTo>
                    <a:pt x="1420802" y="1899841"/>
                  </a:lnTo>
                  <a:lnTo>
                    <a:pt x="1437365" y="1903694"/>
                  </a:lnTo>
                  <a:lnTo>
                    <a:pt x="1452113" y="1895762"/>
                  </a:lnTo>
                  <a:lnTo>
                    <a:pt x="1920875" y="1643063"/>
                  </a:lnTo>
                  <a:close/>
                  <a:moveTo>
                    <a:pt x="0" y="1562100"/>
                  </a:moveTo>
                  <a:lnTo>
                    <a:pt x="463550" y="1672189"/>
                  </a:lnTo>
                  <a:lnTo>
                    <a:pt x="463550" y="1755775"/>
                  </a:lnTo>
                  <a:lnTo>
                    <a:pt x="0" y="1645686"/>
                  </a:lnTo>
                  <a:lnTo>
                    <a:pt x="0" y="1592907"/>
                  </a:lnTo>
                  <a:lnTo>
                    <a:pt x="0" y="1562100"/>
                  </a:lnTo>
                  <a:close/>
                  <a:moveTo>
                    <a:pt x="1920875" y="1520825"/>
                  </a:moveTo>
                  <a:lnTo>
                    <a:pt x="1920875" y="1523996"/>
                  </a:lnTo>
                  <a:lnTo>
                    <a:pt x="1920875" y="1599869"/>
                  </a:lnTo>
                  <a:lnTo>
                    <a:pt x="1431239" y="1863725"/>
                  </a:lnTo>
                  <a:lnTo>
                    <a:pt x="966787" y="1753426"/>
                  </a:lnTo>
                  <a:lnTo>
                    <a:pt x="966787" y="1669853"/>
                  </a:lnTo>
                  <a:lnTo>
                    <a:pt x="1420802" y="1777660"/>
                  </a:lnTo>
                  <a:lnTo>
                    <a:pt x="1437365" y="1781511"/>
                  </a:lnTo>
                  <a:lnTo>
                    <a:pt x="1452113" y="1773584"/>
                  </a:lnTo>
                  <a:lnTo>
                    <a:pt x="1920875" y="1520825"/>
                  </a:lnTo>
                  <a:close/>
                  <a:moveTo>
                    <a:pt x="0" y="1439863"/>
                  </a:moveTo>
                  <a:lnTo>
                    <a:pt x="463550" y="1549725"/>
                  </a:lnTo>
                  <a:lnTo>
                    <a:pt x="463550" y="1633538"/>
                  </a:lnTo>
                  <a:lnTo>
                    <a:pt x="0" y="1523223"/>
                  </a:lnTo>
                  <a:lnTo>
                    <a:pt x="0" y="1470217"/>
                  </a:lnTo>
                  <a:lnTo>
                    <a:pt x="0" y="1439863"/>
                  </a:lnTo>
                  <a:close/>
                  <a:moveTo>
                    <a:pt x="1474701" y="1365250"/>
                  </a:moveTo>
                  <a:lnTo>
                    <a:pt x="1920875" y="1470932"/>
                  </a:lnTo>
                  <a:lnTo>
                    <a:pt x="1430878" y="1735138"/>
                  </a:lnTo>
                  <a:lnTo>
                    <a:pt x="984250" y="1629229"/>
                  </a:lnTo>
                  <a:lnTo>
                    <a:pt x="1044194" y="1597025"/>
                  </a:lnTo>
                  <a:lnTo>
                    <a:pt x="1304860" y="1658938"/>
                  </a:lnTo>
                  <a:lnTo>
                    <a:pt x="1305314" y="1658258"/>
                  </a:lnTo>
                  <a:lnTo>
                    <a:pt x="1309401" y="1656217"/>
                  </a:lnTo>
                  <a:lnTo>
                    <a:pt x="1313942" y="1654402"/>
                  </a:lnTo>
                  <a:lnTo>
                    <a:pt x="1318483" y="1652588"/>
                  </a:lnTo>
                  <a:lnTo>
                    <a:pt x="1323479" y="1651227"/>
                  </a:lnTo>
                  <a:lnTo>
                    <a:pt x="1328474" y="1649640"/>
                  </a:lnTo>
                  <a:lnTo>
                    <a:pt x="1333924" y="1648052"/>
                  </a:lnTo>
                  <a:lnTo>
                    <a:pt x="1339373" y="1646692"/>
                  </a:lnTo>
                  <a:lnTo>
                    <a:pt x="1345050" y="1645784"/>
                  </a:lnTo>
                  <a:lnTo>
                    <a:pt x="1350953" y="1644650"/>
                  </a:lnTo>
                  <a:lnTo>
                    <a:pt x="1357311" y="1643743"/>
                  </a:lnTo>
                  <a:lnTo>
                    <a:pt x="1369572" y="1642383"/>
                  </a:lnTo>
                  <a:lnTo>
                    <a:pt x="1382515" y="1641249"/>
                  </a:lnTo>
                  <a:lnTo>
                    <a:pt x="1395684" y="1641022"/>
                  </a:lnTo>
                  <a:lnTo>
                    <a:pt x="1403177" y="1641249"/>
                  </a:lnTo>
                  <a:lnTo>
                    <a:pt x="1410897" y="1641475"/>
                  </a:lnTo>
                  <a:lnTo>
                    <a:pt x="1418617" y="1642156"/>
                  </a:lnTo>
                  <a:lnTo>
                    <a:pt x="1426110" y="1642836"/>
                  </a:lnTo>
                  <a:lnTo>
                    <a:pt x="1433603" y="1643743"/>
                  </a:lnTo>
                  <a:lnTo>
                    <a:pt x="1441096" y="1644650"/>
                  </a:lnTo>
                  <a:lnTo>
                    <a:pt x="1448362" y="1646011"/>
                  </a:lnTo>
                  <a:lnTo>
                    <a:pt x="1455401" y="1647599"/>
                  </a:lnTo>
                  <a:lnTo>
                    <a:pt x="1460623" y="1648959"/>
                  </a:lnTo>
                  <a:lnTo>
                    <a:pt x="1707665" y="1516063"/>
                  </a:lnTo>
                  <a:lnTo>
                    <a:pt x="1701989" y="1514702"/>
                  </a:lnTo>
                  <a:lnTo>
                    <a:pt x="1693133" y="1512434"/>
                  </a:lnTo>
                  <a:lnTo>
                    <a:pt x="1685186" y="1509713"/>
                  </a:lnTo>
                  <a:lnTo>
                    <a:pt x="1677920" y="1506991"/>
                  </a:lnTo>
                  <a:lnTo>
                    <a:pt x="1671790" y="1503816"/>
                  </a:lnTo>
                  <a:lnTo>
                    <a:pt x="1666340" y="1500641"/>
                  </a:lnTo>
                  <a:lnTo>
                    <a:pt x="1664070" y="1499054"/>
                  </a:lnTo>
                  <a:lnTo>
                    <a:pt x="1662026" y="1497240"/>
                  </a:lnTo>
                  <a:lnTo>
                    <a:pt x="1659983" y="1495652"/>
                  </a:lnTo>
                  <a:lnTo>
                    <a:pt x="1658393" y="1493838"/>
                  </a:lnTo>
                  <a:lnTo>
                    <a:pt x="1657031" y="1492023"/>
                  </a:lnTo>
                  <a:lnTo>
                    <a:pt x="1655668" y="1490209"/>
                  </a:lnTo>
                  <a:lnTo>
                    <a:pt x="1654987" y="1488395"/>
                  </a:lnTo>
                  <a:lnTo>
                    <a:pt x="1654306" y="1486581"/>
                  </a:lnTo>
                  <a:lnTo>
                    <a:pt x="1653852" y="1484540"/>
                  </a:lnTo>
                  <a:lnTo>
                    <a:pt x="1653625" y="1482725"/>
                  </a:lnTo>
                  <a:lnTo>
                    <a:pt x="1653625" y="1480911"/>
                  </a:lnTo>
                  <a:lnTo>
                    <a:pt x="1654306" y="1479097"/>
                  </a:lnTo>
                  <a:lnTo>
                    <a:pt x="1654760" y="1477282"/>
                  </a:lnTo>
                  <a:lnTo>
                    <a:pt x="1655441" y="1475241"/>
                  </a:lnTo>
                  <a:lnTo>
                    <a:pt x="1656577" y="1473427"/>
                  </a:lnTo>
                  <a:lnTo>
                    <a:pt x="1658166" y="1471613"/>
                  </a:lnTo>
                  <a:lnTo>
                    <a:pt x="1659528" y="1469798"/>
                  </a:lnTo>
                  <a:lnTo>
                    <a:pt x="1661345" y="1467984"/>
                  </a:lnTo>
                  <a:lnTo>
                    <a:pt x="1663843" y="1466170"/>
                  </a:lnTo>
                  <a:lnTo>
                    <a:pt x="1666113" y="1464356"/>
                  </a:lnTo>
                  <a:lnTo>
                    <a:pt x="1668611" y="1462768"/>
                  </a:lnTo>
                  <a:lnTo>
                    <a:pt x="1671790" y="1461181"/>
                  </a:lnTo>
                  <a:lnTo>
                    <a:pt x="1675650" y="1459366"/>
                  </a:lnTo>
                  <a:lnTo>
                    <a:pt x="1414984" y="1397454"/>
                  </a:lnTo>
                  <a:lnTo>
                    <a:pt x="1474701" y="1365250"/>
                  </a:lnTo>
                  <a:close/>
                  <a:moveTo>
                    <a:pt x="995838" y="1258888"/>
                  </a:moveTo>
                  <a:lnTo>
                    <a:pt x="1393825" y="1352349"/>
                  </a:lnTo>
                  <a:lnTo>
                    <a:pt x="918237" y="1608912"/>
                  </a:lnTo>
                  <a:lnTo>
                    <a:pt x="918237" y="2111376"/>
                  </a:lnTo>
                  <a:lnTo>
                    <a:pt x="512762" y="2014286"/>
                  </a:lnTo>
                  <a:lnTo>
                    <a:pt x="512762" y="1518854"/>
                  </a:lnTo>
                  <a:lnTo>
                    <a:pt x="995838" y="1258888"/>
                  </a:lnTo>
                  <a:close/>
                  <a:moveTo>
                    <a:pt x="489738" y="1130300"/>
                  </a:moveTo>
                  <a:lnTo>
                    <a:pt x="935038" y="1236110"/>
                  </a:lnTo>
                  <a:lnTo>
                    <a:pt x="875408" y="1268353"/>
                  </a:lnTo>
                  <a:lnTo>
                    <a:pt x="610586" y="1205457"/>
                  </a:lnTo>
                  <a:lnTo>
                    <a:pt x="606959" y="1207501"/>
                  </a:lnTo>
                  <a:lnTo>
                    <a:pt x="603104" y="1209544"/>
                  </a:lnTo>
                  <a:lnTo>
                    <a:pt x="598796" y="1211588"/>
                  </a:lnTo>
                  <a:lnTo>
                    <a:pt x="594035" y="1213404"/>
                  </a:lnTo>
                  <a:lnTo>
                    <a:pt x="589274" y="1214994"/>
                  </a:lnTo>
                  <a:lnTo>
                    <a:pt x="584059" y="1216583"/>
                  </a:lnTo>
                  <a:lnTo>
                    <a:pt x="578617" y="1218172"/>
                  </a:lnTo>
                  <a:lnTo>
                    <a:pt x="573176" y="1219308"/>
                  </a:lnTo>
                  <a:lnTo>
                    <a:pt x="567281" y="1220443"/>
                  </a:lnTo>
                  <a:lnTo>
                    <a:pt x="561386" y="1221351"/>
                  </a:lnTo>
                  <a:lnTo>
                    <a:pt x="555491" y="1222487"/>
                  </a:lnTo>
                  <a:lnTo>
                    <a:pt x="543021" y="1223849"/>
                  </a:lnTo>
                  <a:lnTo>
                    <a:pt x="530097" y="1224530"/>
                  </a:lnTo>
                  <a:lnTo>
                    <a:pt x="516947" y="1224757"/>
                  </a:lnTo>
                  <a:lnTo>
                    <a:pt x="509464" y="1224757"/>
                  </a:lnTo>
                  <a:lnTo>
                    <a:pt x="501755" y="1224530"/>
                  </a:lnTo>
                  <a:lnTo>
                    <a:pt x="494046" y="1224076"/>
                  </a:lnTo>
                  <a:lnTo>
                    <a:pt x="486564" y="1223168"/>
                  </a:lnTo>
                  <a:lnTo>
                    <a:pt x="479082" y="1222487"/>
                  </a:lnTo>
                  <a:lnTo>
                    <a:pt x="471600" y="1221124"/>
                  </a:lnTo>
                  <a:lnTo>
                    <a:pt x="464345" y="1219989"/>
                  </a:lnTo>
                  <a:lnTo>
                    <a:pt x="457543" y="1218399"/>
                  </a:lnTo>
                  <a:lnTo>
                    <a:pt x="456409" y="1218172"/>
                  </a:lnTo>
                  <a:lnTo>
                    <a:pt x="209953" y="1351230"/>
                  </a:lnTo>
                  <a:lnTo>
                    <a:pt x="211086" y="1351684"/>
                  </a:lnTo>
                  <a:lnTo>
                    <a:pt x="219929" y="1353955"/>
                  </a:lnTo>
                  <a:lnTo>
                    <a:pt x="227864" y="1356452"/>
                  </a:lnTo>
                  <a:lnTo>
                    <a:pt x="235120" y="1359404"/>
                  </a:lnTo>
                  <a:lnTo>
                    <a:pt x="241241" y="1362356"/>
                  </a:lnTo>
                  <a:lnTo>
                    <a:pt x="246683" y="1365535"/>
                  </a:lnTo>
                  <a:lnTo>
                    <a:pt x="249177" y="1367351"/>
                  </a:lnTo>
                  <a:lnTo>
                    <a:pt x="251218" y="1368941"/>
                  </a:lnTo>
                  <a:lnTo>
                    <a:pt x="253031" y="1370757"/>
                  </a:lnTo>
                  <a:lnTo>
                    <a:pt x="254845" y="1372574"/>
                  </a:lnTo>
                  <a:lnTo>
                    <a:pt x="255979" y="1374390"/>
                  </a:lnTo>
                  <a:lnTo>
                    <a:pt x="257113" y="1376207"/>
                  </a:lnTo>
                  <a:lnTo>
                    <a:pt x="258019" y="1378023"/>
                  </a:lnTo>
                  <a:lnTo>
                    <a:pt x="258926" y="1379613"/>
                  </a:lnTo>
                  <a:lnTo>
                    <a:pt x="259153" y="1381429"/>
                  </a:lnTo>
                  <a:lnTo>
                    <a:pt x="259380" y="1383246"/>
                  </a:lnTo>
                  <a:lnTo>
                    <a:pt x="259153" y="1385289"/>
                  </a:lnTo>
                  <a:lnTo>
                    <a:pt x="258926" y="1387106"/>
                  </a:lnTo>
                  <a:lnTo>
                    <a:pt x="258473" y="1388922"/>
                  </a:lnTo>
                  <a:lnTo>
                    <a:pt x="257566" y="1390739"/>
                  </a:lnTo>
                  <a:lnTo>
                    <a:pt x="256206" y="1392555"/>
                  </a:lnTo>
                  <a:lnTo>
                    <a:pt x="255072" y="1394599"/>
                  </a:lnTo>
                  <a:lnTo>
                    <a:pt x="253485" y="1396415"/>
                  </a:lnTo>
                  <a:lnTo>
                    <a:pt x="251444" y="1398232"/>
                  </a:lnTo>
                  <a:lnTo>
                    <a:pt x="249404" y="1399821"/>
                  </a:lnTo>
                  <a:lnTo>
                    <a:pt x="246910" y="1401638"/>
                  </a:lnTo>
                  <a:lnTo>
                    <a:pt x="244189" y="1403454"/>
                  </a:lnTo>
                  <a:lnTo>
                    <a:pt x="241241" y="1405043"/>
                  </a:lnTo>
                  <a:lnTo>
                    <a:pt x="240561" y="1405498"/>
                  </a:lnTo>
                  <a:lnTo>
                    <a:pt x="504929" y="1468393"/>
                  </a:lnTo>
                  <a:lnTo>
                    <a:pt x="463891" y="1490418"/>
                  </a:lnTo>
                  <a:lnTo>
                    <a:pt x="463891" y="1504950"/>
                  </a:lnTo>
                  <a:lnTo>
                    <a:pt x="0" y="1394599"/>
                  </a:lnTo>
                  <a:lnTo>
                    <a:pt x="489738" y="1130300"/>
                  </a:lnTo>
                  <a:close/>
                  <a:moveTo>
                    <a:pt x="341312" y="768350"/>
                  </a:moveTo>
                  <a:lnTo>
                    <a:pt x="810075" y="1021049"/>
                  </a:lnTo>
                  <a:lnTo>
                    <a:pt x="824823" y="1028755"/>
                  </a:lnTo>
                  <a:lnTo>
                    <a:pt x="841386" y="1024902"/>
                  </a:lnTo>
                  <a:lnTo>
                    <a:pt x="1295400" y="917250"/>
                  </a:lnTo>
                  <a:lnTo>
                    <a:pt x="1295400" y="1000879"/>
                  </a:lnTo>
                  <a:lnTo>
                    <a:pt x="830949" y="1111250"/>
                  </a:lnTo>
                  <a:lnTo>
                    <a:pt x="341312" y="847220"/>
                  </a:lnTo>
                  <a:lnTo>
                    <a:pt x="341312" y="771297"/>
                  </a:lnTo>
                  <a:lnTo>
                    <a:pt x="341312" y="768350"/>
                  </a:lnTo>
                  <a:close/>
                  <a:moveTo>
                    <a:pt x="2262188" y="687389"/>
                  </a:moveTo>
                  <a:lnTo>
                    <a:pt x="2262188" y="717969"/>
                  </a:lnTo>
                  <a:lnTo>
                    <a:pt x="2262188" y="770974"/>
                  </a:lnTo>
                  <a:lnTo>
                    <a:pt x="1797050" y="881063"/>
                  </a:lnTo>
                  <a:lnTo>
                    <a:pt x="1797050" y="797477"/>
                  </a:lnTo>
                  <a:lnTo>
                    <a:pt x="2262188" y="687389"/>
                  </a:lnTo>
                  <a:close/>
                  <a:moveTo>
                    <a:pt x="341312" y="639763"/>
                  </a:moveTo>
                  <a:lnTo>
                    <a:pt x="810075" y="892403"/>
                  </a:lnTo>
                  <a:lnTo>
                    <a:pt x="824823" y="900340"/>
                  </a:lnTo>
                  <a:lnTo>
                    <a:pt x="841386" y="896485"/>
                  </a:lnTo>
                  <a:lnTo>
                    <a:pt x="1295400" y="788762"/>
                  </a:lnTo>
                  <a:lnTo>
                    <a:pt x="1295400" y="872672"/>
                  </a:lnTo>
                  <a:lnTo>
                    <a:pt x="830949" y="982664"/>
                  </a:lnTo>
                  <a:lnTo>
                    <a:pt x="341312" y="718685"/>
                  </a:lnTo>
                  <a:lnTo>
                    <a:pt x="341312" y="642938"/>
                  </a:lnTo>
                  <a:lnTo>
                    <a:pt x="341312" y="639763"/>
                  </a:lnTo>
                  <a:close/>
                  <a:moveTo>
                    <a:pt x="2262188" y="558801"/>
                  </a:moveTo>
                  <a:lnTo>
                    <a:pt x="2262188" y="589381"/>
                  </a:lnTo>
                  <a:lnTo>
                    <a:pt x="2262188" y="642613"/>
                  </a:lnTo>
                  <a:lnTo>
                    <a:pt x="1797050" y="752476"/>
                  </a:lnTo>
                  <a:lnTo>
                    <a:pt x="1797050" y="668663"/>
                  </a:lnTo>
                  <a:lnTo>
                    <a:pt x="2262188" y="558801"/>
                  </a:lnTo>
                  <a:close/>
                  <a:moveTo>
                    <a:pt x="341312" y="511175"/>
                  </a:moveTo>
                  <a:lnTo>
                    <a:pt x="810075" y="763815"/>
                  </a:lnTo>
                  <a:lnTo>
                    <a:pt x="824823" y="771979"/>
                  </a:lnTo>
                  <a:lnTo>
                    <a:pt x="841386" y="768124"/>
                  </a:lnTo>
                  <a:lnTo>
                    <a:pt x="1295400" y="660174"/>
                  </a:lnTo>
                  <a:lnTo>
                    <a:pt x="1295400" y="744084"/>
                  </a:lnTo>
                  <a:lnTo>
                    <a:pt x="830949" y="854075"/>
                  </a:lnTo>
                  <a:lnTo>
                    <a:pt x="341312" y="590097"/>
                  </a:lnTo>
                  <a:lnTo>
                    <a:pt x="341312" y="514350"/>
                  </a:lnTo>
                  <a:lnTo>
                    <a:pt x="341312" y="511175"/>
                  </a:lnTo>
                  <a:close/>
                  <a:moveTo>
                    <a:pt x="2262188" y="431801"/>
                  </a:moveTo>
                  <a:lnTo>
                    <a:pt x="2262188" y="462607"/>
                  </a:lnTo>
                  <a:lnTo>
                    <a:pt x="2262188" y="515613"/>
                  </a:lnTo>
                  <a:lnTo>
                    <a:pt x="1797050" y="625476"/>
                  </a:lnTo>
                  <a:lnTo>
                    <a:pt x="1797050" y="541889"/>
                  </a:lnTo>
                  <a:lnTo>
                    <a:pt x="2262188" y="431801"/>
                  </a:lnTo>
                  <a:close/>
                  <a:moveTo>
                    <a:pt x="341312" y="390526"/>
                  </a:moveTo>
                  <a:lnTo>
                    <a:pt x="810075" y="643225"/>
                  </a:lnTo>
                  <a:lnTo>
                    <a:pt x="824823" y="651157"/>
                  </a:lnTo>
                  <a:lnTo>
                    <a:pt x="841386" y="647304"/>
                  </a:lnTo>
                  <a:lnTo>
                    <a:pt x="1295400" y="539652"/>
                  </a:lnTo>
                  <a:lnTo>
                    <a:pt x="1295400" y="623054"/>
                  </a:lnTo>
                  <a:lnTo>
                    <a:pt x="830949" y="733425"/>
                  </a:lnTo>
                  <a:lnTo>
                    <a:pt x="341312" y="469395"/>
                  </a:lnTo>
                  <a:lnTo>
                    <a:pt x="341312" y="393472"/>
                  </a:lnTo>
                  <a:lnTo>
                    <a:pt x="341312" y="390526"/>
                  </a:lnTo>
                  <a:close/>
                  <a:moveTo>
                    <a:pt x="2262188" y="309564"/>
                  </a:moveTo>
                  <a:lnTo>
                    <a:pt x="2262188" y="340144"/>
                  </a:lnTo>
                  <a:lnTo>
                    <a:pt x="2262188" y="392923"/>
                  </a:lnTo>
                  <a:lnTo>
                    <a:pt x="1797050" y="503239"/>
                  </a:lnTo>
                  <a:lnTo>
                    <a:pt x="1797050" y="419426"/>
                  </a:lnTo>
                  <a:lnTo>
                    <a:pt x="2262188" y="309564"/>
                  </a:lnTo>
                  <a:close/>
                  <a:moveTo>
                    <a:pt x="786730" y="233363"/>
                  </a:moveTo>
                  <a:lnTo>
                    <a:pt x="846346" y="265913"/>
                  </a:lnTo>
                  <a:lnTo>
                    <a:pt x="585896" y="328053"/>
                  </a:lnTo>
                  <a:lnTo>
                    <a:pt x="589976" y="329646"/>
                  </a:lnTo>
                  <a:lnTo>
                    <a:pt x="593149" y="331467"/>
                  </a:lnTo>
                  <a:lnTo>
                    <a:pt x="595643" y="333288"/>
                  </a:lnTo>
                  <a:lnTo>
                    <a:pt x="597909" y="334882"/>
                  </a:lnTo>
                  <a:lnTo>
                    <a:pt x="600403" y="336703"/>
                  </a:lnTo>
                  <a:lnTo>
                    <a:pt x="602216" y="338524"/>
                  </a:lnTo>
                  <a:lnTo>
                    <a:pt x="603576" y="340344"/>
                  </a:lnTo>
                  <a:lnTo>
                    <a:pt x="605163" y="342165"/>
                  </a:lnTo>
                  <a:lnTo>
                    <a:pt x="606296" y="344214"/>
                  </a:lnTo>
                  <a:lnTo>
                    <a:pt x="606976" y="346035"/>
                  </a:lnTo>
                  <a:lnTo>
                    <a:pt x="607430" y="347856"/>
                  </a:lnTo>
                  <a:lnTo>
                    <a:pt x="608110" y="349677"/>
                  </a:lnTo>
                  <a:lnTo>
                    <a:pt x="608110" y="351498"/>
                  </a:lnTo>
                  <a:lnTo>
                    <a:pt x="607883" y="353546"/>
                  </a:lnTo>
                  <a:lnTo>
                    <a:pt x="607430" y="355367"/>
                  </a:lnTo>
                  <a:lnTo>
                    <a:pt x="606750" y="357188"/>
                  </a:lnTo>
                  <a:lnTo>
                    <a:pt x="606070" y="359009"/>
                  </a:lnTo>
                  <a:lnTo>
                    <a:pt x="604710" y="360830"/>
                  </a:lnTo>
                  <a:lnTo>
                    <a:pt x="603350" y="362651"/>
                  </a:lnTo>
                  <a:lnTo>
                    <a:pt x="601536" y="364472"/>
                  </a:lnTo>
                  <a:lnTo>
                    <a:pt x="599723" y="366293"/>
                  </a:lnTo>
                  <a:lnTo>
                    <a:pt x="597683" y="367886"/>
                  </a:lnTo>
                  <a:lnTo>
                    <a:pt x="595416" y="369707"/>
                  </a:lnTo>
                  <a:lnTo>
                    <a:pt x="589976" y="372666"/>
                  </a:lnTo>
                  <a:lnTo>
                    <a:pt x="583855" y="375853"/>
                  </a:lnTo>
                  <a:lnTo>
                    <a:pt x="576602" y="378585"/>
                  </a:lnTo>
                  <a:lnTo>
                    <a:pt x="568668" y="381316"/>
                  </a:lnTo>
                  <a:lnTo>
                    <a:pt x="559828" y="383592"/>
                  </a:lnTo>
                  <a:lnTo>
                    <a:pt x="554161" y="384958"/>
                  </a:lnTo>
                  <a:lnTo>
                    <a:pt x="800558" y="518343"/>
                  </a:lnTo>
                  <a:lnTo>
                    <a:pt x="805998" y="517205"/>
                  </a:lnTo>
                  <a:lnTo>
                    <a:pt x="813025" y="515611"/>
                  </a:lnTo>
                  <a:lnTo>
                    <a:pt x="820278" y="514246"/>
                  </a:lnTo>
                  <a:lnTo>
                    <a:pt x="827759" y="513108"/>
                  </a:lnTo>
                  <a:lnTo>
                    <a:pt x="835239" y="512197"/>
                  </a:lnTo>
                  <a:lnTo>
                    <a:pt x="842719" y="511514"/>
                  </a:lnTo>
                  <a:lnTo>
                    <a:pt x="850426" y="510831"/>
                  </a:lnTo>
                  <a:lnTo>
                    <a:pt x="858133" y="510604"/>
                  </a:lnTo>
                  <a:lnTo>
                    <a:pt x="865614" y="510604"/>
                  </a:lnTo>
                  <a:lnTo>
                    <a:pt x="878761" y="510831"/>
                  </a:lnTo>
                  <a:lnTo>
                    <a:pt x="891681" y="511742"/>
                  </a:lnTo>
                  <a:lnTo>
                    <a:pt x="903922" y="513108"/>
                  </a:lnTo>
                  <a:lnTo>
                    <a:pt x="910269" y="514018"/>
                  </a:lnTo>
                  <a:lnTo>
                    <a:pt x="916162" y="515156"/>
                  </a:lnTo>
                  <a:lnTo>
                    <a:pt x="921829" y="516067"/>
                  </a:lnTo>
                  <a:lnTo>
                    <a:pt x="927269" y="517432"/>
                  </a:lnTo>
                  <a:lnTo>
                    <a:pt x="932710" y="519026"/>
                  </a:lnTo>
                  <a:lnTo>
                    <a:pt x="937696" y="520619"/>
                  </a:lnTo>
                  <a:lnTo>
                    <a:pt x="942683" y="521985"/>
                  </a:lnTo>
                  <a:lnTo>
                    <a:pt x="947217" y="523806"/>
                  </a:lnTo>
                  <a:lnTo>
                    <a:pt x="951750" y="525854"/>
                  </a:lnTo>
                  <a:lnTo>
                    <a:pt x="955604" y="528131"/>
                  </a:lnTo>
                  <a:lnTo>
                    <a:pt x="956284" y="528358"/>
                  </a:lnTo>
                  <a:lnTo>
                    <a:pt x="1216508" y="466218"/>
                  </a:lnTo>
                  <a:lnTo>
                    <a:pt x="1276350" y="498540"/>
                  </a:lnTo>
                  <a:lnTo>
                    <a:pt x="830479" y="604838"/>
                  </a:lnTo>
                  <a:lnTo>
                    <a:pt x="341312" y="339889"/>
                  </a:lnTo>
                  <a:lnTo>
                    <a:pt x="786730" y="233363"/>
                  </a:lnTo>
                  <a:close/>
                  <a:moveTo>
                    <a:pt x="1266452" y="128588"/>
                  </a:moveTo>
                  <a:lnTo>
                    <a:pt x="1749425" y="388781"/>
                  </a:lnTo>
                  <a:lnTo>
                    <a:pt x="1749425" y="883986"/>
                  </a:lnTo>
                  <a:lnTo>
                    <a:pt x="1344073" y="981076"/>
                  </a:lnTo>
                  <a:lnTo>
                    <a:pt x="1343846" y="478612"/>
                  </a:lnTo>
                  <a:lnTo>
                    <a:pt x="868362" y="222276"/>
                  </a:lnTo>
                  <a:lnTo>
                    <a:pt x="1266452" y="128588"/>
                  </a:lnTo>
                  <a:close/>
                  <a:moveTo>
                    <a:pt x="1772450" y="0"/>
                  </a:moveTo>
                  <a:lnTo>
                    <a:pt x="2262188" y="264139"/>
                  </a:lnTo>
                  <a:lnTo>
                    <a:pt x="1798297" y="374650"/>
                  </a:lnTo>
                  <a:lnTo>
                    <a:pt x="1798297" y="359900"/>
                  </a:lnTo>
                  <a:lnTo>
                    <a:pt x="1757259" y="338116"/>
                  </a:lnTo>
                  <a:lnTo>
                    <a:pt x="2021627" y="275031"/>
                  </a:lnTo>
                  <a:lnTo>
                    <a:pt x="2020947" y="274804"/>
                  </a:lnTo>
                  <a:lnTo>
                    <a:pt x="2017772" y="272989"/>
                  </a:lnTo>
                  <a:lnTo>
                    <a:pt x="2015278" y="271173"/>
                  </a:lnTo>
                  <a:lnTo>
                    <a:pt x="2012784" y="269585"/>
                  </a:lnTo>
                  <a:lnTo>
                    <a:pt x="2010517" y="267770"/>
                  </a:lnTo>
                  <a:lnTo>
                    <a:pt x="2008703" y="265954"/>
                  </a:lnTo>
                  <a:lnTo>
                    <a:pt x="2007116" y="264139"/>
                  </a:lnTo>
                  <a:lnTo>
                    <a:pt x="2005982" y="262323"/>
                  </a:lnTo>
                  <a:lnTo>
                    <a:pt x="2004622" y="260508"/>
                  </a:lnTo>
                  <a:lnTo>
                    <a:pt x="2003942" y="258466"/>
                  </a:lnTo>
                  <a:lnTo>
                    <a:pt x="2003262" y="256650"/>
                  </a:lnTo>
                  <a:lnTo>
                    <a:pt x="2002808" y="254835"/>
                  </a:lnTo>
                  <a:lnTo>
                    <a:pt x="2002808" y="253020"/>
                  </a:lnTo>
                  <a:lnTo>
                    <a:pt x="2003035" y="251431"/>
                  </a:lnTo>
                  <a:lnTo>
                    <a:pt x="2003262" y="249162"/>
                  </a:lnTo>
                  <a:lnTo>
                    <a:pt x="2004169" y="247346"/>
                  </a:lnTo>
                  <a:lnTo>
                    <a:pt x="2004849" y="245758"/>
                  </a:lnTo>
                  <a:lnTo>
                    <a:pt x="2006209" y="243943"/>
                  </a:lnTo>
                  <a:lnTo>
                    <a:pt x="2007343" y="242127"/>
                  </a:lnTo>
                  <a:lnTo>
                    <a:pt x="2009157" y="240312"/>
                  </a:lnTo>
                  <a:lnTo>
                    <a:pt x="2010970" y="238723"/>
                  </a:lnTo>
                  <a:lnTo>
                    <a:pt x="2013011" y="236908"/>
                  </a:lnTo>
                  <a:lnTo>
                    <a:pt x="2015505" y="235320"/>
                  </a:lnTo>
                  <a:lnTo>
                    <a:pt x="2020947" y="231916"/>
                  </a:lnTo>
                  <a:lnTo>
                    <a:pt x="2027068" y="228966"/>
                  </a:lnTo>
                  <a:lnTo>
                    <a:pt x="2034324" y="226016"/>
                  </a:lnTo>
                  <a:lnTo>
                    <a:pt x="2042259" y="223520"/>
                  </a:lnTo>
                  <a:lnTo>
                    <a:pt x="2051102" y="221023"/>
                  </a:lnTo>
                  <a:lnTo>
                    <a:pt x="2052009" y="220797"/>
                  </a:lnTo>
                  <a:lnTo>
                    <a:pt x="1805779" y="87820"/>
                  </a:lnTo>
                  <a:lnTo>
                    <a:pt x="1804872" y="88046"/>
                  </a:lnTo>
                  <a:lnTo>
                    <a:pt x="1797843" y="89635"/>
                  </a:lnTo>
                  <a:lnTo>
                    <a:pt x="1790588" y="90996"/>
                  </a:lnTo>
                  <a:lnTo>
                    <a:pt x="1783106" y="92131"/>
                  </a:lnTo>
                  <a:lnTo>
                    <a:pt x="1775624" y="92812"/>
                  </a:lnTo>
                  <a:lnTo>
                    <a:pt x="1768142" y="93720"/>
                  </a:lnTo>
                  <a:lnTo>
                    <a:pt x="1760433" y="94173"/>
                  </a:lnTo>
                  <a:lnTo>
                    <a:pt x="1752724" y="94400"/>
                  </a:lnTo>
                  <a:lnTo>
                    <a:pt x="1745015" y="94400"/>
                  </a:lnTo>
                  <a:lnTo>
                    <a:pt x="1732092" y="94173"/>
                  </a:lnTo>
                  <a:lnTo>
                    <a:pt x="1719168" y="93493"/>
                  </a:lnTo>
                  <a:lnTo>
                    <a:pt x="1706698" y="92131"/>
                  </a:lnTo>
                  <a:lnTo>
                    <a:pt x="1700576" y="90996"/>
                  </a:lnTo>
                  <a:lnTo>
                    <a:pt x="1694681" y="90089"/>
                  </a:lnTo>
                  <a:lnTo>
                    <a:pt x="1689013" y="88954"/>
                  </a:lnTo>
                  <a:lnTo>
                    <a:pt x="1683571" y="87820"/>
                  </a:lnTo>
                  <a:lnTo>
                    <a:pt x="1678130" y="86231"/>
                  </a:lnTo>
                  <a:lnTo>
                    <a:pt x="1672915" y="84643"/>
                  </a:lnTo>
                  <a:lnTo>
                    <a:pt x="1668153" y="83054"/>
                  </a:lnTo>
                  <a:lnTo>
                    <a:pt x="1663392" y="81239"/>
                  </a:lnTo>
                  <a:lnTo>
                    <a:pt x="1659084" y="79196"/>
                  </a:lnTo>
                  <a:lnTo>
                    <a:pt x="1655230" y="77154"/>
                  </a:lnTo>
                  <a:lnTo>
                    <a:pt x="1651602" y="75112"/>
                  </a:lnTo>
                  <a:lnTo>
                    <a:pt x="1386780" y="137970"/>
                  </a:lnTo>
                  <a:lnTo>
                    <a:pt x="1327150" y="105973"/>
                  </a:lnTo>
                  <a:lnTo>
                    <a:pt x="1772450" y="0"/>
                  </a:lnTo>
                  <a:close/>
                </a:path>
              </a:pathLst>
            </a:custGeom>
            <a:solidFill>
              <a:srgbClr val="010A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>
                <a:lnSpc>
                  <a:spcPct val="130000"/>
                </a:lnSpc>
              </a:pPr>
              <a:endParaRPr lang="zh-CN" altLang="en-US" sz="1799" dirty="0">
                <a:cs typeface="+mn-ea"/>
                <a:sym typeface="+mn-lt"/>
              </a:endParaRPr>
            </a:p>
          </p:txBody>
        </p:sp>
        <p:sp>
          <p:nvSpPr>
            <p:cNvPr id="23579" name="KSO_Shape"/>
            <p:cNvSpPr>
              <a:spLocks noChangeAspect="1"/>
            </p:cNvSpPr>
            <p:nvPr/>
          </p:nvSpPr>
          <p:spPr bwMode="auto">
            <a:xfrm>
              <a:off x="7567613" y="4110038"/>
              <a:ext cx="396875" cy="539750"/>
            </a:xfrm>
            <a:custGeom>
              <a:avLst/>
              <a:gdLst>
                <a:gd name="T0" fmla="*/ 659720 w 1122363"/>
                <a:gd name="T1" fmla="*/ 1061049 h 1531938"/>
                <a:gd name="T2" fmla="*/ 657679 w 1122363"/>
                <a:gd name="T3" fmla="*/ 1105186 h 1531938"/>
                <a:gd name="T4" fmla="*/ 613002 w 1122363"/>
                <a:gd name="T5" fmla="*/ 1132121 h 1531938"/>
                <a:gd name="T6" fmla="*/ 496276 w 1122363"/>
                <a:gd name="T7" fmla="*/ 860262 h 1531938"/>
                <a:gd name="T8" fmla="*/ 478065 w 1122363"/>
                <a:gd name="T9" fmla="*/ 820434 h 1531938"/>
                <a:gd name="T10" fmla="*/ 495593 w 1122363"/>
                <a:gd name="T11" fmla="*/ 792738 h 1531938"/>
                <a:gd name="T12" fmla="*/ 513236 w 1122363"/>
                <a:gd name="T13" fmla="*/ 692440 h 1531938"/>
                <a:gd name="T14" fmla="*/ 428226 w 1122363"/>
                <a:gd name="T15" fmla="*/ 723969 h 1531938"/>
                <a:gd name="T16" fmla="*/ 379486 w 1122363"/>
                <a:gd name="T17" fmla="*/ 771377 h 1531938"/>
                <a:gd name="T18" fmla="*/ 359537 w 1122363"/>
                <a:gd name="T19" fmla="*/ 859614 h 1531938"/>
                <a:gd name="T20" fmla="*/ 388554 w 1122363"/>
                <a:gd name="T21" fmla="*/ 929250 h 1531938"/>
                <a:gd name="T22" fmla="*/ 452482 w 1122363"/>
                <a:gd name="T23" fmla="*/ 975751 h 1531938"/>
                <a:gd name="T24" fmla="*/ 515503 w 1122363"/>
                <a:gd name="T25" fmla="*/ 1131583 h 1531938"/>
                <a:gd name="T26" fmla="*/ 419611 w 1122363"/>
                <a:gd name="T27" fmla="*/ 1093929 h 1531938"/>
                <a:gd name="T28" fmla="*/ 452255 w 1122363"/>
                <a:gd name="T29" fmla="*/ 1208705 h 1531938"/>
                <a:gd name="T30" fmla="*/ 616608 w 1122363"/>
                <a:gd name="T31" fmla="*/ 1227305 h 1531938"/>
                <a:gd name="T32" fmla="*/ 701392 w 1122363"/>
                <a:gd name="T33" fmla="*/ 1200993 h 1531938"/>
                <a:gd name="T34" fmla="*/ 755799 w 1122363"/>
                <a:gd name="T35" fmla="*/ 1155627 h 1531938"/>
                <a:gd name="T36" fmla="*/ 783682 w 1122363"/>
                <a:gd name="T37" fmla="*/ 1087805 h 1531938"/>
                <a:gd name="T38" fmla="*/ 769174 w 1122363"/>
                <a:gd name="T39" fmla="*/ 1001156 h 1531938"/>
                <a:gd name="T40" fmla="*/ 693004 w 1122363"/>
                <a:gd name="T41" fmla="*/ 932199 h 1531938"/>
                <a:gd name="T42" fmla="*/ 624543 w 1122363"/>
                <a:gd name="T43" fmla="*/ 792018 h 1531938"/>
                <a:gd name="T44" fmla="*/ 756025 w 1122363"/>
                <a:gd name="T45" fmla="*/ 858933 h 1531938"/>
                <a:gd name="T46" fmla="*/ 653106 w 1122363"/>
                <a:gd name="T47" fmla="*/ 698791 h 1531938"/>
                <a:gd name="T48" fmla="*/ 617515 w 1122363"/>
                <a:gd name="T49" fmla="*/ 373743 h 1531938"/>
                <a:gd name="T50" fmla="*/ 768267 w 1122363"/>
                <a:gd name="T51" fmla="*/ 414573 h 1531938"/>
                <a:gd name="T52" fmla="*/ 889095 w 1122363"/>
                <a:gd name="T53" fmla="*/ 508707 h 1531938"/>
                <a:gd name="T54" fmla="*/ 986347 w 1122363"/>
                <a:gd name="T55" fmla="*/ 659549 h 1531938"/>
                <a:gd name="T56" fmla="*/ 1066143 w 1122363"/>
                <a:gd name="T57" fmla="*/ 870048 h 1531938"/>
                <a:gd name="T58" fmla="*/ 1122136 w 1122363"/>
                <a:gd name="T59" fmla="*/ 1120922 h 1531938"/>
                <a:gd name="T60" fmla="*/ 1088812 w 1122363"/>
                <a:gd name="T61" fmla="*/ 1284920 h 1531938"/>
                <a:gd name="T62" fmla="*/ 987253 w 1122363"/>
                <a:gd name="T63" fmla="*/ 1407408 h 1531938"/>
                <a:gd name="T64" fmla="*/ 836275 w 1122363"/>
                <a:gd name="T65" fmla="*/ 1488160 h 1531938"/>
                <a:gd name="T66" fmla="*/ 653786 w 1122363"/>
                <a:gd name="T67" fmla="*/ 1527401 h 1531938"/>
                <a:gd name="T68" fmla="*/ 459056 w 1122363"/>
                <a:gd name="T69" fmla="*/ 1525133 h 1531938"/>
                <a:gd name="T70" fmla="*/ 274754 w 1122363"/>
                <a:gd name="T71" fmla="*/ 1477952 h 1531938"/>
                <a:gd name="T72" fmla="*/ 122868 w 1122363"/>
                <a:gd name="T73" fmla="*/ 1387674 h 1531938"/>
                <a:gd name="T74" fmla="*/ 25163 w 1122363"/>
                <a:gd name="T75" fmla="*/ 1257020 h 1531938"/>
                <a:gd name="T76" fmla="*/ 2947 w 1122363"/>
                <a:gd name="T77" fmla="*/ 1087805 h 1531938"/>
                <a:gd name="T78" fmla="*/ 101785 w 1122363"/>
                <a:gd name="T79" fmla="*/ 770469 h 1531938"/>
                <a:gd name="T80" fmla="*/ 185436 w 1122363"/>
                <a:gd name="T81" fmla="*/ 597625 h 1531938"/>
                <a:gd name="T82" fmla="*/ 291076 w 1122363"/>
                <a:gd name="T83" fmla="*/ 468105 h 1531938"/>
                <a:gd name="T84" fmla="*/ 429359 w 1122363"/>
                <a:gd name="T85" fmla="*/ 390529 h 1531938"/>
                <a:gd name="T86" fmla="*/ 479174 w 1122363"/>
                <a:gd name="T87" fmla="*/ 1591 h 1531938"/>
                <a:gd name="T88" fmla="*/ 551894 w 1122363"/>
                <a:gd name="T89" fmla="*/ 29995 h 1531938"/>
                <a:gd name="T90" fmla="*/ 625293 w 1122363"/>
                <a:gd name="T91" fmla="*/ 25905 h 1531938"/>
                <a:gd name="T92" fmla="*/ 709340 w 1122363"/>
                <a:gd name="T93" fmla="*/ 227 h 1531938"/>
                <a:gd name="T94" fmla="*/ 758726 w 1122363"/>
                <a:gd name="T95" fmla="*/ 27496 h 1531938"/>
                <a:gd name="T96" fmla="*/ 796785 w 1122363"/>
                <a:gd name="T97" fmla="*/ 126571 h 1531938"/>
                <a:gd name="T98" fmla="*/ 842547 w 1122363"/>
                <a:gd name="T99" fmla="*/ 132706 h 1531938"/>
                <a:gd name="T100" fmla="*/ 877887 w 1122363"/>
                <a:gd name="T101" fmla="*/ 128389 h 1531938"/>
                <a:gd name="T102" fmla="*/ 854327 w 1122363"/>
                <a:gd name="T103" fmla="*/ 210421 h 1531938"/>
                <a:gd name="T104" fmla="*/ 786364 w 1122363"/>
                <a:gd name="T105" fmla="*/ 279955 h 1531938"/>
                <a:gd name="T106" fmla="*/ 671961 w 1122363"/>
                <a:gd name="T107" fmla="*/ 339492 h 1531938"/>
                <a:gd name="T108" fmla="*/ 528333 w 1122363"/>
                <a:gd name="T109" fmla="*/ 325403 h 1531938"/>
                <a:gd name="T110" fmla="*/ 445646 w 1122363"/>
                <a:gd name="T111" fmla="*/ 337219 h 1531938"/>
                <a:gd name="T112" fmla="*/ 251726 w 1122363"/>
                <a:gd name="T113" fmla="*/ 176563 h 1531938"/>
                <a:gd name="T114" fmla="*/ 329656 w 1122363"/>
                <a:gd name="T115" fmla="*/ 137024 h 1531938"/>
                <a:gd name="T116" fmla="*/ 389916 w 1122363"/>
                <a:gd name="T117" fmla="*/ 127934 h 1531938"/>
                <a:gd name="T118" fmla="*/ 417101 w 1122363"/>
                <a:gd name="T119" fmla="*/ 43857 h 15319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122363" h="1531938">
                  <a:moveTo>
                    <a:pt x="600075" y="1019175"/>
                  </a:moveTo>
                  <a:lnTo>
                    <a:pt x="608240" y="1022344"/>
                  </a:lnTo>
                  <a:lnTo>
                    <a:pt x="615950" y="1025965"/>
                  </a:lnTo>
                  <a:lnTo>
                    <a:pt x="622981" y="1029134"/>
                  </a:lnTo>
                  <a:lnTo>
                    <a:pt x="629331" y="1032303"/>
                  </a:lnTo>
                  <a:lnTo>
                    <a:pt x="635227" y="1035925"/>
                  </a:lnTo>
                  <a:lnTo>
                    <a:pt x="640443" y="1039093"/>
                  </a:lnTo>
                  <a:lnTo>
                    <a:pt x="644979" y="1042488"/>
                  </a:lnTo>
                  <a:lnTo>
                    <a:pt x="649061" y="1045884"/>
                  </a:lnTo>
                  <a:lnTo>
                    <a:pt x="652236" y="1049505"/>
                  </a:lnTo>
                  <a:lnTo>
                    <a:pt x="655411" y="1053127"/>
                  </a:lnTo>
                  <a:lnTo>
                    <a:pt x="657906" y="1056974"/>
                  </a:lnTo>
                  <a:lnTo>
                    <a:pt x="659720" y="1061049"/>
                  </a:lnTo>
                  <a:lnTo>
                    <a:pt x="661534" y="1065576"/>
                  </a:lnTo>
                  <a:lnTo>
                    <a:pt x="662668" y="1070329"/>
                  </a:lnTo>
                  <a:lnTo>
                    <a:pt x="663348" y="1074856"/>
                  </a:lnTo>
                  <a:lnTo>
                    <a:pt x="663575" y="1080062"/>
                  </a:lnTo>
                  <a:lnTo>
                    <a:pt x="663575" y="1083230"/>
                  </a:lnTo>
                  <a:lnTo>
                    <a:pt x="663348" y="1086626"/>
                  </a:lnTo>
                  <a:lnTo>
                    <a:pt x="662895" y="1089568"/>
                  </a:lnTo>
                  <a:lnTo>
                    <a:pt x="662441" y="1092510"/>
                  </a:lnTo>
                  <a:lnTo>
                    <a:pt x="661761" y="1095227"/>
                  </a:lnTo>
                  <a:lnTo>
                    <a:pt x="660854" y="1097716"/>
                  </a:lnTo>
                  <a:lnTo>
                    <a:pt x="659947" y="1100432"/>
                  </a:lnTo>
                  <a:lnTo>
                    <a:pt x="659040" y="1102922"/>
                  </a:lnTo>
                  <a:lnTo>
                    <a:pt x="657679" y="1105186"/>
                  </a:lnTo>
                  <a:lnTo>
                    <a:pt x="656545" y="1107449"/>
                  </a:lnTo>
                  <a:lnTo>
                    <a:pt x="654957" y="1109486"/>
                  </a:lnTo>
                  <a:lnTo>
                    <a:pt x="653143" y="1111523"/>
                  </a:lnTo>
                  <a:lnTo>
                    <a:pt x="651556" y="1113334"/>
                  </a:lnTo>
                  <a:lnTo>
                    <a:pt x="649515" y="1115145"/>
                  </a:lnTo>
                  <a:lnTo>
                    <a:pt x="647473" y="1116729"/>
                  </a:lnTo>
                  <a:lnTo>
                    <a:pt x="645206" y="1118087"/>
                  </a:lnTo>
                  <a:lnTo>
                    <a:pt x="640670" y="1120803"/>
                  </a:lnTo>
                  <a:lnTo>
                    <a:pt x="635681" y="1123520"/>
                  </a:lnTo>
                  <a:lnTo>
                    <a:pt x="630238" y="1126009"/>
                  </a:lnTo>
                  <a:lnTo>
                    <a:pt x="625022" y="1128046"/>
                  </a:lnTo>
                  <a:lnTo>
                    <a:pt x="619125" y="1130310"/>
                  </a:lnTo>
                  <a:lnTo>
                    <a:pt x="613002" y="1132121"/>
                  </a:lnTo>
                  <a:lnTo>
                    <a:pt x="606652" y="1133705"/>
                  </a:lnTo>
                  <a:lnTo>
                    <a:pt x="600075" y="1135063"/>
                  </a:lnTo>
                  <a:lnTo>
                    <a:pt x="600075" y="1019175"/>
                  </a:lnTo>
                  <a:close/>
                  <a:moveTo>
                    <a:pt x="538162" y="779462"/>
                  </a:moveTo>
                  <a:lnTo>
                    <a:pt x="538162" y="877887"/>
                  </a:lnTo>
                  <a:lnTo>
                    <a:pt x="529967" y="875827"/>
                  </a:lnTo>
                  <a:lnTo>
                    <a:pt x="522227" y="873538"/>
                  </a:lnTo>
                  <a:lnTo>
                    <a:pt x="515398" y="870791"/>
                  </a:lnTo>
                  <a:lnTo>
                    <a:pt x="509024" y="868273"/>
                  </a:lnTo>
                  <a:lnTo>
                    <a:pt x="503333" y="865298"/>
                  </a:lnTo>
                  <a:lnTo>
                    <a:pt x="500829" y="863467"/>
                  </a:lnTo>
                  <a:lnTo>
                    <a:pt x="498553" y="861864"/>
                  </a:lnTo>
                  <a:lnTo>
                    <a:pt x="496276" y="860262"/>
                  </a:lnTo>
                  <a:lnTo>
                    <a:pt x="494227" y="858431"/>
                  </a:lnTo>
                  <a:lnTo>
                    <a:pt x="492406" y="856600"/>
                  </a:lnTo>
                  <a:lnTo>
                    <a:pt x="490813" y="854540"/>
                  </a:lnTo>
                  <a:lnTo>
                    <a:pt x="487626" y="850877"/>
                  </a:lnTo>
                  <a:lnTo>
                    <a:pt x="485122" y="846986"/>
                  </a:lnTo>
                  <a:lnTo>
                    <a:pt x="482618" y="843324"/>
                  </a:lnTo>
                  <a:lnTo>
                    <a:pt x="481024" y="839662"/>
                  </a:lnTo>
                  <a:lnTo>
                    <a:pt x="479658" y="835999"/>
                  </a:lnTo>
                  <a:lnTo>
                    <a:pt x="478520" y="832337"/>
                  </a:lnTo>
                  <a:lnTo>
                    <a:pt x="478065" y="828903"/>
                  </a:lnTo>
                  <a:lnTo>
                    <a:pt x="477837" y="825241"/>
                  </a:lnTo>
                  <a:lnTo>
                    <a:pt x="477837" y="822952"/>
                  </a:lnTo>
                  <a:lnTo>
                    <a:pt x="478065" y="820434"/>
                  </a:lnTo>
                  <a:lnTo>
                    <a:pt x="478520" y="817916"/>
                  </a:lnTo>
                  <a:lnTo>
                    <a:pt x="478975" y="815627"/>
                  </a:lnTo>
                  <a:lnTo>
                    <a:pt x="479431" y="813339"/>
                  </a:lnTo>
                  <a:lnTo>
                    <a:pt x="480341" y="810821"/>
                  </a:lnTo>
                  <a:lnTo>
                    <a:pt x="481252" y="808761"/>
                  </a:lnTo>
                  <a:lnTo>
                    <a:pt x="482162" y="806701"/>
                  </a:lnTo>
                  <a:lnTo>
                    <a:pt x="483528" y="804869"/>
                  </a:lnTo>
                  <a:lnTo>
                    <a:pt x="484894" y="802809"/>
                  </a:lnTo>
                  <a:lnTo>
                    <a:pt x="486260" y="800978"/>
                  </a:lnTo>
                  <a:lnTo>
                    <a:pt x="487853" y="799147"/>
                  </a:lnTo>
                  <a:lnTo>
                    <a:pt x="489447" y="797545"/>
                  </a:lnTo>
                  <a:lnTo>
                    <a:pt x="491496" y="795714"/>
                  </a:lnTo>
                  <a:lnTo>
                    <a:pt x="495593" y="792738"/>
                  </a:lnTo>
                  <a:lnTo>
                    <a:pt x="500146" y="789991"/>
                  </a:lnTo>
                  <a:lnTo>
                    <a:pt x="504699" y="787244"/>
                  </a:lnTo>
                  <a:lnTo>
                    <a:pt x="509935" y="785184"/>
                  </a:lnTo>
                  <a:lnTo>
                    <a:pt x="515170" y="783582"/>
                  </a:lnTo>
                  <a:lnTo>
                    <a:pt x="520634" y="781980"/>
                  </a:lnTo>
                  <a:lnTo>
                    <a:pt x="526097" y="780835"/>
                  </a:lnTo>
                  <a:lnTo>
                    <a:pt x="532016" y="779920"/>
                  </a:lnTo>
                  <a:lnTo>
                    <a:pt x="538162" y="779462"/>
                  </a:lnTo>
                  <a:close/>
                  <a:moveTo>
                    <a:pt x="538626" y="654332"/>
                  </a:moveTo>
                  <a:lnTo>
                    <a:pt x="538626" y="688810"/>
                  </a:lnTo>
                  <a:lnTo>
                    <a:pt x="530011" y="689945"/>
                  </a:lnTo>
                  <a:lnTo>
                    <a:pt x="521624" y="691079"/>
                  </a:lnTo>
                  <a:lnTo>
                    <a:pt x="513236" y="692440"/>
                  </a:lnTo>
                  <a:lnTo>
                    <a:pt x="505302" y="694028"/>
                  </a:lnTo>
                  <a:lnTo>
                    <a:pt x="497594" y="695842"/>
                  </a:lnTo>
                  <a:lnTo>
                    <a:pt x="490113" y="697657"/>
                  </a:lnTo>
                  <a:lnTo>
                    <a:pt x="482859" y="699471"/>
                  </a:lnTo>
                  <a:lnTo>
                    <a:pt x="475831" y="701740"/>
                  </a:lnTo>
                  <a:lnTo>
                    <a:pt x="469257" y="704008"/>
                  </a:lnTo>
                  <a:lnTo>
                    <a:pt x="462683" y="706276"/>
                  </a:lnTo>
                  <a:lnTo>
                    <a:pt x="456336" y="708998"/>
                  </a:lnTo>
                  <a:lnTo>
                    <a:pt x="450215" y="711720"/>
                  </a:lnTo>
                  <a:lnTo>
                    <a:pt x="444321" y="714442"/>
                  </a:lnTo>
                  <a:lnTo>
                    <a:pt x="438654" y="717618"/>
                  </a:lnTo>
                  <a:lnTo>
                    <a:pt x="433440" y="720567"/>
                  </a:lnTo>
                  <a:lnTo>
                    <a:pt x="428226" y="723969"/>
                  </a:lnTo>
                  <a:lnTo>
                    <a:pt x="423238" y="727372"/>
                  </a:lnTo>
                  <a:lnTo>
                    <a:pt x="418478" y="731001"/>
                  </a:lnTo>
                  <a:lnTo>
                    <a:pt x="413944" y="734403"/>
                  </a:lnTo>
                  <a:lnTo>
                    <a:pt x="409410" y="738033"/>
                  </a:lnTo>
                  <a:lnTo>
                    <a:pt x="405556" y="741435"/>
                  </a:lnTo>
                  <a:lnTo>
                    <a:pt x="401476" y="744837"/>
                  </a:lnTo>
                  <a:lnTo>
                    <a:pt x="397849" y="748694"/>
                  </a:lnTo>
                  <a:lnTo>
                    <a:pt x="394221" y="752323"/>
                  </a:lnTo>
                  <a:lnTo>
                    <a:pt x="391048" y="755952"/>
                  </a:lnTo>
                  <a:lnTo>
                    <a:pt x="387874" y="760035"/>
                  </a:lnTo>
                  <a:lnTo>
                    <a:pt x="384927" y="763664"/>
                  </a:lnTo>
                  <a:lnTo>
                    <a:pt x="382207" y="767520"/>
                  </a:lnTo>
                  <a:lnTo>
                    <a:pt x="379486" y="771377"/>
                  </a:lnTo>
                  <a:lnTo>
                    <a:pt x="377219" y="775460"/>
                  </a:lnTo>
                  <a:lnTo>
                    <a:pt x="375179" y="779316"/>
                  </a:lnTo>
                  <a:lnTo>
                    <a:pt x="373366" y="783399"/>
                  </a:lnTo>
                  <a:lnTo>
                    <a:pt x="369738" y="791338"/>
                  </a:lnTo>
                  <a:lnTo>
                    <a:pt x="367018" y="799277"/>
                  </a:lnTo>
                  <a:lnTo>
                    <a:pt x="364298" y="806989"/>
                  </a:lnTo>
                  <a:lnTo>
                    <a:pt x="362258" y="814701"/>
                  </a:lnTo>
                  <a:lnTo>
                    <a:pt x="360671" y="822187"/>
                  </a:lnTo>
                  <a:lnTo>
                    <a:pt x="359537" y="829672"/>
                  </a:lnTo>
                  <a:lnTo>
                    <a:pt x="358857" y="836931"/>
                  </a:lnTo>
                  <a:lnTo>
                    <a:pt x="358630" y="844189"/>
                  </a:lnTo>
                  <a:lnTo>
                    <a:pt x="358857" y="851901"/>
                  </a:lnTo>
                  <a:lnTo>
                    <a:pt x="359537" y="859614"/>
                  </a:lnTo>
                  <a:lnTo>
                    <a:pt x="360444" y="867326"/>
                  </a:lnTo>
                  <a:lnTo>
                    <a:pt x="362031" y="874811"/>
                  </a:lnTo>
                  <a:lnTo>
                    <a:pt x="363844" y="882297"/>
                  </a:lnTo>
                  <a:lnTo>
                    <a:pt x="366111" y="889782"/>
                  </a:lnTo>
                  <a:lnTo>
                    <a:pt x="368832" y="897267"/>
                  </a:lnTo>
                  <a:lnTo>
                    <a:pt x="371779" y="904526"/>
                  </a:lnTo>
                  <a:lnTo>
                    <a:pt x="373592" y="907928"/>
                  </a:lnTo>
                  <a:lnTo>
                    <a:pt x="375633" y="911558"/>
                  </a:lnTo>
                  <a:lnTo>
                    <a:pt x="377673" y="915187"/>
                  </a:lnTo>
                  <a:lnTo>
                    <a:pt x="379940" y="918816"/>
                  </a:lnTo>
                  <a:lnTo>
                    <a:pt x="382660" y="922219"/>
                  </a:lnTo>
                  <a:lnTo>
                    <a:pt x="385380" y="925848"/>
                  </a:lnTo>
                  <a:lnTo>
                    <a:pt x="388554" y="929250"/>
                  </a:lnTo>
                  <a:lnTo>
                    <a:pt x="391501" y="932880"/>
                  </a:lnTo>
                  <a:lnTo>
                    <a:pt x="395128" y="936282"/>
                  </a:lnTo>
                  <a:lnTo>
                    <a:pt x="398529" y="939685"/>
                  </a:lnTo>
                  <a:lnTo>
                    <a:pt x="402609" y="943087"/>
                  </a:lnTo>
                  <a:lnTo>
                    <a:pt x="406463" y="946489"/>
                  </a:lnTo>
                  <a:lnTo>
                    <a:pt x="410770" y="949892"/>
                  </a:lnTo>
                  <a:lnTo>
                    <a:pt x="415077" y="953294"/>
                  </a:lnTo>
                  <a:lnTo>
                    <a:pt x="424372" y="959646"/>
                  </a:lnTo>
                  <a:lnTo>
                    <a:pt x="429586" y="963048"/>
                  </a:lnTo>
                  <a:lnTo>
                    <a:pt x="434800" y="966224"/>
                  </a:lnTo>
                  <a:lnTo>
                    <a:pt x="440467" y="969626"/>
                  </a:lnTo>
                  <a:lnTo>
                    <a:pt x="446361" y="972575"/>
                  </a:lnTo>
                  <a:lnTo>
                    <a:pt x="452482" y="975751"/>
                  </a:lnTo>
                  <a:lnTo>
                    <a:pt x="459056" y="978473"/>
                  </a:lnTo>
                  <a:lnTo>
                    <a:pt x="465630" y="981421"/>
                  </a:lnTo>
                  <a:lnTo>
                    <a:pt x="472658" y="984370"/>
                  </a:lnTo>
                  <a:lnTo>
                    <a:pt x="479912" y="987092"/>
                  </a:lnTo>
                  <a:lnTo>
                    <a:pt x="487619" y="989814"/>
                  </a:lnTo>
                  <a:lnTo>
                    <a:pt x="495327" y="992309"/>
                  </a:lnTo>
                  <a:lnTo>
                    <a:pt x="503488" y="994804"/>
                  </a:lnTo>
                  <a:lnTo>
                    <a:pt x="520490" y="1000021"/>
                  </a:lnTo>
                  <a:lnTo>
                    <a:pt x="538626" y="1004785"/>
                  </a:lnTo>
                  <a:lnTo>
                    <a:pt x="538626" y="1135439"/>
                  </a:lnTo>
                  <a:lnTo>
                    <a:pt x="530918" y="1134305"/>
                  </a:lnTo>
                  <a:lnTo>
                    <a:pt x="523210" y="1133171"/>
                  </a:lnTo>
                  <a:lnTo>
                    <a:pt x="515503" y="1131583"/>
                  </a:lnTo>
                  <a:lnTo>
                    <a:pt x="507795" y="1129768"/>
                  </a:lnTo>
                  <a:lnTo>
                    <a:pt x="500088" y="1127727"/>
                  </a:lnTo>
                  <a:lnTo>
                    <a:pt x="492607" y="1125685"/>
                  </a:lnTo>
                  <a:lnTo>
                    <a:pt x="485126" y="1123417"/>
                  </a:lnTo>
                  <a:lnTo>
                    <a:pt x="477645" y="1120695"/>
                  </a:lnTo>
                  <a:lnTo>
                    <a:pt x="470164" y="1117973"/>
                  </a:lnTo>
                  <a:lnTo>
                    <a:pt x="462683" y="1115024"/>
                  </a:lnTo>
                  <a:lnTo>
                    <a:pt x="455429" y="1111849"/>
                  </a:lnTo>
                  <a:lnTo>
                    <a:pt x="448175" y="1108673"/>
                  </a:lnTo>
                  <a:lnTo>
                    <a:pt x="440920" y="1105044"/>
                  </a:lnTo>
                  <a:lnTo>
                    <a:pt x="433893" y="1101641"/>
                  </a:lnTo>
                  <a:lnTo>
                    <a:pt x="426639" y="1097785"/>
                  </a:lnTo>
                  <a:lnTo>
                    <a:pt x="419611" y="1093929"/>
                  </a:lnTo>
                  <a:lnTo>
                    <a:pt x="405783" y="1085310"/>
                  </a:lnTo>
                  <a:lnTo>
                    <a:pt x="392181" y="1076690"/>
                  </a:lnTo>
                  <a:lnTo>
                    <a:pt x="379033" y="1067617"/>
                  </a:lnTo>
                  <a:lnTo>
                    <a:pt x="366338" y="1058317"/>
                  </a:lnTo>
                  <a:lnTo>
                    <a:pt x="366338" y="1169917"/>
                  </a:lnTo>
                  <a:lnTo>
                    <a:pt x="376313" y="1175588"/>
                  </a:lnTo>
                  <a:lnTo>
                    <a:pt x="386287" y="1181032"/>
                  </a:lnTo>
                  <a:lnTo>
                    <a:pt x="396715" y="1186249"/>
                  </a:lnTo>
                  <a:lnTo>
                    <a:pt x="407370" y="1191466"/>
                  </a:lnTo>
                  <a:lnTo>
                    <a:pt x="418251" y="1196003"/>
                  </a:lnTo>
                  <a:lnTo>
                    <a:pt x="429359" y="1200539"/>
                  </a:lnTo>
                  <a:lnTo>
                    <a:pt x="440694" y="1204849"/>
                  </a:lnTo>
                  <a:lnTo>
                    <a:pt x="452255" y="1208705"/>
                  </a:lnTo>
                  <a:lnTo>
                    <a:pt x="464043" y="1212561"/>
                  </a:lnTo>
                  <a:lnTo>
                    <a:pt x="475151" y="1215964"/>
                  </a:lnTo>
                  <a:lnTo>
                    <a:pt x="486486" y="1218686"/>
                  </a:lnTo>
                  <a:lnTo>
                    <a:pt x="497367" y="1221634"/>
                  </a:lnTo>
                  <a:lnTo>
                    <a:pt x="508022" y="1223903"/>
                  </a:lnTo>
                  <a:lnTo>
                    <a:pt x="518450" y="1225944"/>
                  </a:lnTo>
                  <a:lnTo>
                    <a:pt x="528878" y="1227759"/>
                  </a:lnTo>
                  <a:lnTo>
                    <a:pt x="538626" y="1229120"/>
                  </a:lnTo>
                  <a:lnTo>
                    <a:pt x="538626" y="1297396"/>
                  </a:lnTo>
                  <a:lnTo>
                    <a:pt x="600740" y="1297396"/>
                  </a:lnTo>
                  <a:lnTo>
                    <a:pt x="600740" y="1229120"/>
                  </a:lnTo>
                  <a:lnTo>
                    <a:pt x="608674" y="1228213"/>
                  </a:lnTo>
                  <a:lnTo>
                    <a:pt x="616608" y="1227305"/>
                  </a:lnTo>
                  <a:lnTo>
                    <a:pt x="624089" y="1225944"/>
                  </a:lnTo>
                  <a:lnTo>
                    <a:pt x="631570" y="1224810"/>
                  </a:lnTo>
                  <a:lnTo>
                    <a:pt x="638824" y="1223449"/>
                  </a:lnTo>
                  <a:lnTo>
                    <a:pt x="645852" y="1221861"/>
                  </a:lnTo>
                  <a:lnTo>
                    <a:pt x="652880" y="1220273"/>
                  </a:lnTo>
                  <a:lnTo>
                    <a:pt x="659454" y="1218232"/>
                  </a:lnTo>
                  <a:lnTo>
                    <a:pt x="666028" y="1216191"/>
                  </a:lnTo>
                  <a:lnTo>
                    <a:pt x="672375" y="1214149"/>
                  </a:lnTo>
                  <a:lnTo>
                    <a:pt x="678723" y="1211881"/>
                  </a:lnTo>
                  <a:lnTo>
                    <a:pt x="684617" y="1209386"/>
                  </a:lnTo>
                  <a:lnTo>
                    <a:pt x="690284" y="1206890"/>
                  </a:lnTo>
                  <a:lnTo>
                    <a:pt x="695951" y="1203942"/>
                  </a:lnTo>
                  <a:lnTo>
                    <a:pt x="701392" y="1200993"/>
                  </a:lnTo>
                  <a:lnTo>
                    <a:pt x="706833" y="1198044"/>
                  </a:lnTo>
                  <a:lnTo>
                    <a:pt x="711593" y="1194868"/>
                  </a:lnTo>
                  <a:lnTo>
                    <a:pt x="716581" y="1191693"/>
                  </a:lnTo>
                  <a:lnTo>
                    <a:pt x="721341" y="1188290"/>
                  </a:lnTo>
                  <a:lnTo>
                    <a:pt x="725875" y="1184888"/>
                  </a:lnTo>
                  <a:lnTo>
                    <a:pt x="730182" y="1181486"/>
                  </a:lnTo>
                  <a:lnTo>
                    <a:pt x="734263" y="1178083"/>
                  </a:lnTo>
                  <a:lnTo>
                    <a:pt x="738343" y="1174227"/>
                  </a:lnTo>
                  <a:lnTo>
                    <a:pt x="742197" y="1170825"/>
                  </a:lnTo>
                  <a:lnTo>
                    <a:pt x="745824" y="1166968"/>
                  </a:lnTo>
                  <a:lnTo>
                    <a:pt x="749225" y="1163339"/>
                  </a:lnTo>
                  <a:lnTo>
                    <a:pt x="752625" y="1159256"/>
                  </a:lnTo>
                  <a:lnTo>
                    <a:pt x="755799" y="1155627"/>
                  </a:lnTo>
                  <a:lnTo>
                    <a:pt x="758746" y="1151544"/>
                  </a:lnTo>
                  <a:lnTo>
                    <a:pt x="761466" y="1147461"/>
                  </a:lnTo>
                  <a:lnTo>
                    <a:pt x="763960" y="1143378"/>
                  </a:lnTo>
                  <a:lnTo>
                    <a:pt x="766453" y="1139295"/>
                  </a:lnTo>
                  <a:lnTo>
                    <a:pt x="770760" y="1130676"/>
                  </a:lnTo>
                  <a:lnTo>
                    <a:pt x="774614" y="1122056"/>
                  </a:lnTo>
                  <a:lnTo>
                    <a:pt x="777561" y="1113436"/>
                  </a:lnTo>
                  <a:lnTo>
                    <a:pt x="778921" y="1109354"/>
                  </a:lnTo>
                  <a:lnTo>
                    <a:pt x="780055" y="1105044"/>
                  </a:lnTo>
                  <a:lnTo>
                    <a:pt x="781415" y="1100507"/>
                  </a:lnTo>
                  <a:lnTo>
                    <a:pt x="782322" y="1096424"/>
                  </a:lnTo>
                  <a:lnTo>
                    <a:pt x="783002" y="1092114"/>
                  </a:lnTo>
                  <a:lnTo>
                    <a:pt x="783682" y="1087805"/>
                  </a:lnTo>
                  <a:lnTo>
                    <a:pt x="784135" y="1083495"/>
                  </a:lnTo>
                  <a:lnTo>
                    <a:pt x="784589" y="1079185"/>
                  </a:lnTo>
                  <a:lnTo>
                    <a:pt x="784816" y="1074875"/>
                  </a:lnTo>
                  <a:lnTo>
                    <a:pt x="784816" y="1070339"/>
                  </a:lnTo>
                  <a:lnTo>
                    <a:pt x="784589" y="1061719"/>
                  </a:lnTo>
                  <a:lnTo>
                    <a:pt x="784135" y="1053326"/>
                  </a:lnTo>
                  <a:lnTo>
                    <a:pt x="783229" y="1045161"/>
                  </a:lnTo>
                  <a:lnTo>
                    <a:pt x="781869" y="1037222"/>
                  </a:lnTo>
                  <a:lnTo>
                    <a:pt x="779828" y="1029509"/>
                  </a:lnTo>
                  <a:lnTo>
                    <a:pt x="777788" y="1022251"/>
                  </a:lnTo>
                  <a:lnTo>
                    <a:pt x="775294" y="1014992"/>
                  </a:lnTo>
                  <a:lnTo>
                    <a:pt x="772347" y="1007960"/>
                  </a:lnTo>
                  <a:lnTo>
                    <a:pt x="769174" y="1001156"/>
                  </a:lnTo>
                  <a:lnTo>
                    <a:pt x="765320" y="994577"/>
                  </a:lnTo>
                  <a:lnTo>
                    <a:pt x="761466" y="988226"/>
                  </a:lnTo>
                  <a:lnTo>
                    <a:pt x="756705" y="982329"/>
                  </a:lnTo>
                  <a:lnTo>
                    <a:pt x="752172" y="976431"/>
                  </a:lnTo>
                  <a:lnTo>
                    <a:pt x="746731" y="970987"/>
                  </a:lnTo>
                  <a:lnTo>
                    <a:pt x="741064" y="965543"/>
                  </a:lnTo>
                  <a:lnTo>
                    <a:pt x="734943" y="960553"/>
                  </a:lnTo>
                  <a:lnTo>
                    <a:pt x="728822" y="955563"/>
                  </a:lnTo>
                  <a:lnTo>
                    <a:pt x="722248" y="950572"/>
                  </a:lnTo>
                  <a:lnTo>
                    <a:pt x="715220" y="946036"/>
                  </a:lnTo>
                  <a:lnTo>
                    <a:pt x="708193" y="941272"/>
                  </a:lnTo>
                  <a:lnTo>
                    <a:pt x="700712" y="936509"/>
                  </a:lnTo>
                  <a:lnTo>
                    <a:pt x="693004" y="932199"/>
                  </a:lnTo>
                  <a:lnTo>
                    <a:pt x="685070" y="927889"/>
                  </a:lnTo>
                  <a:lnTo>
                    <a:pt x="676456" y="923806"/>
                  </a:lnTo>
                  <a:lnTo>
                    <a:pt x="668068" y="919497"/>
                  </a:lnTo>
                  <a:lnTo>
                    <a:pt x="659227" y="915641"/>
                  </a:lnTo>
                  <a:lnTo>
                    <a:pt x="650159" y="911558"/>
                  </a:lnTo>
                  <a:lnTo>
                    <a:pt x="641091" y="907475"/>
                  </a:lnTo>
                  <a:lnTo>
                    <a:pt x="631117" y="903845"/>
                  </a:lnTo>
                  <a:lnTo>
                    <a:pt x="621369" y="899989"/>
                  </a:lnTo>
                  <a:lnTo>
                    <a:pt x="611394" y="896587"/>
                  </a:lnTo>
                  <a:lnTo>
                    <a:pt x="600740" y="892958"/>
                  </a:lnTo>
                  <a:lnTo>
                    <a:pt x="600740" y="785894"/>
                  </a:lnTo>
                  <a:lnTo>
                    <a:pt x="612755" y="788616"/>
                  </a:lnTo>
                  <a:lnTo>
                    <a:pt x="624543" y="792018"/>
                  </a:lnTo>
                  <a:lnTo>
                    <a:pt x="636331" y="795421"/>
                  </a:lnTo>
                  <a:lnTo>
                    <a:pt x="647892" y="799504"/>
                  </a:lnTo>
                  <a:lnTo>
                    <a:pt x="659227" y="803813"/>
                  </a:lnTo>
                  <a:lnTo>
                    <a:pt x="670562" y="808577"/>
                  </a:lnTo>
                  <a:lnTo>
                    <a:pt x="681443" y="813794"/>
                  </a:lnTo>
                  <a:lnTo>
                    <a:pt x="692324" y="819465"/>
                  </a:lnTo>
                  <a:lnTo>
                    <a:pt x="702752" y="824909"/>
                  </a:lnTo>
                  <a:lnTo>
                    <a:pt x="712727" y="830806"/>
                  </a:lnTo>
                  <a:lnTo>
                    <a:pt x="722475" y="836477"/>
                  </a:lnTo>
                  <a:lnTo>
                    <a:pt x="731542" y="842148"/>
                  </a:lnTo>
                  <a:lnTo>
                    <a:pt x="740157" y="847592"/>
                  </a:lnTo>
                  <a:lnTo>
                    <a:pt x="748318" y="853262"/>
                  </a:lnTo>
                  <a:lnTo>
                    <a:pt x="756025" y="858933"/>
                  </a:lnTo>
                  <a:lnTo>
                    <a:pt x="763280" y="864604"/>
                  </a:lnTo>
                  <a:lnTo>
                    <a:pt x="763280" y="748240"/>
                  </a:lnTo>
                  <a:lnTo>
                    <a:pt x="752625" y="741889"/>
                  </a:lnTo>
                  <a:lnTo>
                    <a:pt x="741744" y="735764"/>
                  </a:lnTo>
                  <a:lnTo>
                    <a:pt x="731316" y="730547"/>
                  </a:lnTo>
                  <a:lnTo>
                    <a:pt x="720888" y="725103"/>
                  </a:lnTo>
                  <a:lnTo>
                    <a:pt x="710913" y="720340"/>
                  </a:lnTo>
                  <a:lnTo>
                    <a:pt x="701165" y="716030"/>
                  </a:lnTo>
                  <a:lnTo>
                    <a:pt x="691644" y="711720"/>
                  </a:lnTo>
                  <a:lnTo>
                    <a:pt x="682123" y="708318"/>
                  </a:lnTo>
                  <a:lnTo>
                    <a:pt x="672602" y="704689"/>
                  </a:lnTo>
                  <a:lnTo>
                    <a:pt x="663081" y="701740"/>
                  </a:lnTo>
                  <a:lnTo>
                    <a:pt x="653106" y="698791"/>
                  </a:lnTo>
                  <a:lnTo>
                    <a:pt x="643132" y="696296"/>
                  </a:lnTo>
                  <a:lnTo>
                    <a:pt x="632930" y="694254"/>
                  </a:lnTo>
                  <a:lnTo>
                    <a:pt x="622276" y="691986"/>
                  </a:lnTo>
                  <a:lnTo>
                    <a:pt x="611848" y="690171"/>
                  </a:lnTo>
                  <a:lnTo>
                    <a:pt x="600740" y="688810"/>
                  </a:lnTo>
                  <a:lnTo>
                    <a:pt x="600740" y="654332"/>
                  </a:lnTo>
                  <a:lnTo>
                    <a:pt x="538626" y="654332"/>
                  </a:lnTo>
                  <a:close/>
                  <a:moveTo>
                    <a:pt x="549280" y="371475"/>
                  </a:moveTo>
                  <a:lnTo>
                    <a:pt x="564015" y="371475"/>
                  </a:lnTo>
                  <a:lnTo>
                    <a:pt x="577844" y="371475"/>
                  </a:lnTo>
                  <a:lnTo>
                    <a:pt x="591219" y="371929"/>
                  </a:lnTo>
                  <a:lnTo>
                    <a:pt x="604594" y="372609"/>
                  </a:lnTo>
                  <a:lnTo>
                    <a:pt x="617515" y="373743"/>
                  </a:lnTo>
                  <a:lnTo>
                    <a:pt x="630210" y="375104"/>
                  </a:lnTo>
                  <a:lnTo>
                    <a:pt x="642905" y="376692"/>
                  </a:lnTo>
                  <a:lnTo>
                    <a:pt x="655373" y="378507"/>
                  </a:lnTo>
                  <a:lnTo>
                    <a:pt x="667388" y="380775"/>
                  </a:lnTo>
                  <a:lnTo>
                    <a:pt x="679403" y="383497"/>
                  </a:lnTo>
                  <a:lnTo>
                    <a:pt x="691191" y="386219"/>
                  </a:lnTo>
                  <a:lnTo>
                    <a:pt x="702752" y="389168"/>
                  </a:lnTo>
                  <a:lnTo>
                    <a:pt x="714314" y="392797"/>
                  </a:lnTo>
                  <a:lnTo>
                    <a:pt x="725422" y="396426"/>
                  </a:lnTo>
                  <a:lnTo>
                    <a:pt x="736530" y="400509"/>
                  </a:lnTo>
                  <a:lnTo>
                    <a:pt x="747184" y="405046"/>
                  </a:lnTo>
                  <a:lnTo>
                    <a:pt x="757839" y="409582"/>
                  </a:lnTo>
                  <a:lnTo>
                    <a:pt x="768267" y="414573"/>
                  </a:lnTo>
                  <a:lnTo>
                    <a:pt x="778468" y="420017"/>
                  </a:lnTo>
                  <a:lnTo>
                    <a:pt x="788669" y="425461"/>
                  </a:lnTo>
                  <a:lnTo>
                    <a:pt x="798644" y="431358"/>
                  </a:lnTo>
                  <a:lnTo>
                    <a:pt x="808392" y="437709"/>
                  </a:lnTo>
                  <a:lnTo>
                    <a:pt x="818140" y="444288"/>
                  </a:lnTo>
                  <a:lnTo>
                    <a:pt x="827434" y="451092"/>
                  </a:lnTo>
                  <a:lnTo>
                    <a:pt x="836729" y="458351"/>
                  </a:lnTo>
                  <a:lnTo>
                    <a:pt x="845796" y="466063"/>
                  </a:lnTo>
                  <a:lnTo>
                    <a:pt x="854864" y="473775"/>
                  </a:lnTo>
                  <a:lnTo>
                    <a:pt x="863705" y="481941"/>
                  </a:lnTo>
                  <a:lnTo>
                    <a:pt x="872319" y="490561"/>
                  </a:lnTo>
                  <a:lnTo>
                    <a:pt x="880934" y="499407"/>
                  </a:lnTo>
                  <a:lnTo>
                    <a:pt x="889095" y="508707"/>
                  </a:lnTo>
                  <a:lnTo>
                    <a:pt x="897483" y="518234"/>
                  </a:lnTo>
                  <a:lnTo>
                    <a:pt x="905417" y="527988"/>
                  </a:lnTo>
                  <a:lnTo>
                    <a:pt x="913351" y="538422"/>
                  </a:lnTo>
                  <a:lnTo>
                    <a:pt x="921512" y="548856"/>
                  </a:lnTo>
                  <a:lnTo>
                    <a:pt x="929220" y="559744"/>
                  </a:lnTo>
                  <a:lnTo>
                    <a:pt x="936701" y="571086"/>
                  </a:lnTo>
                  <a:lnTo>
                    <a:pt x="944182" y="582654"/>
                  </a:lnTo>
                  <a:lnTo>
                    <a:pt x="951436" y="594449"/>
                  </a:lnTo>
                  <a:lnTo>
                    <a:pt x="958690" y="606925"/>
                  </a:lnTo>
                  <a:lnTo>
                    <a:pt x="965944" y="619627"/>
                  </a:lnTo>
                  <a:lnTo>
                    <a:pt x="972745" y="632330"/>
                  </a:lnTo>
                  <a:lnTo>
                    <a:pt x="979546" y="645713"/>
                  </a:lnTo>
                  <a:lnTo>
                    <a:pt x="986347" y="659549"/>
                  </a:lnTo>
                  <a:lnTo>
                    <a:pt x="993148" y="673613"/>
                  </a:lnTo>
                  <a:lnTo>
                    <a:pt x="999722" y="687903"/>
                  </a:lnTo>
                  <a:lnTo>
                    <a:pt x="1006069" y="702647"/>
                  </a:lnTo>
                  <a:lnTo>
                    <a:pt x="1012643" y="717845"/>
                  </a:lnTo>
                  <a:lnTo>
                    <a:pt x="1018991" y="733269"/>
                  </a:lnTo>
                  <a:lnTo>
                    <a:pt x="1025111" y="748920"/>
                  </a:lnTo>
                  <a:lnTo>
                    <a:pt x="1031005" y="765252"/>
                  </a:lnTo>
                  <a:lnTo>
                    <a:pt x="1037126" y="781584"/>
                  </a:lnTo>
                  <a:lnTo>
                    <a:pt x="1043247" y="798823"/>
                  </a:lnTo>
                  <a:lnTo>
                    <a:pt x="1049141" y="816062"/>
                  </a:lnTo>
                  <a:lnTo>
                    <a:pt x="1054808" y="833528"/>
                  </a:lnTo>
                  <a:lnTo>
                    <a:pt x="1060476" y="851674"/>
                  </a:lnTo>
                  <a:lnTo>
                    <a:pt x="1066143" y="870048"/>
                  </a:lnTo>
                  <a:lnTo>
                    <a:pt x="1071810" y="888875"/>
                  </a:lnTo>
                  <a:lnTo>
                    <a:pt x="1077478" y="907928"/>
                  </a:lnTo>
                  <a:lnTo>
                    <a:pt x="1082692" y="927436"/>
                  </a:lnTo>
                  <a:lnTo>
                    <a:pt x="1088132" y="947624"/>
                  </a:lnTo>
                  <a:lnTo>
                    <a:pt x="1093573" y="967812"/>
                  </a:lnTo>
                  <a:lnTo>
                    <a:pt x="1098787" y="988453"/>
                  </a:lnTo>
                  <a:lnTo>
                    <a:pt x="1109215" y="1030870"/>
                  </a:lnTo>
                  <a:lnTo>
                    <a:pt x="1112615" y="1046522"/>
                  </a:lnTo>
                  <a:lnTo>
                    <a:pt x="1115789" y="1061946"/>
                  </a:lnTo>
                  <a:lnTo>
                    <a:pt x="1118056" y="1076917"/>
                  </a:lnTo>
                  <a:lnTo>
                    <a:pt x="1119870" y="1091888"/>
                  </a:lnTo>
                  <a:lnTo>
                    <a:pt x="1121456" y="1106405"/>
                  </a:lnTo>
                  <a:lnTo>
                    <a:pt x="1122136" y="1120922"/>
                  </a:lnTo>
                  <a:lnTo>
                    <a:pt x="1122363" y="1134985"/>
                  </a:lnTo>
                  <a:lnTo>
                    <a:pt x="1122136" y="1148822"/>
                  </a:lnTo>
                  <a:lnTo>
                    <a:pt x="1121456" y="1162659"/>
                  </a:lnTo>
                  <a:lnTo>
                    <a:pt x="1120096" y="1176042"/>
                  </a:lnTo>
                  <a:lnTo>
                    <a:pt x="1118509" y="1188971"/>
                  </a:lnTo>
                  <a:lnTo>
                    <a:pt x="1116469" y="1201900"/>
                  </a:lnTo>
                  <a:lnTo>
                    <a:pt x="1113749" y="1214603"/>
                  </a:lnTo>
                  <a:lnTo>
                    <a:pt x="1110575" y="1227078"/>
                  </a:lnTo>
                  <a:lnTo>
                    <a:pt x="1107175" y="1239100"/>
                  </a:lnTo>
                  <a:lnTo>
                    <a:pt x="1103321" y="1250896"/>
                  </a:lnTo>
                  <a:lnTo>
                    <a:pt x="1098787" y="1262464"/>
                  </a:lnTo>
                  <a:lnTo>
                    <a:pt x="1094026" y="1274032"/>
                  </a:lnTo>
                  <a:lnTo>
                    <a:pt x="1088812" y="1284920"/>
                  </a:lnTo>
                  <a:lnTo>
                    <a:pt x="1083145" y="1296035"/>
                  </a:lnTo>
                  <a:lnTo>
                    <a:pt x="1077251" y="1306469"/>
                  </a:lnTo>
                  <a:lnTo>
                    <a:pt x="1070904" y="1317130"/>
                  </a:lnTo>
                  <a:lnTo>
                    <a:pt x="1064103" y="1327110"/>
                  </a:lnTo>
                  <a:lnTo>
                    <a:pt x="1056849" y="1336864"/>
                  </a:lnTo>
                  <a:lnTo>
                    <a:pt x="1049368" y="1346845"/>
                  </a:lnTo>
                  <a:lnTo>
                    <a:pt x="1041660" y="1356145"/>
                  </a:lnTo>
                  <a:lnTo>
                    <a:pt x="1033499" y="1365218"/>
                  </a:lnTo>
                  <a:lnTo>
                    <a:pt x="1024658" y="1374064"/>
                  </a:lnTo>
                  <a:lnTo>
                    <a:pt x="1015817" y="1382911"/>
                  </a:lnTo>
                  <a:lnTo>
                    <a:pt x="1006749" y="1391303"/>
                  </a:lnTo>
                  <a:lnTo>
                    <a:pt x="997228" y="1399469"/>
                  </a:lnTo>
                  <a:lnTo>
                    <a:pt x="987253" y="1407408"/>
                  </a:lnTo>
                  <a:lnTo>
                    <a:pt x="977279" y="1415121"/>
                  </a:lnTo>
                  <a:lnTo>
                    <a:pt x="967078" y="1422606"/>
                  </a:lnTo>
                  <a:lnTo>
                    <a:pt x="956196" y="1429638"/>
                  </a:lnTo>
                  <a:lnTo>
                    <a:pt x="945315" y="1436669"/>
                  </a:lnTo>
                  <a:lnTo>
                    <a:pt x="934207" y="1443474"/>
                  </a:lnTo>
                  <a:lnTo>
                    <a:pt x="922872" y="1449826"/>
                  </a:lnTo>
                  <a:lnTo>
                    <a:pt x="911084" y="1455950"/>
                  </a:lnTo>
                  <a:lnTo>
                    <a:pt x="899296" y="1461848"/>
                  </a:lnTo>
                  <a:lnTo>
                    <a:pt x="887055" y="1467745"/>
                  </a:lnTo>
                  <a:lnTo>
                    <a:pt x="874586" y="1473189"/>
                  </a:lnTo>
                  <a:lnTo>
                    <a:pt x="862118" y="1478179"/>
                  </a:lnTo>
                  <a:lnTo>
                    <a:pt x="849197" y="1483396"/>
                  </a:lnTo>
                  <a:lnTo>
                    <a:pt x="836275" y="1488160"/>
                  </a:lnTo>
                  <a:lnTo>
                    <a:pt x="823127" y="1492470"/>
                  </a:lnTo>
                  <a:lnTo>
                    <a:pt x="809752" y="1496779"/>
                  </a:lnTo>
                  <a:lnTo>
                    <a:pt x="796377" y="1500862"/>
                  </a:lnTo>
                  <a:lnTo>
                    <a:pt x="782549" y="1504492"/>
                  </a:lnTo>
                  <a:lnTo>
                    <a:pt x="768720" y="1508348"/>
                  </a:lnTo>
                  <a:lnTo>
                    <a:pt x="754892" y="1511523"/>
                  </a:lnTo>
                  <a:lnTo>
                    <a:pt x="740610" y="1514472"/>
                  </a:lnTo>
                  <a:lnTo>
                    <a:pt x="726555" y="1517194"/>
                  </a:lnTo>
                  <a:lnTo>
                    <a:pt x="712047" y="1519689"/>
                  </a:lnTo>
                  <a:lnTo>
                    <a:pt x="697538" y="1521958"/>
                  </a:lnTo>
                  <a:lnTo>
                    <a:pt x="683030" y="1524226"/>
                  </a:lnTo>
                  <a:lnTo>
                    <a:pt x="668521" y="1526040"/>
                  </a:lnTo>
                  <a:lnTo>
                    <a:pt x="653786" y="1527401"/>
                  </a:lnTo>
                  <a:lnTo>
                    <a:pt x="638824" y="1528762"/>
                  </a:lnTo>
                  <a:lnTo>
                    <a:pt x="624089" y="1529897"/>
                  </a:lnTo>
                  <a:lnTo>
                    <a:pt x="609128" y="1530804"/>
                  </a:lnTo>
                  <a:lnTo>
                    <a:pt x="594166" y="1531484"/>
                  </a:lnTo>
                  <a:lnTo>
                    <a:pt x="579204" y="1531938"/>
                  </a:lnTo>
                  <a:lnTo>
                    <a:pt x="564015" y="1531938"/>
                  </a:lnTo>
                  <a:lnTo>
                    <a:pt x="549054" y="1531938"/>
                  </a:lnTo>
                  <a:lnTo>
                    <a:pt x="533865" y="1531484"/>
                  </a:lnTo>
                  <a:lnTo>
                    <a:pt x="518903" y="1530804"/>
                  </a:lnTo>
                  <a:lnTo>
                    <a:pt x="503941" y="1529670"/>
                  </a:lnTo>
                  <a:lnTo>
                    <a:pt x="488980" y="1528309"/>
                  </a:lnTo>
                  <a:lnTo>
                    <a:pt x="474018" y="1526948"/>
                  </a:lnTo>
                  <a:lnTo>
                    <a:pt x="459056" y="1525133"/>
                  </a:lnTo>
                  <a:lnTo>
                    <a:pt x="444321" y="1523319"/>
                  </a:lnTo>
                  <a:lnTo>
                    <a:pt x="429359" y="1520823"/>
                  </a:lnTo>
                  <a:lnTo>
                    <a:pt x="414851" y="1518328"/>
                  </a:lnTo>
                  <a:lnTo>
                    <a:pt x="400115" y="1515606"/>
                  </a:lnTo>
                  <a:lnTo>
                    <a:pt x="385607" y="1512204"/>
                  </a:lnTo>
                  <a:lnTo>
                    <a:pt x="371325" y="1509028"/>
                  </a:lnTo>
                  <a:lnTo>
                    <a:pt x="357044" y="1505172"/>
                  </a:lnTo>
                  <a:lnTo>
                    <a:pt x="342989" y="1501543"/>
                  </a:lnTo>
                  <a:lnTo>
                    <a:pt x="329160" y="1497233"/>
                  </a:lnTo>
                  <a:lnTo>
                    <a:pt x="315332" y="1492696"/>
                  </a:lnTo>
                  <a:lnTo>
                    <a:pt x="301730" y="1488160"/>
                  </a:lnTo>
                  <a:lnTo>
                    <a:pt x="288129" y="1483170"/>
                  </a:lnTo>
                  <a:lnTo>
                    <a:pt x="274754" y="1477952"/>
                  </a:lnTo>
                  <a:lnTo>
                    <a:pt x="261832" y="1472735"/>
                  </a:lnTo>
                  <a:lnTo>
                    <a:pt x="248910" y="1466838"/>
                  </a:lnTo>
                  <a:lnTo>
                    <a:pt x="235988" y="1460940"/>
                  </a:lnTo>
                  <a:lnTo>
                    <a:pt x="223520" y="1454816"/>
                  </a:lnTo>
                  <a:lnTo>
                    <a:pt x="211505" y="1448238"/>
                  </a:lnTo>
                  <a:lnTo>
                    <a:pt x="199264" y="1441660"/>
                  </a:lnTo>
                  <a:lnTo>
                    <a:pt x="187703" y="1434855"/>
                  </a:lnTo>
                  <a:lnTo>
                    <a:pt x="176141" y="1427596"/>
                  </a:lnTo>
                  <a:lnTo>
                    <a:pt x="164806" y="1420111"/>
                  </a:lnTo>
                  <a:lnTo>
                    <a:pt x="153925" y="1412399"/>
                  </a:lnTo>
                  <a:lnTo>
                    <a:pt x="143497" y="1404233"/>
                  </a:lnTo>
                  <a:lnTo>
                    <a:pt x="132843" y="1396067"/>
                  </a:lnTo>
                  <a:lnTo>
                    <a:pt x="122868" y="1387674"/>
                  </a:lnTo>
                  <a:lnTo>
                    <a:pt x="113120" y="1379055"/>
                  </a:lnTo>
                  <a:lnTo>
                    <a:pt x="103826" y="1370208"/>
                  </a:lnTo>
                  <a:lnTo>
                    <a:pt x="94758" y="1361135"/>
                  </a:lnTo>
                  <a:lnTo>
                    <a:pt x="86144" y="1351608"/>
                  </a:lnTo>
                  <a:lnTo>
                    <a:pt x="77756" y="1342081"/>
                  </a:lnTo>
                  <a:lnTo>
                    <a:pt x="69822" y="1332328"/>
                  </a:lnTo>
                  <a:lnTo>
                    <a:pt x="62341" y="1322120"/>
                  </a:lnTo>
                  <a:lnTo>
                    <a:pt x="55086" y="1311913"/>
                  </a:lnTo>
                  <a:lnTo>
                    <a:pt x="48286" y="1301479"/>
                  </a:lnTo>
                  <a:lnTo>
                    <a:pt x="41711" y="1290591"/>
                  </a:lnTo>
                  <a:lnTo>
                    <a:pt x="35817" y="1279703"/>
                  </a:lnTo>
                  <a:lnTo>
                    <a:pt x="30150" y="1268361"/>
                  </a:lnTo>
                  <a:lnTo>
                    <a:pt x="25163" y="1257020"/>
                  </a:lnTo>
                  <a:lnTo>
                    <a:pt x="20402" y="1245225"/>
                  </a:lnTo>
                  <a:lnTo>
                    <a:pt x="16095" y="1233203"/>
                  </a:lnTo>
                  <a:lnTo>
                    <a:pt x="12468" y="1221181"/>
                  </a:lnTo>
                  <a:lnTo>
                    <a:pt x="9068" y="1208932"/>
                  </a:lnTo>
                  <a:lnTo>
                    <a:pt x="6347" y="1196229"/>
                  </a:lnTo>
                  <a:lnTo>
                    <a:pt x="4080" y="1183527"/>
                  </a:lnTo>
                  <a:lnTo>
                    <a:pt x="2493" y="1170371"/>
                  </a:lnTo>
                  <a:lnTo>
                    <a:pt x="907" y="1157215"/>
                  </a:lnTo>
                  <a:lnTo>
                    <a:pt x="226" y="1143605"/>
                  </a:lnTo>
                  <a:lnTo>
                    <a:pt x="0" y="1129995"/>
                  </a:lnTo>
                  <a:lnTo>
                    <a:pt x="453" y="1116158"/>
                  </a:lnTo>
                  <a:lnTo>
                    <a:pt x="1133" y="1102095"/>
                  </a:lnTo>
                  <a:lnTo>
                    <a:pt x="2947" y="1087805"/>
                  </a:lnTo>
                  <a:lnTo>
                    <a:pt x="4760" y="1073288"/>
                  </a:lnTo>
                  <a:lnTo>
                    <a:pt x="7481" y="1058544"/>
                  </a:lnTo>
                  <a:lnTo>
                    <a:pt x="10654" y="1043573"/>
                  </a:lnTo>
                  <a:lnTo>
                    <a:pt x="14508" y="1028375"/>
                  </a:lnTo>
                  <a:lnTo>
                    <a:pt x="19042" y="1012951"/>
                  </a:lnTo>
                  <a:lnTo>
                    <a:pt x="29697" y="978473"/>
                  </a:lnTo>
                  <a:lnTo>
                    <a:pt x="40578" y="944448"/>
                  </a:lnTo>
                  <a:lnTo>
                    <a:pt x="51233" y="911104"/>
                  </a:lnTo>
                  <a:lnTo>
                    <a:pt x="62114" y="878667"/>
                  </a:lnTo>
                  <a:lnTo>
                    <a:pt x="73222" y="846684"/>
                  </a:lnTo>
                  <a:lnTo>
                    <a:pt x="84557" y="815608"/>
                  </a:lnTo>
                  <a:lnTo>
                    <a:pt x="95891" y="785213"/>
                  </a:lnTo>
                  <a:lnTo>
                    <a:pt x="101785" y="770469"/>
                  </a:lnTo>
                  <a:lnTo>
                    <a:pt x="107679" y="755725"/>
                  </a:lnTo>
                  <a:lnTo>
                    <a:pt x="113574" y="741435"/>
                  </a:lnTo>
                  <a:lnTo>
                    <a:pt x="119468" y="727145"/>
                  </a:lnTo>
                  <a:lnTo>
                    <a:pt x="125588" y="713081"/>
                  </a:lnTo>
                  <a:lnTo>
                    <a:pt x="131936" y="699245"/>
                  </a:lnTo>
                  <a:lnTo>
                    <a:pt x="138283" y="685635"/>
                  </a:lnTo>
                  <a:lnTo>
                    <a:pt x="144631" y="672479"/>
                  </a:lnTo>
                  <a:lnTo>
                    <a:pt x="151205" y="659322"/>
                  </a:lnTo>
                  <a:lnTo>
                    <a:pt x="157552" y="646393"/>
                  </a:lnTo>
                  <a:lnTo>
                    <a:pt x="164353" y="633691"/>
                  </a:lnTo>
                  <a:lnTo>
                    <a:pt x="171381" y="621669"/>
                  </a:lnTo>
                  <a:lnTo>
                    <a:pt x="178181" y="609420"/>
                  </a:lnTo>
                  <a:lnTo>
                    <a:pt x="185436" y="597625"/>
                  </a:lnTo>
                  <a:lnTo>
                    <a:pt x="192463" y="585830"/>
                  </a:lnTo>
                  <a:lnTo>
                    <a:pt x="199944" y="574488"/>
                  </a:lnTo>
                  <a:lnTo>
                    <a:pt x="207425" y="563600"/>
                  </a:lnTo>
                  <a:lnTo>
                    <a:pt x="215133" y="552712"/>
                  </a:lnTo>
                  <a:lnTo>
                    <a:pt x="222840" y="542051"/>
                  </a:lnTo>
                  <a:lnTo>
                    <a:pt x="230774" y="531844"/>
                  </a:lnTo>
                  <a:lnTo>
                    <a:pt x="238935" y="521863"/>
                  </a:lnTo>
                  <a:lnTo>
                    <a:pt x="247324" y="512110"/>
                  </a:lnTo>
                  <a:lnTo>
                    <a:pt x="255711" y="502810"/>
                  </a:lnTo>
                  <a:lnTo>
                    <a:pt x="264326" y="493736"/>
                  </a:lnTo>
                  <a:lnTo>
                    <a:pt x="272940" y="484663"/>
                  </a:lnTo>
                  <a:lnTo>
                    <a:pt x="282008" y="476271"/>
                  </a:lnTo>
                  <a:lnTo>
                    <a:pt x="291076" y="468105"/>
                  </a:lnTo>
                  <a:lnTo>
                    <a:pt x="300597" y="460166"/>
                  </a:lnTo>
                  <a:lnTo>
                    <a:pt x="310118" y="452453"/>
                  </a:lnTo>
                  <a:lnTo>
                    <a:pt x="319639" y="445195"/>
                  </a:lnTo>
                  <a:lnTo>
                    <a:pt x="329840" y="438163"/>
                  </a:lnTo>
                  <a:lnTo>
                    <a:pt x="339815" y="431585"/>
                  </a:lnTo>
                  <a:lnTo>
                    <a:pt x="350243" y="425234"/>
                  </a:lnTo>
                  <a:lnTo>
                    <a:pt x="360897" y="419336"/>
                  </a:lnTo>
                  <a:lnTo>
                    <a:pt x="371552" y="413665"/>
                  </a:lnTo>
                  <a:lnTo>
                    <a:pt x="382660" y="408222"/>
                  </a:lnTo>
                  <a:lnTo>
                    <a:pt x="393995" y="403231"/>
                  </a:lnTo>
                  <a:lnTo>
                    <a:pt x="405556" y="398695"/>
                  </a:lnTo>
                  <a:lnTo>
                    <a:pt x="417344" y="394385"/>
                  </a:lnTo>
                  <a:lnTo>
                    <a:pt x="429359" y="390529"/>
                  </a:lnTo>
                  <a:lnTo>
                    <a:pt x="441601" y="386899"/>
                  </a:lnTo>
                  <a:lnTo>
                    <a:pt x="454069" y="383724"/>
                  </a:lnTo>
                  <a:lnTo>
                    <a:pt x="466764" y="380775"/>
                  </a:lnTo>
                  <a:lnTo>
                    <a:pt x="479912" y="378280"/>
                  </a:lnTo>
                  <a:lnTo>
                    <a:pt x="493287" y="376238"/>
                  </a:lnTo>
                  <a:lnTo>
                    <a:pt x="506888" y="374424"/>
                  </a:lnTo>
                  <a:lnTo>
                    <a:pt x="520717" y="373063"/>
                  </a:lnTo>
                  <a:lnTo>
                    <a:pt x="534772" y="372156"/>
                  </a:lnTo>
                  <a:lnTo>
                    <a:pt x="549280" y="371475"/>
                  </a:lnTo>
                  <a:close/>
                  <a:moveTo>
                    <a:pt x="455387" y="0"/>
                  </a:moveTo>
                  <a:lnTo>
                    <a:pt x="463542" y="227"/>
                  </a:lnTo>
                  <a:lnTo>
                    <a:pt x="471471" y="682"/>
                  </a:lnTo>
                  <a:lnTo>
                    <a:pt x="479174" y="1591"/>
                  </a:lnTo>
                  <a:lnTo>
                    <a:pt x="486423" y="2500"/>
                  </a:lnTo>
                  <a:lnTo>
                    <a:pt x="493446" y="3863"/>
                  </a:lnTo>
                  <a:lnTo>
                    <a:pt x="500242" y="5681"/>
                  </a:lnTo>
                  <a:lnTo>
                    <a:pt x="506812" y="7499"/>
                  </a:lnTo>
                  <a:lnTo>
                    <a:pt x="512702" y="9317"/>
                  </a:lnTo>
                  <a:lnTo>
                    <a:pt x="518592" y="11362"/>
                  </a:lnTo>
                  <a:lnTo>
                    <a:pt x="524256" y="13861"/>
                  </a:lnTo>
                  <a:lnTo>
                    <a:pt x="529466" y="16361"/>
                  </a:lnTo>
                  <a:lnTo>
                    <a:pt x="534450" y="18861"/>
                  </a:lnTo>
                  <a:lnTo>
                    <a:pt x="539207" y="21587"/>
                  </a:lnTo>
                  <a:lnTo>
                    <a:pt x="543738" y="24314"/>
                  </a:lnTo>
                  <a:lnTo>
                    <a:pt x="547816" y="27268"/>
                  </a:lnTo>
                  <a:lnTo>
                    <a:pt x="551894" y="29995"/>
                  </a:lnTo>
                  <a:lnTo>
                    <a:pt x="555292" y="32722"/>
                  </a:lnTo>
                  <a:lnTo>
                    <a:pt x="558916" y="35676"/>
                  </a:lnTo>
                  <a:lnTo>
                    <a:pt x="564807" y="40903"/>
                  </a:lnTo>
                  <a:lnTo>
                    <a:pt x="569790" y="45902"/>
                  </a:lnTo>
                  <a:lnTo>
                    <a:pt x="574095" y="50674"/>
                  </a:lnTo>
                  <a:lnTo>
                    <a:pt x="577040" y="54310"/>
                  </a:lnTo>
                  <a:lnTo>
                    <a:pt x="579079" y="57491"/>
                  </a:lnTo>
                  <a:lnTo>
                    <a:pt x="581118" y="59990"/>
                  </a:lnTo>
                  <a:lnTo>
                    <a:pt x="590406" y="51810"/>
                  </a:lnTo>
                  <a:lnTo>
                    <a:pt x="599467" y="44311"/>
                  </a:lnTo>
                  <a:lnTo>
                    <a:pt x="608076" y="37494"/>
                  </a:lnTo>
                  <a:lnTo>
                    <a:pt x="616685" y="31359"/>
                  </a:lnTo>
                  <a:lnTo>
                    <a:pt x="625293" y="25905"/>
                  </a:lnTo>
                  <a:lnTo>
                    <a:pt x="633449" y="21360"/>
                  </a:lnTo>
                  <a:lnTo>
                    <a:pt x="641151" y="17043"/>
                  </a:lnTo>
                  <a:lnTo>
                    <a:pt x="648854" y="13407"/>
                  </a:lnTo>
                  <a:lnTo>
                    <a:pt x="656103" y="10226"/>
                  </a:lnTo>
                  <a:lnTo>
                    <a:pt x="663126" y="7499"/>
                  </a:lnTo>
                  <a:lnTo>
                    <a:pt x="669922" y="5454"/>
                  </a:lnTo>
                  <a:lnTo>
                    <a:pt x="676492" y="3409"/>
                  </a:lnTo>
                  <a:lnTo>
                    <a:pt x="682608" y="2272"/>
                  </a:lnTo>
                  <a:lnTo>
                    <a:pt x="688498" y="1136"/>
                  </a:lnTo>
                  <a:lnTo>
                    <a:pt x="694162" y="454"/>
                  </a:lnTo>
                  <a:lnTo>
                    <a:pt x="699599" y="227"/>
                  </a:lnTo>
                  <a:lnTo>
                    <a:pt x="704583" y="0"/>
                  </a:lnTo>
                  <a:lnTo>
                    <a:pt x="709340" y="227"/>
                  </a:lnTo>
                  <a:lnTo>
                    <a:pt x="713871" y="454"/>
                  </a:lnTo>
                  <a:lnTo>
                    <a:pt x="717949" y="909"/>
                  </a:lnTo>
                  <a:lnTo>
                    <a:pt x="721800" y="1591"/>
                  </a:lnTo>
                  <a:lnTo>
                    <a:pt x="725198" y="2272"/>
                  </a:lnTo>
                  <a:lnTo>
                    <a:pt x="728596" y="3181"/>
                  </a:lnTo>
                  <a:lnTo>
                    <a:pt x="731315" y="3863"/>
                  </a:lnTo>
                  <a:lnTo>
                    <a:pt x="736299" y="5908"/>
                  </a:lnTo>
                  <a:lnTo>
                    <a:pt x="739697" y="7499"/>
                  </a:lnTo>
                  <a:lnTo>
                    <a:pt x="742415" y="8862"/>
                  </a:lnTo>
                  <a:lnTo>
                    <a:pt x="746720" y="13180"/>
                  </a:lnTo>
                  <a:lnTo>
                    <a:pt x="751024" y="17497"/>
                  </a:lnTo>
                  <a:lnTo>
                    <a:pt x="754875" y="22269"/>
                  </a:lnTo>
                  <a:lnTo>
                    <a:pt x="758726" y="27496"/>
                  </a:lnTo>
                  <a:lnTo>
                    <a:pt x="762124" y="32495"/>
                  </a:lnTo>
                  <a:lnTo>
                    <a:pt x="765523" y="37949"/>
                  </a:lnTo>
                  <a:lnTo>
                    <a:pt x="768694" y="43629"/>
                  </a:lnTo>
                  <a:lnTo>
                    <a:pt x="771639" y="49310"/>
                  </a:lnTo>
                  <a:lnTo>
                    <a:pt x="774584" y="54764"/>
                  </a:lnTo>
                  <a:lnTo>
                    <a:pt x="777076" y="60672"/>
                  </a:lnTo>
                  <a:lnTo>
                    <a:pt x="779342" y="66808"/>
                  </a:lnTo>
                  <a:lnTo>
                    <a:pt x="781834" y="72716"/>
                  </a:lnTo>
                  <a:lnTo>
                    <a:pt x="785911" y="84305"/>
                  </a:lnTo>
                  <a:lnTo>
                    <a:pt x="789536" y="95894"/>
                  </a:lnTo>
                  <a:lnTo>
                    <a:pt x="792481" y="106801"/>
                  </a:lnTo>
                  <a:lnTo>
                    <a:pt x="794973" y="117254"/>
                  </a:lnTo>
                  <a:lnTo>
                    <a:pt x="796785" y="126571"/>
                  </a:lnTo>
                  <a:lnTo>
                    <a:pt x="798371" y="134524"/>
                  </a:lnTo>
                  <a:lnTo>
                    <a:pt x="800183" y="146568"/>
                  </a:lnTo>
                  <a:lnTo>
                    <a:pt x="800636" y="150658"/>
                  </a:lnTo>
                  <a:lnTo>
                    <a:pt x="805847" y="149294"/>
                  </a:lnTo>
                  <a:lnTo>
                    <a:pt x="810831" y="147931"/>
                  </a:lnTo>
                  <a:lnTo>
                    <a:pt x="815362" y="146340"/>
                  </a:lnTo>
                  <a:lnTo>
                    <a:pt x="820119" y="144522"/>
                  </a:lnTo>
                  <a:lnTo>
                    <a:pt x="824197" y="142705"/>
                  </a:lnTo>
                  <a:lnTo>
                    <a:pt x="828275" y="140887"/>
                  </a:lnTo>
                  <a:lnTo>
                    <a:pt x="832352" y="139069"/>
                  </a:lnTo>
                  <a:lnTo>
                    <a:pt x="835750" y="136796"/>
                  </a:lnTo>
                  <a:lnTo>
                    <a:pt x="839375" y="134751"/>
                  </a:lnTo>
                  <a:lnTo>
                    <a:pt x="842547" y="132706"/>
                  </a:lnTo>
                  <a:lnTo>
                    <a:pt x="848663" y="128389"/>
                  </a:lnTo>
                  <a:lnTo>
                    <a:pt x="853647" y="124071"/>
                  </a:lnTo>
                  <a:lnTo>
                    <a:pt x="858405" y="119754"/>
                  </a:lnTo>
                  <a:lnTo>
                    <a:pt x="862482" y="115663"/>
                  </a:lnTo>
                  <a:lnTo>
                    <a:pt x="865654" y="111800"/>
                  </a:lnTo>
                  <a:lnTo>
                    <a:pt x="868372" y="108392"/>
                  </a:lnTo>
                  <a:lnTo>
                    <a:pt x="870638" y="105211"/>
                  </a:lnTo>
                  <a:lnTo>
                    <a:pt x="873130" y="100439"/>
                  </a:lnTo>
                  <a:lnTo>
                    <a:pt x="874036" y="98848"/>
                  </a:lnTo>
                  <a:lnTo>
                    <a:pt x="875395" y="106347"/>
                  </a:lnTo>
                  <a:lnTo>
                    <a:pt x="876755" y="113846"/>
                  </a:lnTo>
                  <a:lnTo>
                    <a:pt x="877434" y="121117"/>
                  </a:lnTo>
                  <a:lnTo>
                    <a:pt x="877887" y="128389"/>
                  </a:lnTo>
                  <a:lnTo>
                    <a:pt x="877887" y="135433"/>
                  </a:lnTo>
                  <a:lnTo>
                    <a:pt x="877434" y="142250"/>
                  </a:lnTo>
                  <a:lnTo>
                    <a:pt x="876755" y="149067"/>
                  </a:lnTo>
                  <a:lnTo>
                    <a:pt x="875622" y="155884"/>
                  </a:lnTo>
                  <a:lnTo>
                    <a:pt x="874263" y="162474"/>
                  </a:lnTo>
                  <a:lnTo>
                    <a:pt x="872903" y="168837"/>
                  </a:lnTo>
                  <a:lnTo>
                    <a:pt x="870864" y="175199"/>
                  </a:lnTo>
                  <a:lnTo>
                    <a:pt x="868599" y="181335"/>
                  </a:lnTo>
                  <a:lnTo>
                    <a:pt x="866334" y="187243"/>
                  </a:lnTo>
                  <a:lnTo>
                    <a:pt x="863615" y="193378"/>
                  </a:lnTo>
                  <a:lnTo>
                    <a:pt x="860670" y="199287"/>
                  </a:lnTo>
                  <a:lnTo>
                    <a:pt x="857725" y="204967"/>
                  </a:lnTo>
                  <a:lnTo>
                    <a:pt x="854327" y="210421"/>
                  </a:lnTo>
                  <a:lnTo>
                    <a:pt x="850702" y="215875"/>
                  </a:lnTo>
                  <a:lnTo>
                    <a:pt x="847078" y="221328"/>
                  </a:lnTo>
                  <a:lnTo>
                    <a:pt x="843000" y="226328"/>
                  </a:lnTo>
                  <a:lnTo>
                    <a:pt x="838922" y="231554"/>
                  </a:lnTo>
                  <a:lnTo>
                    <a:pt x="834844" y="236553"/>
                  </a:lnTo>
                  <a:lnTo>
                    <a:pt x="830313" y="241325"/>
                  </a:lnTo>
                  <a:lnTo>
                    <a:pt x="826009" y="246097"/>
                  </a:lnTo>
                  <a:lnTo>
                    <a:pt x="821252" y="250869"/>
                  </a:lnTo>
                  <a:lnTo>
                    <a:pt x="816494" y="255187"/>
                  </a:lnTo>
                  <a:lnTo>
                    <a:pt x="811737" y="259731"/>
                  </a:lnTo>
                  <a:lnTo>
                    <a:pt x="806753" y="264049"/>
                  </a:lnTo>
                  <a:lnTo>
                    <a:pt x="796785" y="272229"/>
                  </a:lnTo>
                  <a:lnTo>
                    <a:pt x="786364" y="279955"/>
                  </a:lnTo>
                  <a:lnTo>
                    <a:pt x="776170" y="287227"/>
                  </a:lnTo>
                  <a:lnTo>
                    <a:pt x="765749" y="294044"/>
                  </a:lnTo>
                  <a:lnTo>
                    <a:pt x="755328" y="300180"/>
                  </a:lnTo>
                  <a:lnTo>
                    <a:pt x="745360" y="305860"/>
                  </a:lnTo>
                  <a:lnTo>
                    <a:pt x="735619" y="311314"/>
                  </a:lnTo>
                  <a:lnTo>
                    <a:pt x="725878" y="316313"/>
                  </a:lnTo>
                  <a:lnTo>
                    <a:pt x="717043" y="320631"/>
                  </a:lnTo>
                  <a:lnTo>
                    <a:pt x="708661" y="324721"/>
                  </a:lnTo>
                  <a:lnTo>
                    <a:pt x="700732" y="327902"/>
                  </a:lnTo>
                  <a:lnTo>
                    <a:pt x="693709" y="331084"/>
                  </a:lnTo>
                  <a:lnTo>
                    <a:pt x="681929" y="335628"/>
                  </a:lnTo>
                  <a:lnTo>
                    <a:pt x="674453" y="338583"/>
                  </a:lnTo>
                  <a:lnTo>
                    <a:pt x="671961" y="339492"/>
                  </a:lnTo>
                  <a:lnTo>
                    <a:pt x="658142" y="336083"/>
                  </a:lnTo>
                  <a:lnTo>
                    <a:pt x="644776" y="333583"/>
                  </a:lnTo>
                  <a:lnTo>
                    <a:pt x="632089" y="331311"/>
                  </a:lnTo>
                  <a:lnTo>
                    <a:pt x="619630" y="329266"/>
                  </a:lnTo>
                  <a:lnTo>
                    <a:pt x="607623" y="327675"/>
                  </a:lnTo>
                  <a:lnTo>
                    <a:pt x="596069" y="326539"/>
                  </a:lnTo>
                  <a:lnTo>
                    <a:pt x="584969" y="325630"/>
                  </a:lnTo>
                  <a:lnTo>
                    <a:pt x="574548" y="324948"/>
                  </a:lnTo>
                  <a:lnTo>
                    <a:pt x="564127" y="324494"/>
                  </a:lnTo>
                  <a:lnTo>
                    <a:pt x="554612" y="324494"/>
                  </a:lnTo>
                  <a:lnTo>
                    <a:pt x="545324" y="324494"/>
                  </a:lnTo>
                  <a:lnTo>
                    <a:pt x="536715" y="324948"/>
                  </a:lnTo>
                  <a:lnTo>
                    <a:pt x="528333" y="325403"/>
                  </a:lnTo>
                  <a:lnTo>
                    <a:pt x="520178" y="326085"/>
                  </a:lnTo>
                  <a:lnTo>
                    <a:pt x="512702" y="326766"/>
                  </a:lnTo>
                  <a:lnTo>
                    <a:pt x="505679" y="327675"/>
                  </a:lnTo>
                  <a:lnTo>
                    <a:pt x="499109" y="328811"/>
                  </a:lnTo>
                  <a:lnTo>
                    <a:pt x="492993" y="329948"/>
                  </a:lnTo>
                  <a:lnTo>
                    <a:pt x="487329" y="331311"/>
                  </a:lnTo>
                  <a:lnTo>
                    <a:pt x="481892" y="332447"/>
                  </a:lnTo>
                  <a:lnTo>
                    <a:pt x="472604" y="334947"/>
                  </a:lnTo>
                  <a:lnTo>
                    <a:pt x="465128" y="337219"/>
                  </a:lnTo>
                  <a:lnTo>
                    <a:pt x="459012" y="339719"/>
                  </a:lnTo>
                  <a:lnTo>
                    <a:pt x="454934" y="341309"/>
                  </a:lnTo>
                  <a:lnTo>
                    <a:pt x="451536" y="342900"/>
                  </a:lnTo>
                  <a:lnTo>
                    <a:pt x="445646" y="337219"/>
                  </a:lnTo>
                  <a:lnTo>
                    <a:pt x="439529" y="331311"/>
                  </a:lnTo>
                  <a:lnTo>
                    <a:pt x="425710" y="318813"/>
                  </a:lnTo>
                  <a:lnTo>
                    <a:pt x="410532" y="305860"/>
                  </a:lnTo>
                  <a:lnTo>
                    <a:pt x="394221" y="292454"/>
                  </a:lnTo>
                  <a:lnTo>
                    <a:pt x="377456" y="279274"/>
                  </a:lnTo>
                  <a:lnTo>
                    <a:pt x="360239" y="266094"/>
                  </a:lnTo>
                  <a:lnTo>
                    <a:pt x="343249" y="252914"/>
                  </a:lnTo>
                  <a:lnTo>
                    <a:pt x="326258" y="240416"/>
                  </a:lnTo>
                  <a:lnTo>
                    <a:pt x="295222" y="217693"/>
                  </a:lnTo>
                  <a:lnTo>
                    <a:pt x="269849" y="199514"/>
                  </a:lnTo>
                  <a:lnTo>
                    <a:pt x="252405" y="187243"/>
                  </a:lnTo>
                  <a:lnTo>
                    <a:pt x="246062" y="183153"/>
                  </a:lnTo>
                  <a:lnTo>
                    <a:pt x="251726" y="176563"/>
                  </a:lnTo>
                  <a:lnTo>
                    <a:pt x="257616" y="170655"/>
                  </a:lnTo>
                  <a:lnTo>
                    <a:pt x="263506" y="165428"/>
                  </a:lnTo>
                  <a:lnTo>
                    <a:pt x="269623" y="160656"/>
                  </a:lnTo>
                  <a:lnTo>
                    <a:pt x="275286" y="156339"/>
                  </a:lnTo>
                  <a:lnTo>
                    <a:pt x="281629" y="152476"/>
                  </a:lnTo>
                  <a:lnTo>
                    <a:pt x="287746" y="149294"/>
                  </a:lnTo>
                  <a:lnTo>
                    <a:pt x="293863" y="146568"/>
                  </a:lnTo>
                  <a:lnTo>
                    <a:pt x="299979" y="144068"/>
                  </a:lnTo>
                  <a:lnTo>
                    <a:pt x="306096" y="142023"/>
                  </a:lnTo>
                  <a:lnTo>
                    <a:pt x="311986" y="140432"/>
                  </a:lnTo>
                  <a:lnTo>
                    <a:pt x="317876" y="139069"/>
                  </a:lnTo>
                  <a:lnTo>
                    <a:pt x="323766" y="138160"/>
                  </a:lnTo>
                  <a:lnTo>
                    <a:pt x="329656" y="137024"/>
                  </a:lnTo>
                  <a:lnTo>
                    <a:pt x="335093" y="136569"/>
                  </a:lnTo>
                  <a:lnTo>
                    <a:pt x="340530" y="136342"/>
                  </a:lnTo>
                  <a:lnTo>
                    <a:pt x="345967" y="136342"/>
                  </a:lnTo>
                  <a:lnTo>
                    <a:pt x="350951" y="136569"/>
                  </a:lnTo>
                  <a:lnTo>
                    <a:pt x="355708" y="136796"/>
                  </a:lnTo>
                  <a:lnTo>
                    <a:pt x="360466" y="137251"/>
                  </a:lnTo>
                  <a:lnTo>
                    <a:pt x="368848" y="138614"/>
                  </a:lnTo>
                  <a:lnTo>
                    <a:pt x="376097" y="139978"/>
                  </a:lnTo>
                  <a:lnTo>
                    <a:pt x="382214" y="141341"/>
                  </a:lnTo>
                  <a:lnTo>
                    <a:pt x="386518" y="142705"/>
                  </a:lnTo>
                  <a:lnTo>
                    <a:pt x="390369" y="143841"/>
                  </a:lnTo>
                  <a:lnTo>
                    <a:pt x="389916" y="135888"/>
                  </a:lnTo>
                  <a:lnTo>
                    <a:pt x="389916" y="127934"/>
                  </a:lnTo>
                  <a:lnTo>
                    <a:pt x="390369" y="120208"/>
                  </a:lnTo>
                  <a:lnTo>
                    <a:pt x="391049" y="112482"/>
                  </a:lnTo>
                  <a:lnTo>
                    <a:pt x="392182" y="105211"/>
                  </a:lnTo>
                  <a:lnTo>
                    <a:pt x="393767" y="98166"/>
                  </a:lnTo>
                  <a:lnTo>
                    <a:pt x="395580" y="91122"/>
                  </a:lnTo>
                  <a:lnTo>
                    <a:pt x="397619" y="84305"/>
                  </a:lnTo>
                  <a:lnTo>
                    <a:pt x="399884" y="77942"/>
                  </a:lnTo>
                  <a:lnTo>
                    <a:pt x="402376" y="71807"/>
                  </a:lnTo>
                  <a:lnTo>
                    <a:pt x="405095" y="65671"/>
                  </a:lnTo>
                  <a:lnTo>
                    <a:pt x="407813" y="59763"/>
                  </a:lnTo>
                  <a:lnTo>
                    <a:pt x="410985" y="54310"/>
                  </a:lnTo>
                  <a:lnTo>
                    <a:pt x="413930" y="49083"/>
                  </a:lnTo>
                  <a:lnTo>
                    <a:pt x="417101" y="43857"/>
                  </a:lnTo>
                  <a:lnTo>
                    <a:pt x="420273" y="39085"/>
                  </a:lnTo>
                  <a:lnTo>
                    <a:pt x="423444" y="34540"/>
                  </a:lnTo>
                  <a:lnTo>
                    <a:pt x="426616" y="30222"/>
                  </a:lnTo>
                  <a:lnTo>
                    <a:pt x="432959" y="22496"/>
                  </a:lnTo>
                  <a:lnTo>
                    <a:pt x="438849" y="15679"/>
                  </a:lnTo>
                  <a:lnTo>
                    <a:pt x="444060" y="10226"/>
                  </a:lnTo>
                  <a:lnTo>
                    <a:pt x="448817" y="5908"/>
                  </a:lnTo>
                  <a:lnTo>
                    <a:pt x="452215" y="2500"/>
                  </a:lnTo>
                  <a:lnTo>
                    <a:pt x="455387" y="0"/>
                  </a:lnTo>
                  <a:close/>
                </a:path>
              </a:pathLst>
            </a:custGeom>
            <a:solidFill>
              <a:srgbClr val="010A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>
                <a:lnSpc>
                  <a:spcPct val="130000"/>
                </a:lnSpc>
              </a:pPr>
              <a:endParaRPr lang="zh-CN" altLang="en-US" sz="1799" dirty="0">
                <a:cs typeface="+mn-ea"/>
                <a:sym typeface="+mn-lt"/>
              </a:endParaRPr>
            </a:p>
          </p:txBody>
        </p:sp>
        <p:sp>
          <p:nvSpPr>
            <p:cNvPr id="23580" name="KSO_Shape"/>
            <p:cNvSpPr>
              <a:spLocks noChangeAspect="1"/>
            </p:cNvSpPr>
            <p:nvPr/>
          </p:nvSpPr>
          <p:spPr bwMode="auto">
            <a:xfrm>
              <a:off x="7545388" y="2925763"/>
              <a:ext cx="400050" cy="539750"/>
            </a:xfrm>
            <a:custGeom>
              <a:avLst/>
              <a:gdLst>
                <a:gd name="T0" fmla="*/ 1114659 w 1125538"/>
                <a:gd name="T1" fmla="*/ 1446451 h 1516063"/>
                <a:gd name="T2" fmla="*/ 1124632 w 1125538"/>
                <a:gd name="T3" fmla="*/ 1455581 h 1516063"/>
                <a:gd name="T4" fmla="*/ 1123952 w 1125538"/>
                <a:gd name="T5" fmla="*/ 1506706 h 1516063"/>
                <a:gd name="T6" fmla="*/ 1112619 w 1125538"/>
                <a:gd name="T7" fmla="*/ 1514922 h 1516063"/>
                <a:gd name="T8" fmla="*/ 14959 w 1125538"/>
                <a:gd name="T9" fmla="*/ 1515379 h 1516063"/>
                <a:gd name="T10" fmla="*/ 2720 w 1125538"/>
                <a:gd name="T11" fmla="*/ 1508075 h 1516063"/>
                <a:gd name="T12" fmla="*/ 453 w 1125538"/>
                <a:gd name="T13" fmla="*/ 1456950 h 1516063"/>
                <a:gd name="T14" fmla="*/ 9292 w 1125538"/>
                <a:gd name="T15" fmla="*/ 1447136 h 1516063"/>
                <a:gd name="T16" fmla="*/ 202628 w 1125538"/>
                <a:gd name="T17" fmla="*/ 1074964 h 1516063"/>
                <a:gd name="T18" fmla="*/ 218423 w 1125538"/>
                <a:gd name="T19" fmla="*/ 1080869 h 1516063"/>
                <a:gd name="T20" fmla="*/ 223838 w 1125538"/>
                <a:gd name="T21" fmla="*/ 1377473 h 1516063"/>
                <a:gd name="T22" fmla="*/ 216843 w 1125538"/>
                <a:gd name="T23" fmla="*/ 1389056 h 1516063"/>
                <a:gd name="T24" fmla="*/ 200146 w 1125538"/>
                <a:gd name="T25" fmla="*/ 1393825 h 1516063"/>
                <a:gd name="T26" fmla="*/ 8574 w 1125538"/>
                <a:gd name="T27" fmla="*/ 1390191 h 1516063"/>
                <a:gd name="T28" fmla="*/ 225 w 1125538"/>
                <a:gd name="T29" fmla="*/ 1379063 h 1516063"/>
                <a:gd name="T30" fmla="*/ 4287 w 1125538"/>
                <a:gd name="T31" fmla="*/ 1082005 h 1516063"/>
                <a:gd name="T32" fmla="*/ 18954 w 1125538"/>
                <a:gd name="T33" fmla="*/ 1075191 h 1516063"/>
                <a:gd name="T34" fmla="*/ 494553 w 1125538"/>
                <a:gd name="T35" fmla="*/ 906007 h 1516063"/>
                <a:gd name="T36" fmla="*/ 508443 w 1125538"/>
                <a:gd name="T37" fmla="*/ 918225 h 1516063"/>
                <a:gd name="T38" fmla="*/ 510720 w 1125538"/>
                <a:gd name="T39" fmla="*/ 1373688 h 1516063"/>
                <a:gd name="T40" fmla="*/ 500929 w 1125538"/>
                <a:gd name="T41" fmla="*/ 1389526 h 1516063"/>
                <a:gd name="T42" fmla="*/ 307154 w 1125538"/>
                <a:gd name="T43" fmla="*/ 1393599 h 1516063"/>
                <a:gd name="T44" fmla="*/ 291215 w 1125538"/>
                <a:gd name="T45" fmla="*/ 1384549 h 1516063"/>
                <a:gd name="T46" fmla="*/ 285750 w 1125538"/>
                <a:gd name="T47" fmla="*/ 930216 h 1516063"/>
                <a:gd name="T48" fmla="*/ 292581 w 1125538"/>
                <a:gd name="T49" fmla="*/ 912342 h 1516063"/>
                <a:gd name="T50" fmla="*/ 614065 w 1125538"/>
                <a:gd name="T51" fmla="*/ 754062 h 1516063"/>
                <a:gd name="T52" fmla="*/ 807605 w 1125538"/>
                <a:gd name="T53" fmla="*/ 758598 h 1516063"/>
                <a:gd name="T54" fmla="*/ 814388 w 1125538"/>
                <a:gd name="T55" fmla="*/ 776968 h 1516063"/>
                <a:gd name="T56" fmla="*/ 808962 w 1125538"/>
                <a:gd name="T57" fmla="*/ 1387929 h 1516063"/>
                <a:gd name="T58" fmla="*/ 790874 w 1125538"/>
                <a:gd name="T59" fmla="*/ 1393825 h 1516063"/>
                <a:gd name="T60" fmla="*/ 597559 w 1125538"/>
                <a:gd name="T61" fmla="*/ 1389290 h 1516063"/>
                <a:gd name="T62" fmla="*/ 590550 w 1125538"/>
                <a:gd name="T63" fmla="*/ 1370920 h 1516063"/>
                <a:gd name="T64" fmla="*/ 595977 w 1125538"/>
                <a:gd name="T65" fmla="*/ 759959 h 1516063"/>
                <a:gd name="T66" fmla="*/ 614065 w 1125538"/>
                <a:gd name="T67" fmla="*/ 754062 h 1516063"/>
                <a:gd name="T68" fmla="*/ 1117173 w 1125538"/>
                <a:gd name="T69" fmla="*/ 374198 h 1516063"/>
                <a:gd name="T70" fmla="*/ 1125538 w 1125538"/>
                <a:gd name="T71" fmla="*/ 395525 h 1516063"/>
                <a:gd name="T72" fmla="*/ 1121695 w 1125538"/>
                <a:gd name="T73" fmla="*/ 1383617 h 1516063"/>
                <a:gd name="T74" fmla="*/ 1106998 w 1125538"/>
                <a:gd name="T75" fmla="*/ 1390650 h 1516063"/>
                <a:gd name="T76" fmla="*/ 910292 w 1125538"/>
                <a:gd name="T77" fmla="*/ 1388381 h 1516063"/>
                <a:gd name="T78" fmla="*/ 901926 w 1125538"/>
                <a:gd name="T79" fmla="*/ 1366827 h 1516063"/>
                <a:gd name="T80" fmla="*/ 905544 w 1125538"/>
                <a:gd name="T81" fmla="*/ 378509 h 1516063"/>
                <a:gd name="T82" fmla="*/ 920466 w 1125538"/>
                <a:gd name="T83" fmla="*/ 371702 h 1516063"/>
                <a:gd name="T84" fmla="*/ 871862 w 1125538"/>
                <a:gd name="T85" fmla="*/ 250077 h 1516063"/>
                <a:gd name="T86" fmla="*/ 834181 w 1125538"/>
                <a:gd name="T87" fmla="*/ 369107 h 1516063"/>
                <a:gd name="T88" fmla="*/ 785151 w 1125538"/>
                <a:gd name="T89" fmla="*/ 471133 h 1516063"/>
                <a:gd name="T90" fmla="*/ 726588 w 1125538"/>
                <a:gd name="T91" fmla="*/ 557062 h 1516063"/>
                <a:gd name="T92" fmla="*/ 660533 w 1125538"/>
                <a:gd name="T93" fmla="*/ 628934 h 1516063"/>
                <a:gd name="T94" fmla="*/ 589258 w 1125538"/>
                <a:gd name="T95" fmla="*/ 687429 h 1516063"/>
                <a:gd name="T96" fmla="*/ 514351 w 1125538"/>
                <a:gd name="T97" fmla="*/ 733907 h 1516063"/>
                <a:gd name="T98" fmla="*/ 419015 w 1125538"/>
                <a:gd name="T99" fmla="*/ 777438 h 1516063"/>
                <a:gd name="T100" fmla="*/ 271244 w 1125538"/>
                <a:gd name="T101" fmla="*/ 819382 h 1516063"/>
                <a:gd name="T102" fmla="*/ 143448 w 1125538"/>
                <a:gd name="T103" fmla="*/ 835933 h 1516063"/>
                <a:gd name="T104" fmla="*/ 29499 w 1125538"/>
                <a:gd name="T105" fmla="*/ 836840 h 1516063"/>
                <a:gd name="T106" fmla="*/ 97823 w 1125538"/>
                <a:gd name="T107" fmla="*/ 823690 h 1516063"/>
                <a:gd name="T108" fmla="*/ 204055 w 1125538"/>
                <a:gd name="T109" fmla="*/ 801017 h 1516063"/>
                <a:gd name="T110" fmla="*/ 299618 w 1125538"/>
                <a:gd name="T111" fmla="*/ 770863 h 1516063"/>
                <a:gd name="T112" fmla="*/ 404715 w 1125538"/>
                <a:gd name="T113" fmla="*/ 724838 h 1516063"/>
                <a:gd name="T114" fmla="*/ 542725 w 1125538"/>
                <a:gd name="T115" fmla="*/ 635962 h 1516063"/>
                <a:gd name="T116" fmla="*/ 647822 w 1125538"/>
                <a:gd name="T117" fmla="*/ 535296 h 1516063"/>
                <a:gd name="T118" fmla="*/ 724091 w 1125538"/>
                <a:gd name="T119" fmla="*/ 431683 h 1516063"/>
                <a:gd name="T120" fmla="*/ 776299 w 1125538"/>
                <a:gd name="T121" fmla="*/ 333285 h 1516063"/>
                <a:gd name="T122" fmla="*/ 814206 w 1125538"/>
                <a:gd name="T123" fmla="*/ 229445 h 15160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25538" h="1516063">
                  <a:moveTo>
                    <a:pt x="19039" y="1444625"/>
                  </a:moveTo>
                  <a:lnTo>
                    <a:pt x="21305" y="1444625"/>
                  </a:lnTo>
                  <a:lnTo>
                    <a:pt x="1104460" y="1444625"/>
                  </a:lnTo>
                  <a:lnTo>
                    <a:pt x="1106726" y="1444625"/>
                  </a:lnTo>
                  <a:lnTo>
                    <a:pt x="1108766" y="1444853"/>
                  </a:lnTo>
                  <a:lnTo>
                    <a:pt x="1110806" y="1445310"/>
                  </a:lnTo>
                  <a:lnTo>
                    <a:pt x="1112619" y="1445766"/>
                  </a:lnTo>
                  <a:lnTo>
                    <a:pt x="1114659" y="1446451"/>
                  </a:lnTo>
                  <a:lnTo>
                    <a:pt x="1116472" y="1447136"/>
                  </a:lnTo>
                  <a:lnTo>
                    <a:pt x="1118059" y="1448277"/>
                  </a:lnTo>
                  <a:lnTo>
                    <a:pt x="1119419" y="1449190"/>
                  </a:lnTo>
                  <a:lnTo>
                    <a:pt x="1120779" y="1450331"/>
                  </a:lnTo>
                  <a:lnTo>
                    <a:pt x="1122138" y="1451472"/>
                  </a:lnTo>
                  <a:lnTo>
                    <a:pt x="1123272" y="1452614"/>
                  </a:lnTo>
                  <a:lnTo>
                    <a:pt x="1123952" y="1453983"/>
                  </a:lnTo>
                  <a:lnTo>
                    <a:pt x="1124632" y="1455581"/>
                  </a:lnTo>
                  <a:lnTo>
                    <a:pt x="1125312" y="1456950"/>
                  </a:lnTo>
                  <a:lnTo>
                    <a:pt x="1125538" y="1458319"/>
                  </a:lnTo>
                  <a:lnTo>
                    <a:pt x="1125538" y="1459917"/>
                  </a:lnTo>
                  <a:lnTo>
                    <a:pt x="1125538" y="1500771"/>
                  </a:lnTo>
                  <a:lnTo>
                    <a:pt x="1125538" y="1502369"/>
                  </a:lnTo>
                  <a:lnTo>
                    <a:pt x="1125312" y="1503967"/>
                  </a:lnTo>
                  <a:lnTo>
                    <a:pt x="1124632" y="1505336"/>
                  </a:lnTo>
                  <a:lnTo>
                    <a:pt x="1123952" y="1506706"/>
                  </a:lnTo>
                  <a:lnTo>
                    <a:pt x="1123272" y="1508075"/>
                  </a:lnTo>
                  <a:lnTo>
                    <a:pt x="1122138" y="1509444"/>
                  </a:lnTo>
                  <a:lnTo>
                    <a:pt x="1120779" y="1510586"/>
                  </a:lnTo>
                  <a:lnTo>
                    <a:pt x="1119419" y="1511499"/>
                  </a:lnTo>
                  <a:lnTo>
                    <a:pt x="1118059" y="1512640"/>
                  </a:lnTo>
                  <a:lnTo>
                    <a:pt x="1116472" y="1513324"/>
                  </a:lnTo>
                  <a:lnTo>
                    <a:pt x="1114659" y="1514237"/>
                  </a:lnTo>
                  <a:lnTo>
                    <a:pt x="1112619" y="1514922"/>
                  </a:lnTo>
                  <a:lnTo>
                    <a:pt x="1110806" y="1515379"/>
                  </a:lnTo>
                  <a:lnTo>
                    <a:pt x="1108766" y="1515835"/>
                  </a:lnTo>
                  <a:lnTo>
                    <a:pt x="1106726" y="1516063"/>
                  </a:lnTo>
                  <a:lnTo>
                    <a:pt x="1104460" y="1516063"/>
                  </a:lnTo>
                  <a:lnTo>
                    <a:pt x="21305" y="1516063"/>
                  </a:lnTo>
                  <a:lnTo>
                    <a:pt x="19039" y="1516063"/>
                  </a:lnTo>
                  <a:lnTo>
                    <a:pt x="16772" y="1515835"/>
                  </a:lnTo>
                  <a:lnTo>
                    <a:pt x="14959" y="1515379"/>
                  </a:lnTo>
                  <a:lnTo>
                    <a:pt x="12919" y="1514922"/>
                  </a:lnTo>
                  <a:lnTo>
                    <a:pt x="11333" y="1514237"/>
                  </a:lnTo>
                  <a:lnTo>
                    <a:pt x="9292" y="1513324"/>
                  </a:lnTo>
                  <a:lnTo>
                    <a:pt x="7706" y="1512640"/>
                  </a:lnTo>
                  <a:lnTo>
                    <a:pt x="6346" y="1511499"/>
                  </a:lnTo>
                  <a:lnTo>
                    <a:pt x="4986" y="1510586"/>
                  </a:lnTo>
                  <a:lnTo>
                    <a:pt x="3853" y="1509444"/>
                  </a:lnTo>
                  <a:lnTo>
                    <a:pt x="2720" y="1508075"/>
                  </a:lnTo>
                  <a:lnTo>
                    <a:pt x="1586" y="1506706"/>
                  </a:lnTo>
                  <a:lnTo>
                    <a:pt x="906" y="1505336"/>
                  </a:lnTo>
                  <a:lnTo>
                    <a:pt x="453" y="1503967"/>
                  </a:lnTo>
                  <a:lnTo>
                    <a:pt x="226" y="1502369"/>
                  </a:lnTo>
                  <a:lnTo>
                    <a:pt x="0" y="1500771"/>
                  </a:lnTo>
                  <a:lnTo>
                    <a:pt x="0" y="1459917"/>
                  </a:lnTo>
                  <a:lnTo>
                    <a:pt x="226" y="1458319"/>
                  </a:lnTo>
                  <a:lnTo>
                    <a:pt x="453" y="1456950"/>
                  </a:lnTo>
                  <a:lnTo>
                    <a:pt x="906" y="1455581"/>
                  </a:lnTo>
                  <a:lnTo>
                    <a:pt x="1586" y="1453983"/>
                  </a:lnTo>
                  <a:lnTo>
                    <a:pt x="2720" y="1452614"/>
                  </a:lnTo>
                  <a:lnTo>
                    <a:pt x="3853" y="1451472"/>
                  </a:lnTo>
                  <a:lnTo>
                    <a:pt x="4986" y="1450331"/>
                  </a:lnTo>
                  <a:lnTo>
                    <a:pt x="6346" y="1449190"/>
                  </a:lnTo>
                  <a:lnTo>
                    <a:pt x="7706" y="1448277"/>
                  </a:lnTo>
                  <a:lnTo>
                    <a:pt x="9292" y="1447136"/>
                  </a:lnTo>
                  <a:lnTo>
                    <a:pt x="11333" y="1446451"/>
                  </a:lnTo>
                  <a:lnTo>
                    <a:pt x="12919" y="1445766"/>
                  </a:lnTo>
                  <a:lnTo>
                    <a:pt x="14959" y="1445310"/>
                  </a:lnTo>
                  <a:lnTo>
                    <a:pt x="16772" y="1444853"/>
                  </a:lnTo>
                  <a:lnTo>
                    <a:pt x="19039" y="1444625"/>
                  </a:lnTo>
                  <a:close/>
                  <a:moveTo>
                    <a:pt x="23693" y="1074737"/>
                  </a:moveTo>
                  <a:lnTo>
                    <a:pt x="200146" y="1074737"/>
                  </a:lnTo>
                  <a:lnTo>
                    <a:pt x="202628" y="1074964"/>
                  </a:lnTo>
                  <a:lnTo>
                    <a:pt x="204884" y="1075191"/>
                  </a:lnTo>
                  <a:lnTo>
                    <a:pt x="207141" y="1075419"/>
                  </a:lnTo>
                  <a:lnTo>
                    <a:pt x="209397" y="1076100"/>
                  </a:lnTo>
                  <a:lnTo>
                    <a:pt x="211428" y="1076781"/>
                  </a:lnTo>
                  <a:lnTo>
                    <a:pt x="213233" y="1077690"/>
                  </a:lnTo>
                  <a:lnTo>
                    <a:pt x="215038" y="1078598"/>
                  </a:lnTo>
                  <a:lnTo>
                    <a:pt x="216843" y="1079734"/>
                  </a:lnTo>
                  <a:lnTo>
                    <a:pt x="218423" y="1080869"/>
                  </a:lnTo>
                  <a:lnTo>
                    <a:pt x="219551" y="1082005"/>
                  </a:lnTo>
                  <a:lnTo>
                    <a:pt x="220905" y="1083367"/>
                  </a:lnTo>
                  <a:lnTo>
                    <a:pt x="221807" y="1084957"/>
                  </a:lnTo>
                  <a:lnTo>
                    <a:pt x="222484" y="1086547"/>
                  </a:lnTo>
                  <a:lnTo>
                    <a:pt x="223161" y="1087910"/>
                  </a:lnTo>
                  <a:lnTo>
                    <a:pt x="223387" y="1089499"/>
                  </a:lnTo>
                  <a:lnTo>
                    <a:pt x="223838" y="1091316"/>
                  </a:lnTo>
                  <a:lnTo>
                    <a:pt x="223838" y="1377473"/>
                  </a:lnTo>
                  <a:lnTo>
                    <a:pt x="223387" y="1379063"/>
                  </a:lnTo>
                  <a:lnTo>
                    <a:pt x="223161" y="1380653"/>
                  </a:lnTo>
                  <a:lnTo>
                    <a:pt x="222484" y="1382470"/>
                  </a:lnTo>
                  <a:lnTo>
                    <a:pt x="221807" y="1383832"/>
                  </a:lnTo>
                  <a:lnTo>
                    <a:pt x="220905" y="1385195"/>
                  </a:lnTo>
                  <a:lnTo>
                    <a:pt x="219551" y="1386558"/>
                  </a:lnTo>
                  <a:lnTo>
                    <a:pt x="218423" y="1387693"/>
                  </a:lnTo>
                  <a:lnTo>
                    <a:pt x="216843" y="1389056"/>
                  </a:lnTo>
                  <a:lnTo>
                    <a:pt x="215038" y="1390191"/>
                  </a:lnTo>
                  <a:lnTo>
                    <a:pt x="213233" y="1391100"/>
                  </a:lnTo>
                  <a:lnTo>
                    <a:pt x="211428" y="1392008"/>
                  </a:lnTo>
                  <a:lnTo>
                    <a:pt x="209397" y="1392690"/>
                  </a:lnTo>
                  <a:lnTo>
                    <a:pt x="207141" y="1393144"/>
                  </a:lnTo>
                  <a:lnTo>
                    <a:pt x="204884" y="1393598"/>
                  </a:lnTo>
                  <a:lnTo>
                    <a:pt x="202628" y="1393825"/>
                  </a:lnTo>
                  <a:lnTo>
                    <a:pt x="200146" y="1393825"/>
                  </a:lnTo>
                  <a:lnTo>
                    <a:pt x="23693" y="1393825"/>
                  </a:lnTo>
                  <a:lnTo>
                    <a:pt x="21211" y="1393825"/>
                  </a:lnTo>
                  <a:lnTo>
                    <a:pt x="18954" y="1393598"/>
                  </a:lnTo>
                  <a:lnTo>
                    <a:pt x="16472" y="1393144"/>
                  </a:lnTo>
                  <a:lnTo>
                    <a:pt x="14441" y="1392690"/>
                  </a:lnTo>
                  <a:lnTo>
                    <a:pt x="12411" y="1392008"/>
                  </a:lnTo>
                  <a:lnTo>
                    <a:pt x="10605" y="1391100"/>
                  </a:lnTo>
                  <a:lnTo>
                    <a:pt x="8574" y="1390191"/>
                  </a:lnTo>
                  <a:lnTo>
                    <a:pt x="6995" y="1389056"/>
                  </a:lnTo>
                  <a:lnTo>
                    <a:pt x="5415" y="1387693"/>
                  </a:lnTo>
                  <a:lnTo>
                    <a:pt x="4287" y="1386558"/>
                  </a:lnTo>
                  <a:lnTo>
                    <a:pt x="3159" y="1385195"/>
                  </a:lnTo>
                  <a:lnTo>
                    <a:pt x="1805" y="1383832"/>
                  </a:lnTo>
                  <a:lnTo>
                    <a:pt x="1128" y="1382470"/>
                  </a:lnTo>
                  <a:lnTo>
                    <a:pt x="451" y="1380653"/>
                  </a:lnTo>
                  <a:lnTo>
                    <a:pt x="225" y="1379063"/>
                  </a:lnTo>
                  <a:lnTo>
                    <a:pt x="0" y="1377473"/>
                  </a:lnTo>
                  <a:lnTo>
                    <a:pt x="0" y="1091316"/>
                  </a:lnTo>
                  <a:lnTo>
                    <a:pt x="225" y="1089499"/>
                  </a:lnTo>
                  <a:lnTo>
                    <a:pt x="451" y="1087910"/>
                  </a:lnTo>
                  <a:lnTo>
                    <a:pt x="1128" y="1086547"/>
                  </a:lnTo>
                  <a:lnTo>
                    <a:pt x="1805" y="1084957"/>
                  </a:lnTo>
                  <a:lnTo>
                    <a:pt x="3159" y="1083367"/>
                  </a:lnTo>
                  <a:lnTo>
                    <a:pt x="4287" y="1082005"/>
                  </a:lnTo>
                  <a:lnTo>
                    <a:pt x="5415" y="1080869"/>
                  </a:lnTo>
                  <a:lnTo>
                    <a:pt x="6995" y="1079734"/>
                  </a:lnTo>
                  <a:lnTo>
                    <a:pt x="8574" y="1078598"/>
                  </a:lnTo>
                  <a:lnTo>
                    <a:pt x="10605" y="1077690"/>
                  </a:lnTo>
                  <a:lnTo>
                    <a:pt x="12411" y="1076781"/>
                  </a:lnTo>
                  <a:lnTo>
                    <a:pt x="14441" y="1076100"/>
                  </a:lnTo>
                  <a:lnTo>
                    <a:pt x="16472" y="1075419"/>
                  </a:lnTo>
                  <a:lnTo>
                    <a:pt x="18954" y="1075191"/>
                  </a:lnTo>
                  <a:lnTo>
                    <a:pt x="21211" y="1074964"/>
                  </a:lnTo>
                  <a:lnTo>
                    <a:pt x="23693" y="1074737"/>
                  </a:lnTo>
                  <a:close/>
                  <a:moveTo>
                    <a:pt x="307154" y="904875"/>
                  </a:moveTo>
                  <a:lnTo>
                    <a:pt x="309431" y="904875"/>
                  </a:lnTo>
                  <a:lnTo>
                    <a:pt x="487494" y="904875"/>
                  </a:lnTo>
                  <a:lnTo>
                    <a:pt x="489771" y="904875"/>
                  </a:lnTo>
                  <a:lnTo>
                    <a:pt x="492276" y="905328"/>
                  </a:lnTo>
                  <a:lnTo>
                    <a:pt x="494553" y="906007"/>
                  </a:lnTo>
                  <a:lnTo>
                    <a:pt x="496602" y="906685"/>
                  </a:lnTo>
                  <a:lnTo>
                    <a:pt x="498652" y="908043"/>
                  </a:lnTo>
                  <a:lnTo>
                    <a:pt x="500929" y="909174"/>
                  </a:lnTo>
                  <a:lnTo>
                    <a:pt x="502523" y="910758"/>
                  </a:lnTo>
                  <a:lnTo>
                    <a:pt x="504344" y="912342"/>
                  </a:lnTo>
                  <a:lnTo>
                    <a:pt x="505710" y="913926"/>
                  </a:lnTo>
                  <a:lnTo>
                    <a:pt x="507304" y="916188"/>
                  </a:lnTo>
                  <a:lnTo>
                    <a:pt x="508443" y="918225"/>
                  </a:lnTo>
                  <a:lnTo>
                    <a:pt x="509354" y="920261"/>
                  </a:lnTo>
                  <a:lnTo>
                    <a:pt x="510264" y="922750"/>
                  </a:lnTo>
                  <a:lnTo>
                    <a:pt x="510720" y="925012"/>
                  </a:lnTo>
                  <a:lnTo>
                    <a:pt x="511175" y="927501"/>
                  </a:lnTo>
                  <a:lnTo>
                    <a:pt x="511175" y="930216"/>
                  </a:lnTo>
                  <a:lnTo>
                    <a:pt x="511175" y="1368484"/>
                  </a:lnTo>
                  <a:lnTo>
                    <a:pt x="511175" y="1370973"/>
                  </a:lnTo>
                  <a:lnTo>
                    <a:pt x="510720" y="1373688"/>
                  </a:lnTo>
                  <a:lnTo>
                    <a:pt x="510264" y="1376177"/>
                  </a:lnTo>
                  <a:lnTo>
                    <a:pt x="509354" y="1378439"/>
                  </a:lnTo>
                  <a:lnTo>
                    <a:pt x="508443" y="1380702"/>
                  </a:lnTo>
                  <a:lnTo>
                    <a:pt x="507304" y="1382738"/>
                  </a:lnTo>
                  <a:lnTo>
                    <a:pt x="505710" y="1384549"/>
                  </a:lnTo>
                  <a:lnTo>
                    <a:pt x="504344" y="1386359"/>
                  </a:lnTo>
                  <a:lnTo>
                    <a:pt x="502523" y="1388169"/>
                  </a:lnTo>
                  <a:lnTo>
                    <a:pt x="500929" y="1389526"/>
                  </a:lnTo>
                  <a:lnTo>
                    <a:pt x="498652" y="1390884"/>
                  </a:lnTo>
                  <a:lnTo>
                    <a:pt x="496602" y="1391789"/>
                  </a:lnTo>
                  <a:lnTo>
                    <a:pt x="494553" y="1392694"/>
                  </a:lnTo>
                  <a:lnTo>
                    <a:pt x="492276" y="1393373"/>
                  </a:lnTo>
                  <a:lnTo>
                    <a:pt x="489771" y="1393599"/>
                  </a:lnTo>
                  <a:lnTo>
                    <a:pt x="487494" y="1393825"/>
                  </a:lnTo>
                  <a:lnTo>
                    <a:pt x="309431" y="1393825"/>
                  </a:lnTo>
                  <a:lnTo>
                    <a:pt x="307154" y="1393599"/>
                  </a:lnTo>
                  <a:lnTo>
                    <a:pt x="304422" y="1393373"/>
                  </a:lnTo>
                  <a:lnTo>
                    <a:pt x="302372" y="1392694"/>
                  </a:lnTo>
                  <a:lnTo>
                    <a:pt x="300323" y="1391789"/>
                  </a:lnTo>
                  <a:lnTo>
                    <a:pt x="298274" y="1390884"/>
                  </a:lnTo>
                  <a:lnTo>
                    <a:pt x="295997" y="1389526"/>
                  </a:lnTo>
                  <a:lnTo>
                    <a:pt x="294403" y="1388169"/>
                  </a:lnTo>
                  <a:lnTo>
                    <a:pt x="292581" y="1386359"/>
                  </a:lnTo>
                  <a:lnTo>
                    <a:pt x="291215" y="1384549"/>
                  </a:lnTo>
                  <a:lnTo>
                    <a:pt x="289621" y="1382738"/>
                  </a:lnTo>
                  <a:lnTo>
                    <a:pt x="288483" y="1380702"/>
                  </a:lnTo>
                  <a:lnTo>
                    <a:pt x="287572" y="1378439"/>
                  </a:lnTo>
                  <a:lnTo>
                    <a:pt x="286661" y="1376177"/>
                  </a:lnTo>
                  <a:lnTo>
                    <a:pt x="286206" y="1373688"/>
                  </a:lnTo>
                  <a:lnTo>
                    <a:pt x="285750" y="1370973"/>
                  </a:lnTo>
                  <a:lnTo>
                    <a:pt x="285750" y="1368484"/>
                  </a:lnTo>
                  <a:lnTo>
                    <a:pt x="285750" y="930216"/>
                  </a:lnTo>
                  <a:lnTo>
                    <a:pt x="285750" y="927501"/>
                  </a:lnTo>
                  <a:lnTo>
                    <a:pt x="286206" y="925012"/>
                  </a:lnTo>
                  <a:lnTo>
                    <a:pt x="286661" y="922750"/>
                  </a:lnTo>
                  <a:lnTo>
                    <a:pt x="287572" y="920261"/>
                  </a:lnTo>
                  <a:lnTo>
                    <a:pt x="288483" y="918225"/>
                  </a:lnTo>
                  <a:lnTo>
                    <a:pt x="289621" y="916188"/>
                  </a:lnTo>
                  <a:lnTo>
                    <a:pt x="291215" y="913926"/>
                  </a:lnTo>
                  <a:lnTo>
                    <a:pt x="292581" y="912342"/>
                  </a:lnTo>
                  <a:lnTo>
                    <a:pt x="294403" y="910758"/>
                  </a:lnTo>
                  <a:lnTo>
                    <a:pt x="295997" y="909174"/>
                  </a:lnTo>
                  <a:lnTo>
                    <a:pt x="298274" y="908043"/>
                  </a:lnTo>
                  <a:lnTo>
                    <a:pt x="300323" y="906685"/>
                  </a:lnTo>
                  <a:lnTo>
                    <a:pt x="302372" y="906007"/>
                  </a:lnTo>
                  <a:lnTo>
                    <a:pt x="304422" y="905328"/>
                  </a:lnTo>
                  <a:lnTo>
                    <a:pt x="307154" y="904875"/>
                  </a:lnTo>
                  <a:close/>
                  <a:moveTo>
                    <a:pt x="614065" y="754062"/>
                  </a:moveTo>
                  <a:lnTo>
                    <a:pt x="790874" y="754062"/>
                  </a:lnTo>
                  <a:lnTo>
                    <a:pt x="795848" y="754289"/>
                  </a:lnTo>
                  <a:lnTo>
                    <a:pt x="797883" y="754516"/>
                  </a:lnTo>
                  <a:lnTo>
                    <a:pt x="800144" y="754969"/>
                  </a:lnTo>
                  <a:lnTo>
                    <a:pt x="802179" y="755650"/>
                  </a:lnTo>
                  <a:lnTo>
                    <a:pt x="804214" y="756330"/>
                  </a:lnTo>
                  <a:lnTo>
                    <a:pt x="806023" y="757237"/>
                  </a:lnTo>
                  <a:lnTo>
                    <a:pt x="807605" y="758598"/>
                  </a:lnTo>
                  <a:lnTo>
                    <a:pt x="808962" y="759959"/>
                  </a:lnTo>
                  <a:lnTo>
                    <a:pt x="810545" y="761546"/>
                  </a:lnTo>
                  <a:lnTo>
                    <a:pt x="811675" y="763360"/>
                  </a:lnTo>
                  <a:lnTo>
                    <a:pt x="812579" y="765855"/>
                  </a:lnTo>
                  <a:lnTo>
                    <a:pt x="813484" y="768123"/>
                  </a:lnTo>
                  <a:lnTo>
                    <a:pt x="813936" y="770618"/>
                  </a:lnTo>
                  <a:lnTo>
                    <a:pt x="814388" y="773793"/>
                  </a:lnTo>
                  <a:lnTo>
                    <a:pt x="814388" y="776968"/>
                  </a:lnTo>
                  <a:lnTo>
                    <a:pt x="814388" y="1370920"/>
                  </a:lnTo>
                  <a:lnTo>
                    <a:pt x="814388" y="1374322"/>
                  </a:lnTo>
                  <a:lnTo>
                    <a:pt x="813936" y="1377043"/>
                  </a:lnTo>
                  <a:lnTo>
                    <a:pt x="813484" y="1379764"/>
                  </a:lnTo>
                  <a:lnTo>
                    <a:pt x="812579" y="1382259"/>
                  </a:lnTo>
                  <a:lnTo>
                    <a:pt x="811675" y="1384300"/>
                  </a:lnTo>
                  <a:lnTo>
                    <a:pt x="810545" y="1386114"/>
                  </a:lnTo>
                  <a:lnTo>
                    <a:pt x="808962" y="1387929"/>
                  </a:lnTo>
                  <a:lnTo>
                    <a:pt x="807605" y="1389290"/>
                  </a:lnTo>
                  <a:lnTo>
                    <a:pt x="806023" y="1390423"/>
                  </a:lnTo>
                  <a:lnTo>
                    <a:pt x="804214" y="1391331"/>
                  </a:lnTo>
                  <a:lnTo>
                    <a:pt x="802179" y="1392238"/>
                  </a:lnTo>
                  <a:lnTo>
                    <a:pt x="800144" y="1392691"/>
                  </a:lnTo>
                  <a:lnTo>
                    <a:pt x="797883" y="1393145"/>
                  </a:lnTo>
                  <a:lnTo>
                    <a:pt x="795848" y="1393598"/>
                  </a:lnTo>
                  <a:lnTo>
                    <a:pt x="790874" y="1393825"/>
                  </a:lnTo>
                  <a:lnTo>
                    <a:pt x="614065" y="1393825"/>
                  </a:lnTo>
                  <a:lnTo>
                    <a:pt x="609316" y="1393598"/>
                  </a:lnTo>
                  <a:lnTo>
                    <a:pt x="607055" y="1393145"/>
                  </a:lnTo>
                  <a:lnTo>
                    <a:pt x="605021" y="1392691"/>
                  </a:lnTo>
                  <a:lnTo>
                    <a:pt x="602760" y="1392238"/>
                  </a:lnTo>
                  <a:lnTo>
                    <a:pt x="600951" y="1391331"/>
                  </a:lnTo>
                  <a:lnTo>
                    <a:pt x="599142" y="1390423"/>
                  </a:lnTo>
                  <a:lnTo>
                    <a:pt x="597559" y="1389290"/>
                  </a:lnTo>
                  <a:lnTo>
                    <a:pt x="595977" y="1387929"/>
                  </a:lnTo>
                  <a:lnTo>
                    <a:pt x="594394" y="1386114"/>
                  </a:lnTo>
                  <a:lnTo>
                    <a:pt x="593263" y="1384300"/>
                  </a:lnTo>
                  <a:lnTo>
                    <a:pt x="592359" y="1382259"/>
                  </a:lnTo>
                  <a:lnTo>
                    <a:pt x="591681" y="1379764"/>
                  </a:lnTo>
                  <a:lnTo>
                    <a:pt x="591002" y="1377043"/>
                  </a:lnTo>
                  <a:lnTo>
                    <a:pt x="590776" y="1374322"/>
                  </a:lnTo>
                  <a:lnTo>
                    <a:pt x="590550" y="1370920"/>
                  </a:lnTo>
                  <a:lnTo>
                    <a:pt x="590550" y="776968"/>
                  </a:lnTo>
                  <a:lnTo>
                    <a:pt x="590776" y="773793"/>
                  </a:lnTo>
                  <a:lnTo>
                    <a:pt x="591002" y="770618"/>
                  </a:lnTo>
                  <a:lnTo>
                    <a:pt x="591681" y="768123"/>
                  </a:lnTo>
                  <a:lnTo>
                    <a:pt x="592359" y="765855"/>
                  </a:lnTo>
                  <a:lnTo>
                    <a:pt x="593263" y="763360"/>
                  </a:lnTo>
                  <a:lnTo>
                    <a:pt x="594394" y="761546"/>
                  </a:lnTo>
                  <a:lnTo>
                    <a:pt x="595977" y="759959"/>
                  </a:lnTo>
                  <a:lnTo>
                    <a:pt x="597559" y="758598"/>
                  </a:lnTo>
                  <a:lnTo>
                    <a:pt x="599142" y="757237"/>
                  </a:lnTo>
                  <a:lnTo>
                    <a:pt x="600951" y="756330"/>
                  </a:lnTo>
                  <a:lnTo>
                    <a:pt x="602760" y="755650"/>
                  </a:lnTo>
                  <a:lnTo>
                    <a:pt x="605021" y="754969"/>
                  </a:lnTo>
                  <a:lnTo>
                    <a:pt x="607055" y="754516"/>
                  </a:lnTo>
                  <a:lnTo>
                    <a:pt x="609316" y="754289"/>
                  </a:lnTo>
                  <a:lnTo>
                    <a:pt x="614065" y="754062"/>
                  </a:lnTo>
                  <a:close/>
                  <a:moveTo>
                    <a:pt x="925215" y="371475"/>
                  </a:moveTo>
                  <a:lnTo>
                    <a:pt x="1102024" y="371475"/>
                  </a:lnTo>
                  <a:lnTo>
                    <a:pt x="1106998" y="371702"/>
                  </a:lnTo>
                  <a:lnTo>
                    <a:pt x="1109033" y="371702"/>
                  </a:lnTo>
                  <a:lnTo>
                    <a:pt x="1111294" y="371929"/>
                  </a:lnTo>
                  <a:lnTo>
                    <a:pt x="1113329" y="372383"/>
                  </a:lnTo>
                  <a:lnTo>
                    <a:pt x="1115364" y="373290"/>
                  </a:lnTo>
                  <a:lnTo>
                    <a:pt x="1117173" y="374198"/>
                  </a:lnTo>
                  <a:lnTo>
                    <a:pt x="1118755" y="375332"/>
                  </a:lnTo>
                  <a:lnTo>
                    <a:pt x="1120112" y="376694"/>
                  </a:lnTo>
                  <a:lnTo>
                    <a:pt x="1121695" y="378509"/>
                  </a:lnTo>
                  <a:lnTo>
                    <a:pt x="1122825" y="381004"/>
                  </a:lnTo>
                  <a:lnTo>
                    <a:pt x="1123729" y="383727"/>
                  </a:lnTo>
                  <a:lnTo>
                    <a:pt x="1124634" y="387130"/>
                  </a:lnTo>
                  <a:lnTo>
                    <a:pt x="1125086" y="390987"/>
                  </a:lnTo>
                  <a:lnTo>
                    <a:pt x="1125538" y="395525"/>
                  </a:lnTo>
                  <a:lnTo>
                    <a:pt x="1125538" y="400517"/>
                  </a:lnTo>
                  <a:lnTo>
                    <a:pt x="1125538" y="1361609"/>
                  </a:lnTo>
                  <a:lnTo>
                    <a:pt x="1125538" y="1366827"/>
                  </a:lnTo>
                  <a:lnTo>
                    <a:pt x="1125086" y="1371138"/>
                  </a:lnTo>
                  <a:lnTo>
                    <a:pt x="1124634" y="1375222"/>
                  </a:lnTo>
                  <a:lnTo>
                    <a:pt x="1123729" y="1378398"/>
                  </a:lnTo>
                  <a:lnTo>
                    <a:pt x="1122825" y="1381348"/>
                  </a:lnTo>
                  <a:lnTo>
                    <a:pt x="1121695" y="1383617"/>
                  </a:lnTo>
                  <a:lnTo>
                    <a:pt x="1120112" y="1385432"/>
                  </a:lnTo>
                  <a:lnTo>
                    <a:pt x="1118755" y="1387020"/>
                  </a:lnTo>
                  <a:lnTo>
                    <a:pt x="1117173" y="1388381"/>
                  </a:lnTo>
                  <a:lnTo>
                    <a:pt x="1115364" y="1389289"/>
                  </a:lnTo>
                  <a:lnTo>
                    <a:pt x="1113329" y="1389743"/>
                  </a:lnTo>
                  <a:lnTo>
                    <a:pt x="1111294" y="1390196"/>
                  </a:lnTo>
                  <a:lnTo>
                    <a:pt x="1109033" y="1390423"/>
                  </a:lnTo>
                  <a:lnTo>
                    <a:pt x="1106998" y="1390650"/>
                  </a:lnTo>
                  <a:lnTo>
                    <a:pt x="1102024" y="1390650"/>
                  </a:lnTo>
                  <a:lnTo>
                    <a:pt x="925215" y="1390650"/>
                  </a:lnTo>
                  <a:lnTo>
                    <a:pt x="920466" y="1390650"/>
                  </a:lnTo>
                  <a:lnTo>
                    <a:pt x="918205" y="1390423"/>
                  </a:lnTo>
                  <a:lnTo>
                    <a:pt x="916171" y="1390196"/>
                  </a:lnTo>
                  <a:lnTo>
                    <a:pt x="913910" y="1389743"/>
                  </a:lnTo>
                  <a:lnTo>
                    <a:pt x="912101" y="1389289"/>
                  </a:lnTo>
                  <a:lnTo>
                    <a:pt x="910292" y="1388381"/>
                  </a:lnTo>
                  <a:lnTo>
                    <a:pt x="908709" y="1387020"/>
                  </a:lnTo>
                  <a:lnTo>
                    <a:pt x="907127" y="1385432"/>
                  </a:lnTo>
                  <a:lnTo>
                    <a:pt x="905544" y="1383617"/>
                  </a:lnTo>
                  <a:lnTo>
                    <a:pt x="904413" y="1381348"/>
                  </a:lnTo>
                  <a:lnTo>
                    <a:pt x="903509" y="1378398"/>
                  </a:lnTo>
                  <a:lnTo>
                    <a:pt x="902831" y="1375222"/>
                  </a:lnTo>
                  <a:lnTo>
                    <a:pt x="902152" y="1371138"/>
                  </a:lnTo>
                  <a:lnTo>
                    <a:pt x="901926" y="1366827"/>
                  </a:lnTo>
                  <a:lnTo>
                    <a:pt x="901700" y="1361609"/>
                  </a:lnTo>
                  <a:lnTo>
                    <a:pt x="901700" y="400517"/>
                  </a:lnTo>
                  <a:lnTo>
                    <a:pt x="901926" y="395525"/>
                  </a:lnTo>
                  <a:lnTo>
                    <a:pt x="902152" y="390987"/>
                  </a:lnTo>
                  <a:lnTo>
                    <a:pt x="902831" y="387130"/>
                  </a:lnTo>
                  <a:lnTo>
                    <a:pt x="903509" y="383727"/>
                  </a:lnTo>
                  <a:lnTo>
                    <a:pt x="904413" y="381004"/>
                  </a:lnTo>
                  <a:lnTo>
                    <a:pt x="905544" y="378509"/>
                  </a:lnTo>
                  <a:lnTo>
                    <a:pt x="907127" y="376694"/>
                  </a:lnTo>
                  <a:lnTo>
                    <a:pt x="908709" y="375332"/>
                  </a:lnTo>
                  <a:lnTo>
                    <a:pt x="910292" y="374198"/>
                  </a:lnTo>
                  <a:lnTo>
                    <a:pt x="912101" y="373290"/>
                  </a:lnTo>
                  <a:lnTo>
                    <a:pt x="913910" y="372383"/>
                  </a:lnTo>
                  <a:lnTo>
                    <a:pt x="916171" y="371929"/>
                  </a:lnTo>
                  <a:lnTo>
                    <a:pt x="918205" y="371702"/>
                  </a:lnTo>
                  <a:lnTo>
                    <a:pt x="920466" y="371702"/>
                  </a:lnTo>
                  <a:lnTo>
                    <a:pt x="925215" y="371475"/>
                  </a:lnTo>
                  <a:close/>
                  <a:moveTo>
                    <a:pt x="866187" y="0"/>
                  </a:moveTo>
                  <a:lnTo>
                    <a:pt x="1014412" y="183647"/>
                  </a:lnTo>
                  <a:lnTo>
                    <a:pt x="885708" y="183647"/>
                  </a:lnTo>
                  <a:lnTo>
                    <a:pt x="882530" y="200651"/>
                  </a:lnTo>
                  <a:lnTo>
                    <a:pt x="879126" y="217202"/>
                  </a:lnTo>
                  <a:lnTo>
                    <a:pt x="875494" y="233980"/>
                  </a:lnTo>
                  <a:lnTo>
                    <a:pt x="871862" y="250077"/>
                  </a:lnTo>
                  <a:lnTo>
                    <a:pt x="867776" y="265948"/>
                  </a:lnTo>
                  <a:lnTo>
                    <a:pt x="863690" y="281365"/>
                  </a:lnTo>
                  <a:lnTo>
                    <a:pt x="859150" y="296782"/>
                  </a:lnTo>
                  <a:lnTo>
                    <a:pt x="854384" y="311746"/>
                  </a:lnTo>
                  <a:lnTo>
                    <a:pt x="849844" y="326483"/>
                  </a:lnTo>
                  <a:lnTo>
                    <a:pt x="844623" y="340994"/>
                  </a:lnTo>
                  <a:lnTo>
                    <a:pt x="839402" y="355051"/>
                  </a:lnTo>
                  <a:lnTo>
                    <a:pt x="834181" y="369107"/>
                  </a:lnTo>
                  <a:lnTo>
                    <a:pt x="828734" y="382711"/>
                  </a:lnTo>
                  <a:lnTo>
                    <a:pt x="822832" y="396088"/>
                  </a:lnTo>
                  <a:lnTo>
                    <a:pt x="816930" y="409238"/>
                  </a:lnTo>
                  <a:lnTo>
                    <a:pt x="811028" y="422161"/>
                  </a:lnTo>
                  <a:lnTo>
                    <a:pt x="804900" y="434857"/>
                  </a:lnTo>
                  <a:lnTo>
                    <a:pt x="798317" y="446874"/>
                  </a:lnTo>
                  <a:lnTo>
                    <a:pt x="791734" y="459117"/>
                  </a:lnTo>
                  <a:lnTo>
                    <a:pt x="785151" y="471133"/>
                  </a:lnTo>
                  <a:lnTo>
                    <a:pt x="778342" y="482470"/>
                  </a:lnTo>
                  <a:lnTo>
                    <a:pt x="771305" y="494033"/>
                  </a:lnTo>
                  <a:lnTo>
                    <a:pt x="764041" y="505142"/>
                  </a:lnTo>
                  <a:lnTo>
                    <a:pt x="756777" y="516025"/>
                  </a:lnTo>
                  <a:lnTo>
                    <a:pt x="749514" y="526681"/>
                  </a:lnTo>
                  <a:lnTo>
                    <a:pt x="742023" y="537110"/>
                  </a:lnTo>
                  <a:lnTo>
                    <a:pt x="734305" y="547313"/>
                  </a:lnTo>
                  <a:lnTo>
                    <a:pt x="726588" y="557062"/>
                  </a:lnTo>
                  <a:lnTo>
                    <a:pt x="718643" y="567038"/>
                  </a:lnTo>
                  <a:lnTo>
                    <a:pt x="710698" y="576334"/>
                  </a:lnTo>
                  <a:lnTo>
                    <a:pt x="702754" y="585629"/>
                  </a:lnTo>
                  <a:lnTo>
                    <a:pt x="694582" y="594698"/>
                  </a:lnTo>
                  <a:lnTo>
                    <a:pt x="686183" y="603767"/>
                  </a:lnTo>
                  <a:lnTo>
                    <a:pt x="677785" y="612156"/>
                  </a:lnTo>
                  <a:lnTo>
                    <a:pt x="669159" y="620545"/>
                  </a:lnTo>
                  <a:lnTo>
                    <a:pt x="660533" y="628934"/>
                  </a:lnTo>
                  <a:lnTo>
                    <a:pt x="651908" y="636869"/>
                  </a:lnTo>
                  <a:lnTo>
                    <a:pt x="643282" y="644578"/>
                  </a:lnTo>
                  <a:lnTo>
                    <a:pt x="634429" y="652286"/>
                  </a:lnTo>
                  <a:lnTo>
                    <a:pt x="625577" y="659541"/>
                  </a:lnTo>
                  <a:lnTo>
                    <a:pt x="616497" y="666797"/>
                  </a:lnTo>
                  <a:lnTo>
                    <a:pt x="607417" y="673825"/>
                  </a:lnTo>
                  <a:lnTo>
                    <a:pt x="598338" y="680627"/>
                  </a:lnTo>
                  <a:lnTo>
                    <a:pt x="589258" y="687429"/>
                  </a:lnTo>
                  <a:lnTo>
                    <a:pt x="579952" y="693777"/>
                  </a:lnTo>
                  <a:lnTo>
                    <a:pt x="570645" y="700125"/>
                  </a:lnTo>
                  <a:lnTo>
                    <a:pt x="561565" y="706020"/>
                  </a:lnTo>
                  <a:lnTo>
                    <a:pt x="552259" y="711915"/>
                  </a:lnTo>
                  <a:lnTo>
                    <a:pt x="542725" y="717810"/>
                  </a:lnTo>
                  <a:lnTo>
                    <a:pt x="533191" y="723478"/>
                  </a:lnTo>
                  <a:lnTo>
                    <a:pt x="523885" y="728919"/>
                  </a:lnTo>
                  <a:lnTo>
                    <a:pt x="514351" y="733907"/>
                  </a:lnTo>
                  <a:lnTo>
                    <a:pt x="504818" y="739122"/>
                  </a:lnTo>
                  <a:lnTo>
                    <a:pt x="495284" y="743883"/>
                  </a:lnTo>
                  <a:lnTo>
                    <a:pt x="485750" y="748644"/>
                  </a:lnTo>
                  <a:lnTo>
                    <a:pt x="476217" y="753179"/>
                  </a:lnTo>
                  <a:lnTo>
                    <a:pt x="466683" y="757486"/>
                  </a:lnTo>
                  <a:lnTo>
                    <a:pt x="457149" y="761794"/>
                  </a:lnTo>
                  <a:lnTo>
                    <a:pt x="437855" y="769956"/>
                  </a:lnTo>
                  <a:lnTo>
                    <a:pt x="419015" y="777438"/>
                  </a:lnTo>
                  <a:lnTo>
                    <a:pt x="399948" y="784467"/>
                  </a:lnTo>
                  <a:lnTo>
                    <a:pt x="381107" y="790815"/>
                  </a:lnTo>
                  <a:lnTo>
                    <a:pt x="362040" y="796936"/>
                  </a:lnTo>
                  <a:lnTo>
                    <a:pt x="343654" y="802151"/>
                  </a:lnTo>
                  <a:lnTo>
                    <a:pt x="325041" y="807139"/>
                  </a:lnTo>
                  <a:lnTo>
                    <a:pt x="306881" y="811673"/>
                  </a:lnTo>
                  <a:lnTo>
                    <a:pt x="288722" y="815528"/>
                  </a:lnTo>
                  <a:lnTo>
                    <a:pt x="271244" y="819382"/>
                  </a:lnTo>
                  <a:lnTo>
                    <a:pt x="253539" y="822556"/>
                  </a:lnTo>
                  <a:lnTo>
                    <a:pt x="236514" y="825504"/>
                  </a:lnTo>
                  <a:lnTo>
                    <a:pt x="219944" y="827998"/>
                  </a:lnTo>
                  <a:lnTo>
                    <a:pt x="203828" y="830038"/>
                  </a:lnTo>
                  <a:lnTo>
                    <a:pt x="187938" y="831852"/>
                  </a:lnTo>
                  <a:lnTo>
                    <a:pt x="172503" y="833666"/>
                  </a:lnTo>
                  <a:lnTo>
                    <a:pt x="157748" y="835026"/>
                  </a:lnTo>
                  <a:lnTo>
                    <a:pt x="143448" y="835933"/>
                  </a:lnTo>
                  <a:lnTo>
                    <a:pt x="129602" y="836840"/>
                  </a:lnTo>
                  <a:lnTo>
                    <a:pt x="116436" y="837293"/>
                  </a:lnTo>
                  <a:lnTo>
                    <a:pt x="103725" y="837747"/>
                  </a:lnTo>
                  <a:lnTo>
                    <a:pt x="91921" y="837973"/>
                  </a:lnTo>
                  <a:lnTo>
                    <a:pt x="80571" y="838200"/>
                  </a:lnTo>
                  <a:lnTo>
                    <a:pt x="60369" y="837973"/>
                  </a:lnTo>
                  <a:lnTo>
                    <a:pt x="43345" y="837520"/>
                  </a:lnTo>
                  <a:lnTo>
                    <a:pt x="29499" y="836840"/>
                  </a:lnTo>
                  <a:lnTo>
                    <a:pt x="19511" y="836386"/>
                  </a:lnTo>
                  <a:lnTo>
                    <a:pt x="11112" y="835480"/>
                  </a:lnTo>
                  <a:lnTo>
                    <a:pt x="26094" y="834119"/>
                  </a:lnTo>
                  <a:lnTo>
                    <a:pt x="40848" y="832079"/>
                  </a:lnTo>
                  <a:lnTo>
                    <a:pt x="55375" y="830265"/>
                  </a:lnTo>
                  <a:lnTo>
                    <a:pt x="69676" y="828224"/>
                  </a:lnTo>
                  <a:lnTo>
                    <a:pt x="83976" y="826184"/>
                  </a:lnTo>
                  <a:lnTo>
                    <a:pt x="97823" y="823690"/>
                  </a:lnTo>
                  <a:lnTo>
                    <a:pt x="111669" y="821423"/>
                  </a:lnTo>
                  <a:lnTo>
                    <a:pt x="125516" y="818929"/>
                  </a:lnTo>
                  <a:lnTo>
                    <a:pt x="138908" y="815981"/>
                  </a:lnTo>
                  <a:lnTo>
                    <a:pt x="152301" y="813261"/>
                  </a:lnTo>
                  <a:lnTo>
                    <a:pt x="165693" y="810540"/>
                  </a:lnTo>
                  <a:lnTo>
                    <a:pt x="178405" y="807366"/>
                  </a:lnTo>
                  <a:lnTo>
                    <a:pt x="191343" y="804418"/>
                  </a:lnTo>
                  <a:lnTo>
                    <a:pt x="204055" y="801017"/>
                  </a:lnTo>
                  <a:lnTo>
                    <a:pt x="216312" y="797617"/>
                  </a:lnTo>
                  <a:lnTo>
                    <a:pt x="228797" y="793989"/>
                  </a:lnTo>
                  <a:lnTo>
                    <a:pt x="241054" y="790588"/>
                  </a:lnTo>
                  <a:lnTo>
                    <a:pt x="252858" y="786734"/>
                  </a:lnTo>
                  <a:lnTo>
                    <a:pt x="264888" y="783106"/>
                  </a:lnTo>
                  <a:lnTo>
                    <a:pt x="276692" y="779025"/>
                  </a:lnTo>
                  <a:lnTo>
                    <a:pt x="288041" y="775171"/>
                  </a:lnTo>
                  <a:lnTo>
                    <a:pt x="299618" y="770863"/>
                  </a:lnTo>
                  <a:lnTo>
                    <a:pt x="310513" y="766782"/>
                  </a:lnTo>
                  <a:lnTo>
                    <a:pt x="321863" y="762474"/>
                  </a:lnTo>
                  <a:lnTo>
                    <a:pt x="332531" y="757940"/>
                  </a:lnTo>
                  <a:lnTo>
                    <a:pt x="343427" y="753632"/>
                  </a:lnTo>
                  <a:lnTo>
                    <a:pt x="353869" y="748871"/>
                  </a:lnTo>
                  <a:lnTo>
                    <a:pt x="364310" y="744336"/>
                  </a:lnTo>
                  <a:lnTo>
                    <a:pt x="384739" y="734587"/>
                  </a:lnTo>
                  <a:lnTo>
                    <a:pt x="404715" y="724838"/>
                  </a:lnTo>
                  <a:lnTo>
                    <a:pt x="423782" y="714635"/>
                  </a:lnTo>
                  <a:lnTo>
                    <a:pt x="442622" y="703979"/>
                  </a:lnTo>
                  <a:lnTo>
                    <a:pt x="460554" y="693323"/>
                  </a:lnTo>
                  <a:lnTo>
                    <a:pt x="478260" y="682214"/>
                  </a:lnTo>
                  <a:lnTo>
                    <a:pt x="495057" y="671104"/>
                  </a:lnTo>
                  <a:lnTo>
                    <a:pt x="511400" y="659541"/>
                  </a:lnTo>
                  <a:lnTo>
                    <a:pt x="527290" y="647752"/>
                  </a:lnTo>
                  <a:lnTo>
                    <a:pt x="542725" y="635962"/>
                  </a:lnTo>
                  <a:lnTo>
                    <a:pt x="557479" y="623719"/>
                  </a:lnTo>
                  <a:lnTo>
                    <a:pt x="571780" y="611476"/>
                  </a:lnTo>
                  <a:lnTo>
                    <a:pt x="585853" y="599006"/>
                  </a:lnTo>
                  <a:lnTo>
                    <a:pt x="599246" y="586536"/>
                  </a:lnTo>
                  <a:lnTo>
                    <a:pt x="612184" y="574066"/>
                  </a:lnTo>
                  <a:lnTo>
                    <a:pt x="624215" y="561143"/>
                  </a:lnTo>
                  <a:lnTo>
                    <a:pt x="636245" y="548446"/>
                  </a:lnTo>
                  <a:lnTo>
                    <a:pt x="647822" y="535296"/>
                  </a:lnTo>
                  <a:lnTo>
                    <a:pt x="658717" y="522600"/>
                  </a:lnTo>
                  <a:lnTo>
                    <a:pt x="669613" y="509677"/>
                  </a:lnTo>
                  <a:lnTo>
                    <a:pt x="679601" y="496527"/>
                  </a:lnTo>
                  <a:lnTo>
                    <a:pt x="689361" y="483376"/>
                  </a:lnTo>
                  <a:lnTo>
                    <a:pt x="698441" y="470680"/>
                  </a:lnTo>
                  <a:lnTo>
                    <a:pt x="707520" y="457757"/>
                  </a:lnTo>
                  <a:lnTo>
                    <a:pt x="716146" y="444607"/>
                  </a:lnTo>
                  <a:lnTo>
                    <a:pt x="724091" y="431683"/>
                  </a:lnTo>
                  <a:lnTo>
                    <a:pt x="732035" y="419214"/>
                  </a:lnTo>
                  <a:lnTo>
                    <a:pt x="739299" y="406517"/>
                  </a:lnTo>
                  <a:lnTo>
                    <a:pt x="746336" y="393820"/>
                  </a:lnTo>
                  <a:lnTo>
                    <a:pt x="753146" y="381577"/>
                  </a:lnTo>
                  <a:lnTo>
                    <a:pt x="759501" y="369107"/>
                  </a:lnTo>
                  <a:lnTo>
                    <a:pt x="765176" y="356864"/>
                  </a:lnTo>
                  <a:lnTo>
                    <a:pt x="770851" y="345075"/>
                  </a:lnTo>
                  <a:lnTo>
                    <a:pt x="776299" y="333285"/>
                  </a:lnTo>
                  <a:lnTo>
                    <a:pt x="781520" y="321722"/>
                  </a:lnTo>
                  <a:lnTo>
                    <a:pt x="786059" y="310386"/>
                  </a:lnTo>
                  <a:lnTo>
                    <a:pt x="790599" y="299050"/>
                  </a:lnTo>
                  <a:lnTo>
                    <a:pt x="794685" y="288394"/>
                  </a:lnTo>
                  <a:lnTo>
                    <a:pt x="798544" y="277737"/>
                  </a:lnTo>
                  <a:lnTo>
                    <a:pt x="802176" y="267308"/>
                  </a:lnTo>
                  <a:lnTo>
                    <a:pt x="808531" y="247810"/>
                  </a:lnTo>
                  <a:lnTo>
                    <a:pt x="814206" y="229445"/>
                  </a:lnTo>
                  <a:lnTo>
                    <a:pt x="818973" y="212441"/>
                  </a:lnTo>
                  <a:lnTo>
                    <a:pt x="822605" y="197250"/>
                  </a:lnTo>
                  <a:lnTo>
                    <a:pt x="825783" y="183647"/>
                  </a:lnTo>
                  <a:lnTo>
                    <a:pt x="695944" y="183647"/>
                  </a:lnTo>
                  <a:lnTo>
                    <a:pt x="866187" y="0"/>
                  </a:lnTo>
                  <a:close/>
                </a:path>
              </a:pathLst>
            </a:custGeom>
            <a:solidFill>
              <a:srgbClr val="010A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>
                <a:lnSpc>
                  <a:spcPct val="130000"/>
                </a:lnSpc>
              </a:pPr>
              <a:endParaRPr lang="zh-CN" altLang="en-US" sz="1799" dirty="0">
                <a:cs typeface="+mn-ea"/>
                <a:sym typeface="+mn-lt"/>
              </a:endParaRPr>
            </a:p>
          </p:txBody>
        </p:sp>
        <p:sp>
          <p:nvSpPr>
            <p:cNvPr id="23581" name="KSO_Shape"/>
            <p:cNvSpPr>
              <a:spLocks noChangeAspect="1"/>
            </p:cNvSpPr>
            <p:nvPr/>
          </p:nvSpPr>
          <p:spPr bwMode="auto">
            <a:xfrm>
              <a:off x="5789613" y="5300663"/>
              <a:ext cx="536575" cy="539750"/>
            </a:xfrm>
            <a:custGeom>
              <a:avLst/>
              <a:gdLst>
                <a:gd name="T0" fmla="*/ 1295082 w 2109787"/>
                <a:gd name="T1" fmla="*/ 1930537 h 2125662"/>
                <a:gd name="T2" fmla="*/ 1378267 w 2109787"/>
                <a:gd name="T3" fmla="*/ 1684248 h 2125662"/>
                <a:gd name="T4" fmla="*/ 1361122 w 2109787"/>
                <a:gd name="T5" fmla="*/ 1545055 h 2125662"/>
                <a:gd name="T6" fmla="*/ 1566862 w 2109787"/>
                <a:gd name="T7" fmla="*/ 1567300 h 2125662"/>
                <a:gd name="T8" fmla="*/ 1528445 w 2109787"/>
                <a:gd name="T9" fmla="*/ 2041129 h 2125662"/>
                <a:gd name="T10" fmla="*/ 1651000 w 2109787"/>
                <a:gd name="T11" fmla="*/ 1844733 h 2125662"/>
                <a:gd name="T12" fmla="*/ 1901190 w 2109787"/>
                <a:gd name="T13" fmla="*/ 1450988 h 2125662"/>
                <a:gd name="T14" fmla="*/ 2088197 w 2109787"/>
                <a:gd name="T15" fmla="*/ 1575563 h 2125662"/>
                <a:gd name="T16" fmla="*/ 2077720 w 2109787"/>
                <a:gd name="T17" fmla="*/ 2010939 h 2125662"/>
                <a:gd name="T18" fmla="*/ 1755457 w 2109787"/>
                <a:gd name="T19" fmla="*/ 2109455 h 2125662"/>
                <a:gd name="T20" fmla="*/ 1116012 w 2109787"/>
                <a:gd name="T21" fmla="*/ 2102146 h 2125662"/>
                <a:gd name="T22" fmla="*/ 824229 w 2109787"/>
                <a:gd name="T23" fmla="*/ 1996956 h 2125662"/>
                <a:gd name="T24" fmla="*/ 842327 w 2109787"/>
                <a:gd name="T25" fmla="*/ 1547597 h 2125662"/>
                <a:gd name="T26" fmla="*/ 1079500 w 2109787"/>
                <a:gd name="T27" fmla="*/ 1446221 h 2125662"/>
                <a:gd name="T28" fmla="*/ 1156856 w 2109787"/>
                <a:gd name="T29" fmla="*/ 894212 h 2125662"/>
                <a:gd name="T30" fmla="*/ 1181274 w 2109787"/>
                <a:gd name="T31" fmla="*/ 1123523 h 2125662"/>
                <a:gd name="T32" fmla="*/ 1403890 w 2109787"/>
                <a:gd name="T33" fmla="*/ 1350929 h 2125662"/>
                <a:gd name="T34" fmla="*/ 1555473 w 2109787"/>
                <a:gd name="T35" fmla="*/ 1330602 h 2125662"/>
                <a:gd name="T36" fmla="*/ 1746695 w 2109787"/>
                <a:gd name="T37" fmla="*/ 1088269 h 2125662"/>
                <a:gd name="T38" fmla="*/ 1634435 w 2109787"/>
                <a:gd name="T39" fmla="*/ 939629 h 2125662"/>
                <a:gd name="T40" fmla="*/ 1329051 w 2109787"/>
                <a:gd name="T41" fmla="*/ 834184 h 2125662"/>
                <a:gd name="T42" fmla="*/ 1487609 w 2109787"/>
                <a:gd name="T43" fmla="*/ 501650 h 2125662"/>
                <a:gd name="T44" fmla="*/ 1685808 w 2109787"/>
                <a:gd name="T45" fmla="*/ 588039 h 2125662"/>
                <a:gd name="T46" fmla="*/ 1817729 w 2109787"/>
                <a:gd name="T47" fmla="*/ 779556 h 2125662"/>
                <a:gd name="T48" fmla="*/ 1848490 w 2109787"/>
                <a:gd name="T49" fmla="*/ 1036817 h 2125662"/>
                <a:gd name="T50" fmla="*/ 1748915 w 2109787"/>
                <a:gd name="T51" fmla="*/ 1271528 h 2125662"/>
                <a:gd name="T52" fmla="*/ 1576403 w 2109787"/>
                <a:gd name="T53" fmla="*/ 1417309 h 2125662"/>
                <a:gd name="T54" fmla="*/ 1403573 w 2109787"/>
                <a:gd name="T55" fmla="*/ 1442082 h 2125662"/>
                <a:gd name="T56" fmla="*/ 1224085 w 2109787"/>
                <a:gd name="T57" fmla="*/ 1336319 h 2125662"/>
                <a:gd name="T58" fmla="*/ 1088992 w 2109787"/>
                <a:gd name="T59" fmla="*/ 1130193 h 2125662"/>
                <a:gd name="T60" fmla="*/ 1072185 w 2109787"/>
                <a:gd name="T61" fmla="*/ 867850 h 2125662"/>
                <a:gd name="T62" fmla="*/ 1171443 w 2109787"/>
                <a:gd name="T63" fmla="*/ 647432 h 2125662"/>
                <a:gd name="T64" fmla="*/ 1349029 w 2109787"/>
                <a:gd name="T65" fmla="*/ 518483 h 2125662"/>
                <a:gd name="T66" fmla="*/ 894842 w 2109787"/>
                <a:gd name="T67" fmla="*/ 389721 h 2125662"/>
                <a:gd name="T68" fmla="*/ 783863 w 2109787"/>
                <a:gd name="T69" fmla="*/ 461707 h 2125662"/>
                <a:gd name="T70" fmla="*/ 646249 w 2109787"/>
                <a:gd name="T71" fmla="*/ 519107 h 2125662"/>
                <a:gd name="T72" fmla="*/ 649737 w 2109787"/>
                <a:gd name="T73" fmla="*/ 631367 h 2125662"/>
                <a:gd name="T74" fmla="*/ 859963 w 2109787"/>
                <a:gd name="T75" fmla="*/ 751873 h 2125662"/>
                <a:gd name="T76" fmla="*/ 989016 w 2109787"/>
                <a:gd name="T77" fmla="*/ 914873 h 2125662"/>
                <a:gd name="T78" fmla="*/ 926551 w 2109787"/>
                <a:gd name="T79" fmla="*/ 1110219 h 2125662"/>
                <a:gd name="T80" fmla="*/ 637054 w 2109787"/>
                <a:gd name="T81" fmla="*/ 1172057 h 2125662"/>
                <a:gd name="T82" fmla="*/ 648152 w 2109787"/>
                <a:gd name="T83" fmla="*/ 1081995 h 2125662"/>
                <a:gd name="T84" fmla="*/ 837450 w 2109787"/>
                <a:gd name="T85" fmla="*/ 1055674 h 2125662"/>
                <a:gd name="T86" fmla="*/ 874549 w 2109787"/>
                <a:gd name="T87" fmla="*/ 927557 h 2125662"/>
                <a:gd name="T88" fmla="*/ 734081 w 2109787"/>
                <a:gd name="T89" fmla="*/ 811174 h 2125662"/>
                <a:gd name="T90" fmla="*/ 535588 w 2109787"/>
                <a:gd name="T91" fmla="*/ 662762 h 2125662"/>
                <a:gd name="T92" fmla="*/ 561905 w 2109787"/>
                <a:gd name="T93" fmla="*/ 464879 h 2125662"/>
                <a:gd name="T94" fmla="*/ 832750 w 2109787"/>
                <a:gd name="T95" fmla="*/ 1588 h 2125662"/>
                <a:gd name="T96" fmla="*/ 1300854 w 2109787"/>
                <a:gd name="T97" fmla="*/ 193714 h 2125662"/>
                <a:gd name="T98" fmla="*/ 1132654 w 2109787"/>
                <a:gd name="T99" fmla="*/ 241031 h 2125662"/>
                <a:gd name="T100" fmla="*/ 735320 w 2109787"/>
                <a:gd name="T101" fmla="*/ 141316 h 2125662"/>
                <a:gd name="T102" fmla="*/ 411297 w 2109787"/>
                <a:gd name="T103" fmla="*/ 258815 h 2125662"/>
                <a:gd name="T104" fmla="*/ 196445 w 2109787"/>
                <a:gd name="T105" fmla="*/ 520171 h 2125662"/>
                <a:gd name="T106" fmla="*/ 143129 w 2109787"/>
                <a:gd name="T107" fmla="*/ 858378 h 2125662"/>
                <a:gd name="T108" fmla="*/ 247857 w 2109787"/>
                <a:gd name="T109" fmla="*/ 1145456 h 2125662"/>
                <a:gd name="T110" fmla="*/ 469056 w 2109787"/>
                <a:gd name="T111" fmla="*/ 1349968 h 2125662"/>
                <a:gd name="T112" fmla="*/ 542684 w 2109787"/>
                <a:gd name="T113" fmla="*/ 1533202 h 2125662"/>
                <a:gd name="T114" fmla="*/ 227229 w 2109787"/>
                <a:gd name="T115" fmla="*/ 1339170 h 2125662"/>
                <a:gd name="T116" fmla="*/ 37131 w 2109787"/>
                <a:gd name="T117" fmla="*/ 1025417 h 2125662"/>
                <a:gd name="T118" fmla="*/ 15868 w 2109787"/>
                <a:gd name="T119" fmla="*/ 627508 h 2125662"/>
                <a:gd name="T120" fmla="*/ 204062 w 2109787"/>
                <a:gd name="T121" fmla="*/ 257545 h 2125662"/>
                <a:gd name="T122" fmla="*/ 551570 w 2109787"/>
                <a:gd name="T123" fmla="*/ 35567 h 2125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109787" h="2125662">
                  <a:moveTo>
                    <a:pt x="1216342" y="1436687"/>
                  </a:moveTo>
                  <a:lnTo>
                    <a:pt x="1216977" y="1467831"/>
                  </a:lnTo>
                  <a:lnTo>
                    <a:pt x="1218247" y="1498021"/>
                  </a:lnTo>
                  <a:lnTo>
                    <a:pt x="1219517" y="1527894"/>
                  </a:lnTo>
                  <a:lnTo>
                    <a:pt x="1221105" y="1556813"/>
                  </a:lnTo>
                  <a:lnTo>
                    <a:pt x="1223010" y="1585097"/>
                  </a:lnTo>
                  <a:lnTo>
                    <a:pt x="1225550" y="1612427"/>
                  </a:lnTo>
                  <a:lnTo>
                    <a:pt x="1227772" y="1639121"/>
                  </a:lnTo>
                  <a:lnTo>
                    <a:pt x="1230630" y="1665180"/>
                  </a:lnTo>
                  <a:lnTo>
                    <a:pt x="1233487" y="1690286"/>
                  </a:lnTo>
                  <a:lnTo>
                    <a:pt x="1237297" y="1714756"/>
                  </a:lnTo>
                  <a:lnTo>
                    <a:pt x="1240790" y="1738273"/>
                  </a:lnTo>
                  <a:lnTo>
                    <a:pt x="1244917" y="1761154"/>
                  </a:lnTo>
                  <a:lnTo>
                    <a:pt x="1249362" y="1783399"/>
                  </a:lnTo>
                  <a:lnTo>
                    <a:pt x="1253807" y="1804691"/>
                  </a:lnTo>
                  <a:lnTo>
                    <a:pt x="1258570" y="1825030"/>
                  </a:lnTo>
                  <a:lnTo>
                    <a:pt x="1263967" y="1844733"/>
                  </a:lnTo>
                  <a:lnTo>
                    <a:pt x="1269365" y="1863801"/>
                  </a:lnTo>
                  <a:lnTo>
                    <a:pt x="1275397" y="1881597"/>
                  </a:lnTo>
                  <a:lnTo>
                    <a:pt x="1281430" y="1899076"/>
                  </a:lnTo>
                  <a:lnTo>
                    <a:pt x="1288097" y="1915283"/>
                  </a:lnTo>
                  <a:lnTo>
                    <a:pt x="1295082" y="1930537"/>
                  </a:lnTo>
                  <a:lnTo>
                    <a:pt x="1302067" y="1945474"/>
                  </a:lnTo>
                  <a:lnTo>
                    <a:pt x="1309687" y="1959457"/>
                  </a:lnTo>
                  <a:lnTo>
                    <a:pt x="1317625" y="1972168"/>
                  </a:lnTo>
                  <a:lnTo>
                    <a:pt x="1325562" y="1984244"/>
                  </a:lnTo>
                  <a:lnTo>
                    <a:pt x="1330007" y="1990282"/>
                  </a:lnTo>
                  <a:lnTo>
                    <a:pt x="1334135" y="1995685"/>
                  </a:lnTo>
                  <a:lnTo>
                    <a:pt x="1338262" y="2001087"/>
                  </a:lnTo>
                  <a:lnTo>
                    <a:pt x="1343025" y="2005854"/>
                  </a:lnTo>
                  <a:lnTo>
                    <a:pt x="1347470" y="2010621"/>
                  </a:lnTo>
                  <a:lnTo>
                    <a:pt x="1352232" y="2015388"/>
                  </a:lnTo>
                  <a:lnTo>
                    <a:pt x="1356677" y="2019519"/>
                  </a:lnTo>
                  <a:lnTo>
                    <a:pt x="1361440" y="2023968"/>
                  </a:lnTo>
                  <a:lnTo>
                    <a:pt x="1366520" y="2027782"/>
                  </a:lnTo>
                  <a:lnTo>
                    <a:pt x="1371282" y="2031278"/>
                  </a:lnTo>
                  <a:lnTo>
                    <a:pt x="1376362" y="2034773"/>
                  </a:lnTo>
                  <a:lnTo>
                    <a:pt x="1381442" y="2038269"/>
                  </a:lnTo>
                  <a:lnTo>
                    <a:pt x="1386840" y="2041129"/>
                  </a:lnTo>
                  <a:lnTo>
                    <a:pt x="1391920" y="2043989"/>
                  </a:lnTo>
                  <a:lnTo>
                    <a:pt x="1391920" y="1688379"/>
                  </a:lnTo>
                  <a:lnTo>
                    <a:pt x="1387475" y="1687108"/>
                  </a:lnTo>
                  <a:lnTo>
                    <a:pt x="1382395" y="1685837"/>
                  </a:lnTo>
                  <a:lnTo>
                    <a:pt x="1378267" y="1684248"/>
                  </a:lnTo>
                  <a:lnTo>
                    <a:pt x="1373505" y="1682341"/>
                  </a:lnTo>
                  <a:lnTo>
                    <a:pt x="1369695" y="1680117"/>
                  </a:lnTo>
                  <a:lnTo>
                    <a:pt x="1365885" y="1677256"/>
                  </a:lnTo>
                  <a:lnTo>
                    <a:pt x="1362075" y="1674079"/>
                  </a:lnTo>
                  <a:lnTo>
                    <a:pt x="1358900" y="1670901"/>
                  </a:lnTo>
                  <a:lnTo>
                    <a:pt x="1356042" y="1667405"/>
                  </a:lnTo>
                  <a:lnTo>
                    <a:pt x="1353502" y="1663274"/>
                  </a:lnTo>
                  <a:lnTo>
                    <a:pt x="1350962" y="1659460"/>
                  </a:lnTo>
                  <a:lnTo>
                    <a:pt x="1349057" y="1655329"/>
                  </a:lnTo>
                  <a:lnTo>
                    <a:pt x="1347470" y="1650562"/>
                  </a:lnTo>
                  <a:lnTo>
                    <a:pt x="1346517" y="1645795"/>
                  </a:lnTo>
                  <a:lnTo>
                    <a:pt x="1345882" y="1641346"/>
                  </a:lnTo>
                  <a:lnTo>
                    <a:pt x="1345565" y="1635943"/>
                  </a:lnTo>
                  <a:lnTo>
                    <a:pt x="1345565" y="1582872"/>
                  </a:lnTo>
                  <a:lnTo>
                    <a:pt x="1345882" y="1577469"/>
                  </a:lnTo>
                  <a:lnTo>
                    <a:pt x="1346517" y="1572385"/>
                  </a:lnTo>
                  <a:lnTo>
                    <a:pt x="1347787" y="1567300"/>
                  </a:lnTo>
                  <a:lnTo>
                    <a:pt x="1349692" y="1562215"/>
                  </a:lnTo>
                  <a:lnTo>
                    <a:pt x="1352232" y="1557449"/>
                  </a:lnTo>
                  <a:lnTo>
                    <a:pt x="1354772" y="1553317"/>
                  </a:lnTo>
                  <a:lnTo>
                    <a:pt x="1357630" y="1549186"/>
                  </a:lnTo>
                  <a:lnTo>
                    <a:pt x="1361122" y="1545055"/>
                  </a:lnTo>
                  <a:lnTo>
                    <a:pt x="1365250" y="1541877"/>
                  </a:lnTo>
                  <a:lnTo>
                    <a:pt x="1369060" y="1538699"/>
                  </a:lnTo>
                  <a:lnTo>
                    <a:pt x="1373505" y="1535839"/>
                  </a:lnTo>
                  <a:lnTo>
                    <a:pt x="1378267" y="1533614"/>
                  </a:lnTo>
                  <a:lnTo>
                    <a:pt x="1383030" y="1532025"/>
                  </a:lnTo>
                  <a:lnTo>
                    <a:pt x="1388427" y="1530754"/>
                  </a:lnTo>
                  <a:lnTo>
                    <a:pt x="1393507" y="1529801"/>
                  </a:lnTo>
                  <a:lnTo>
                    <a:pt x="1399222" y="1529483"/>
                  </a:lnTo>
                  <a:lnTo>
                    <a:pt x="1516062" y="1529483"/>
                  </a:lnTo>
                  <a:lnTo>
                    <a:pt x="1521460" y="1529801"/>
                  </a:lnTo>
                  <a:lnTo>
                    <a:pt x="1526857" y="1530754"/>
                  </a:lnTo>
                  <a:lnTo>
                    <a:pt x="1531937" y="1532025"/>
                  </a:lnTo>
                  <a:lnTo>
                    <a:pt x="1537017" y="1533614"/>
                  </a:lnTo>
                  <a:lnTo>
                    <a:pt x="1541462" y="1535839"/>
                  </a:lnTo>
                  <a:lnTo>
                    <a:pt x="1545907" y="1538699"/>
                  </a:lnTo>
                  <a:lnTo>
                    <a:pt x="1550035" y="1541877"/>
                  </a:lnTo>
                  <a:lnTo>
                    <a:pt x="1553845" y="1545055"/>
                  </a:lnTo>
                  <a:lnTo>
                    <a:pt x="1557020" y="1549186"/>
                  </a:lnTo>
                  <a:lnTo>
                    <a:pt x="1560512" y="1553317"/>
                  </a:lnTo>
                  <a:lnTo>
                    <a:pt x="1563052" y="1557449"/>
                  </a:lnTo>
                  <a:lnTo>
                    <a:pt x="1565275" y="1562215"/>
                  </a:lnTo>
                  <a:lnTo>
                    <a:pt x="1566862" y="1567300"/>
                  </a:lnTo>
                  <a:lnTo>
                    <a:pt x="1568132" y="1572385"/>
                  </a:lnTo>
                  <a:lnTo>
                    <a:pt x="1569085" y="1577469"/>
                  </a:lnTo>
                  <a:lnTo>
                    <a:pt x="1569402" y="1582872"/>
                  </a:lnTo>
                  <a:lnTo>
                    <a:pt x="1569402" y="1635943"/>
                  </a:lnTo>
                  <a:lnTo>
                    <a:pt x="1569085" y="1641346"/>
                  </a:lnTo>
                  <a:lnTo>
                    <a:pt x="1568450" y="1645795"/>
                  </a:lnTo>
                  <a:lnTo>
                    <a:pt x="1567180" y="1650562"/>
                  </a:lnTo>
                  <a:lnTo>
                    <a:pt x="1565910" y="1655329"/>
                  </a:lnTo>
                  <a:lnTo>
                    <a:pt x="1564005" y="1659460"/>
                  </a:lnTo>
                  <a:lnTo>
                    <a:pt x="1561782" y="1663274"/>
                  </a:lnTo>
                  <a:lnTo>
                    <a:pt x="1558607" y="1667405"/>
                  </a:lnTo>
                  <a:lnTo>
                    <a:pt x="1555750" y="1670901"/>
                  </a:lnTo>
                  <a:lnTo>
                    <a:pt x="1552575" y="1674079"/>
                  </a:lnTo>
                  <a:lnTo>
                    <a:pt x="1549082" y="1677256"/>
                  </a:lnTo>
                  <a:lnTo>
                    <a:pt x="1545272" y="1680117"/>
                  </a:lnTo>
                  <a:lnTo>
                    <a:pt x="1541145" y="1682341"/>
                  </a:lnTo>
                  <a:lnTo>
                    <a:pt x="1537017" y="1684248"/>
                  </a:lnTo>
                  <a:lnTo>
                    <a:pt x="1532255" y="1685837"/>
                  </a:lnTo>
                  <a:lnTo>
                    <a:pt x="1527810" y="1687108"/>
                  </a:lnTo>
                  <a:lnTo>
                    <a:pt x="1523047" y="1688379"/>
                  </a:lnTo>
                  <a:lnTo>
                    <a:pt x="1523047" y="2043989"/>
                  </a:lnTo>
                  <a:lnTo>
                    <a:pt x="1528445" y="2041129"/>
                  </a:lnTo>
                  <a:lnTo>
                    <a:pt x="1533525" y="2038269"/>
                  </a:lnTo>
                  <a:lnTo>
                    <a:pt x="1538605" y="2034773"/>
                  </a:lnTo>
                  <a:lnTo>
                    <a:pt x="1543685" y="2031278"/>
                  </a:lnTo>
                  <a:lnTo>
                    <a:pt x="1548765" y="2027782"/>
                  </a:lnTo>
                  <a:lnTo>
                    <a:pt x="1553527" y="2023968"/>
                  </a:lnTo>
                  <a:lnTo>
                    <a:pt x="1558290" y="2019519"/>
                  </a:lnTo>
                  <a:lnTo>
                    <a:pt x="1563052" y="2015388"/>
                  </a:lnTo>
                  <a:lnTo>
                    <a:pt x="1567497" y="2010621"/>
                  </a:lnTo>
                  <a:lnTo>
                    <a:pt x="1572260" y="2005854"/>
                  </a:lnTo>
                  <a:lnTo>
                    <a:pt x="1576705" y="2001087"/>
                  </a:lnTo>
                  <a:lnTo>
                    <a:pt x="1580832" y="1995685"/>
                  </a:lnTo>
                  <a:lnTo>
                    <a:pt x="1585277" y="1990282"/>
                  </a:lnTo>
                  <a:lnTo>
                    <a:pt x="1589405" y="1984244"/>
                  </a:lnTo>
                  <a:lnTo>
                    <a:pt x="1597660" y="1972168"/>
                  </a:lnTo>
                  <a:lnTo>
                    <a:pt x="1605280" y="1959457"/>
                  </a:lnTo>
                  <a:lnTo>
                    <a:pt x="1612900" y="1945474"/>
                  </a:lnTo>
                  <a:lnTo>
                    <a:pt x="1620202" y="1930537"/>
                  </a:lnTo>
                  <a:lnTo>
                    <a:pt x="1626870" y="1915283"/>
                  </a:lnTo>
                  <a:lnTo>
                    <a:pt x="1633537" y="1899076"/>
                  </a:lnTo>
                  <a:lnTo>
                    <a:pt x="1639570" y="1881597"/>
                  </a:lnTo>
                  <a:lnTo>
                    <a:pt x="1645602" y="1863801"/>
                  </a:lnTo>
                  <a:lnTo>
                    <a:pt x="1651000" y="1844733"/>
                  </a:lnTo>
                  <a:lnTo>
                    <a:pt x="1656397" y="1825030"/>
                  </a:lnTo>
                  <a:lnTo>
                    <a:pt x="1661160" y="1804691"/>
                  </a:lnTo>
                  <a:lnTo>
                    <a:pt x="1665922" y="1783399"/>
                  </a:lnTo>
                  <a:lnTo>
                    <a:pt x="1670050" y="1761154"/>
                  </a:lnTo>
                  <a:lnTo>
                    <a:pt x="1673860" y="1738273"/>
                  </a:lnTo>
                  <a:lnTo>
                    <a:pt x="1677987" y="1714756"/>
                  </a:lnTo>
                  <a:lnTo>
                    <a:pt x="1681162" y="1690286"/>
                  </a:lnTo>
                  <a:lnTo>
                    <a:pt x="1684337" y="1665180"/>
                  </a:lnTo>
                  <a:lnTo>
                    <a:pt x="1687195" y="1639121"/>
                  </a:lnTo>
                  <a:lnTo>
                    <a:pt x="1689735" y="1612427"/>
                  </a:lnTo>
                  <a:lnTo>
                    <a:pt x="1691957" y="1585097"/>
                  </a:lnTo>
                  <a:lnTo>
                    <a:pt x="1693862" y="1556813"/>
                  </a:lnTo>
                  <a:lnTo>
                    <a:pt x="1695450" y="1527894"/>
                  </a:lnTo>
                  <a:lnTo>
                    <a:pt x="1696720" y="1498021"/>
                  </a:lnTo>
                  <a:lnTo>
                    <a:pt x="1697672" y="1467831"/>
                  </a:lnTo>
                  <a:lnTo>
                    <a:pt x="1698942" y="1436687"/>
                  </a:lnTo>
                  <a:lnTo>
                    <a:pt x="1738312" y="1438912"/>
                  </a:lnTo>
                  <a:lnTo>
                    <a:pt x="1774825" y="1441454"/>
                  </a:lnTo>
                  <a:lnTo>
                    <a:pt x="1835150" y="1446221"/>
                  </a:lnTo>
                  <a:lnTo>
                    <a:pt x="1875472" y="1449399"/>
                  </a:lnTo>
                  <a:lnTo>
                    <a:pt x="1890077" y="1450670"/>
                  </a:lnTo>
                  <a:lnTo>
                    <a:pt x="1901190" y="1450988"/>
                  </a:lnTo>
                  <a:lnTo>
                    <a:pt x="1912620" y="1451941"/>
                  </a:lnTo>
                  <a:lnTo>
                    <a:pt x="1923415" y="1453212"/>
                  </a:lnTo>
                  <a:lnTo>
                    <a:pt x="1934210" y="1455119"/>
                  </a:lnTo>
                  <a:lnTo>
                    <a:pt x="1945005" y="1457662"/>
                  </a:lnTo>
                  <a:lnTo>
                    <a:pt x="1955482" y="1460522"/>
                  </a:lnTo>
                  <a:lnTo>
                    <a:pt x="1965642" y="1464017"/>
                  </a:lnTo>
                  <a:lnTo>
                    <a:pt x="1975485" y="1468149"/>
                  </a:lnTo>
                  <a:lnTo>
                    <a:pt x="1985327" y="1472598"/>
                  </a:lnTo>
                  <a:lnTo>
                    <a:pt x="1994852" y="1477047"/>
                  </a:lnTo>
                  <a:lnTo>
                    <a:pt x="2004060" y="1482767"/>
                  </a:lnTo>
                  <a:lnTo>
                    <a:pt x="2012950" y="1488170"/>
                  </a:lnTo>
                  <a:lnTo>
                    <a:pt x="2021522" y="1494526"/>
                  </a:lnTo>
                  <a:lnTo>
                    <a:pt x="2029777" y="1500881"/>
                  </a:lnTo>
                  <a:lnTo>
                    <a:pt x="2038032" y="1507873"/>
                  </a:lnTo>
                  <a:lnTo>
                    <a:pt x="2045652" y="1515182"/>
                  </a:lnTo>
                  <a:lnTo>
                    <a:pt x="2052637" y="1522809"/>
                  </a:lnTo>
                  <a:lnTo>
                    <a:pt x="2059622" y="1530754"/>
                  </a:lnTo>
                  <a:lnTo>
                    <a:pt x="2065972" y="1539334"/>
                  </a:lnTo>
                  <a:lnTo>
                    <a:pt x="2072322" y="1547597"/>
                  </a:lnTo>
                  <a:lnTo>
                    <a:pt x="2078037" y="1556495"/>
                  </a:lnTo>
                  <a:lnTo>
                    <a:pt x="2083435" y="1566029"/>
                  </a:lnTo>
                  <a:lnTo>
                    <a:pt x="2088197" y="1575563"/>
                  </a:lnTo>
                  <a:lnTo>
                    <a:pt x="2092642" y="1585414"/>
                  </a:lnTo>
                  <a:lnTo>
                    <a:pt x="2096452" y="1595266"/>
                  </a:lnTo>
                  <a:lnTo>
                    <a:pt x="2099945" y="1605117"/>
                  </a:lnTo>
                  <a:lnTo>
                    <a:pt x="2103120" y="1615605"/>
                  </a:lnTo>
                  <a:lnTo>
                    <a:pt x="2105660" y="1626410"/>
                  </a:lnTo>
                  <a:lnTo>
                    <a:pt x="2107247" y="1637215"/>
                  </a:lnTo>
                  <a:lnTo>
                    <a:pt x="2108835" y="1648337"/>
                  </a:lnTo>
                  <a:lnTo>
                    <a:pt x="2109470" y="1659460"/>
                  </a:lnTo>
                  <a:lnTo>
                    <a:pt x="2109787" y="1670901"/>
                  </a:lnTo>
                  <a:lnTo>
                    <a:pt x="2109787" y="1949605"/>
                  </a:lnTo>
                  <a:lnTo>
                    <a:pt x="2109787" y="1955325"/>
                  </a:lnTo>
                  <a:lnTo>
                    <a:pt x="2108835" y="1960728"/>
                  </a:lnTo>
                  <a:lnTo>
                    <a:pt x="2107882" y="1966448"/>
                  </a:lnTo>
                  <a:lnTo>
                    <a:pt x="2106295" y="1971850"/>
                  </a:lnTo>
                  <a:lnTo>
                    <a:pt x="2104072" y="1976935"/>
                  </a:lnTo>
                  <a:lnTo>
                    <a:pt x="2101532" y="1982020"/>
                  </a:lnTo>
                  <a:lnTo>
                    <a:pt x="2098675" y="1987105"/>
                  </a:lnTo>
                  <a:lnTo>
                    <a:pt x="2095182" y="1992189"/>
                  </a:lnTo>
                  <a:lnTo>
                    <a:pt x="2091690" y="1996956"/>
                  </a:lnTo>
                  <a:lnTo>
                    <a:pt x="2087245" y="2002041"/>
                  </a:lnTo>
                  <a:lnTo>
                    <a:pt x="2082800" y="2006490"/>
                  </a:lnTo>
                  <a:lnTo>
                    <a:pt x="2077720" y="2010939"/>
                  </a:lnTo>
                  <a:lnTo>
                    <a:pt x="2072322" y="2015706"/>
                  </a:lnTo>
                  <a:lnTo>
                    <a:pt x="2066607" y="2019837"/>
                  </a:lnTo>
                  <a:lnTo>
                    <a:pt x="2060575" y="2024286"/>
                  </a:lnTo>
                  <a:lnTo>
                    <a:pt x="2053907" y="2028418"/>
                  </a:lnTo>
                  <a:lnTo>
                    <a:pt x="2047240" y="2032549"/>
                  </a:lnTo>
                  <a:lnTo>
                    <a:pt x="2039937" y="2036680"/>
                  </a:lnTo>
                  <a:lnTo>
                    <a:pt x="2032317" y="2040494"/>
                  </a:lnTo>
                  <a:lnTo>
                    <a:pt x="2024697" y="2044307"/>
                  </a:lnTo>
                  <a:lnTo>
                    <a:pt x="2016442" y="2048121"/>
                  </a:lnTo>
                  <a:lnTo>
                    <a:pt x="2007870" y="2051934"/>
                  </a:lnTo>
                  <a:lnTo>
                    <a:pt x="1999297" y="2055430"/>
                  </a:lnTo>
                  <a:lnTo>
                    <a:pt x="1990090" y="2058926"/>
                  </a:lnTo>
                  <a:lnTo>
                    <a:pt x="1970722" y="2065599"/>
                  </a:lnTo>
                  <a:lnTo>
                    <a:pt x="1950402" y="2071955"/>
                  </a:lnTo>
                  <a:lnTo>
                    <a:pt x="1929130" y="2077675"/>
                  </a:lnTo>
                  <a:lnTo>
                    <a:pt x="1907222" y="2083396"/>
                  </a:lnTo>
                  <a:lnTo>
                    <a:pt x="1883727" y="2088480"/>
                  </a:lnTo>
                  <a:lnTo>
                    <a:pt x="1859597" y="2093565"/>
                  </a:lnTo>
                  <a:lnTo>
                    <a:pt x="1834515" y="2098014"/>
                  </a:lnTo>
                  <a:lnTo>
                    <a:pt x="1809115" y="2102146"/>
                  </a:lnTo>
                  <a:lnTo>
                    <a:pt x="1782762" y="2105959"/>
                  </a:lnTo>
                  <a:lnTo>
                    <a:pt x="1755457" y="2109455"/>
                  </a:lnTo>
                  <a:lnTo>
                    <a:pt x="1728152" y="2112633"/>
                  </a:lnTo>
                  <a:lnTo>
                    <a:pt x="1700212" y="2115175"/>
                  </a:lnTo>
                  <a:lnTo>
                    <a:pt x="1671637" y="2118035"/>
                  </a:lnTo>
                  <a:lnTo>
                    <a:pt x="1642745" y="2119942"/>
                  </a:lnTo>
                  <a:lnTo>
                    <a:pt x="1613535" y="2121849"/>
                  </a:lnTo>
                  <a:lnTo>
                    <a:pt x="1584325" y="2123120"/>
                  </a:lnTo>
                  <a:lnTo>
                    <a:pt x="1554480" y="2124391"/>
                  </a:lnTo>
                  <a:lnTo>
                    <a:pt x="1524635" y="2125027"/>
                  </a:lnTo>
                  <a:lnTo>
                    <a:pt x="1494790" y="2125344"/>
                  </a:lnTo>
                  <a:lnTo>
                    <a:pt x="1464945" y="2125662"/>
                  </a:lnTo>
                  <a:lnTo>
                    <a:pt x="1435100" y="2125344"/>
                  </a:lnTo>
                  <a:lnTo>
                    <a:pt x="1404937" y="2125027"/>
                  </a:lnTo>
                  <a:lnTo>
                    <a:pt x="1375092" y="2124391"/>
                  </a:lnTo>
                  <a:lnTo>
                    <a:pt x="1344930" y="2123120"/>
                  </a:lnTo>
                  <a:lnTo>
                    <a:pt x="1315085" y="2121849"/>
                  </a:lnTo>
                  <a:lnTo>
                    <a:pt x="1285557" y="2119942"/>
                  </a:lnTo>
                  <a:lnTo>
                    <a:pt x="1256030" y="2118035"/>
                  </a:lnTo>
                  <a:lnTo>
                    <a:pt x="1227455" y="2115175"/>
                  </a:lnTo>
                  <a:lnTo>
                    <a:pt x="1198562" y="2112633"/>
                  </a:lnTo>
                  <a:lnTo>
                    <a:pt x="1170622" y="2109455"/>
                  </a:lnTo>
                  <a:lnTo>
                    <a:pt x="1142682" y="2105959"/>
                  </a:lnTo>
                  <a:lnTo>
                    <a:pt x="1116012" y="2102146"/>
                  </a:lnTo>
                  <a:lnTo>
                    <a:pt x="1089660" y="2098014"/>
                  </a:lnTo>
                  <a:lnTo>
                    <a:pt x="1064260" y="2093565"/>
                  </a:lnTo>
                  <a:lnTo>
                    <a:pt x="1039177" y="2088480"/>
                  </a:lnTo>
                  <a:lnTo>
                    <a:pt x="1015364" y="2083396"/>
                  </a:lnTo>
                  <a:lnTo>
                    <a:pt x="992187" y="2077675"/>
                  </a:lnTo>
                  <a:lnTo>
                    <a:pt x="970597" y="2071955"/>
                  </a:lnTo>
                  <a:lnTo>
                    <a:pt x="949642" y="2065599"/>
                  </a:lnTo>
                  <a:lnTo>
                    <a:pt x="929639" y="2058926"/>
                  </a:lnTo>
                  <a:lnTo>
                    <a:pt x="910907" y="2051934"/>
                  </a:lnTo>
                  <a:lnTo>
                    <a:pt x="902334" y="2048121"/>
                  </a:lnTo>
                  <a:lnTo>
                    <a:pt x="893762" y="2044307"/>
                  </a:lnTo>
                  <a:lnTo>
                    <a:pt x="885507" y="2040494"/>
                  </a:lnTo>
                  <a:lnTo>
                    <a:pt x="877569" y="2036680"/>
                  </a:lnTo>
                  <a:lnTo>
                    <a:pt x="870584" y="2032549"/>
                  </a:lnTo>
                  <a:lnTo>
                    <a:pt x="863282" y="2028418"/>
                  </a:lnTo>
                  <a:lnTo>
                    <a:pt x="856614" y="2024286"/>
                  </a:lnTo>
                  <a:lnTo>
                    <a:pt x="850264" y="2019837"/>
                  </a:lnTo>
                  <a:lnTo>
                    <a:pt x="844232" y="2015706"/>
                  </a:lnTo>
                  <a:lnTo>
                    <a:pt x="838517" y="2010939"/>
                  </a:lnTo>
                  <a:lnTo>
                    <a:pt x="833437" y="2006490"/>
                  </a:lnTo>
                  <a:lnTo>
                    <a:pt x="828674" y="2002041"/>
                  </a:lnTo>
                  <a:lnTo>
                    <a:pt x="824229" y="1996956"/>
                  </a:lnTo>
                  <a:lnTo>
                    <a:pt x="820419" y="1992189"/>
                  </a:lnTo>
                  <a:lnTo>
                    <a:pt x="816609" y="1987105"/>
                  </a:lnTo>
                  <a:lnTo>
                    <a:pt x="813752" y="1982020"/>
                  </a:lnTo>
                  <a:lnTo>
                    <a:pt x="811212" y="1976935"/>
                  </a:lnTo>
                  <a:lnTo>
                    <a:pt x="808989" y="1971850"/>
                  </a:lnTo>
                  <a:lnTo>
                    <a:pt x="807084" y="1966448"/>
                  </a:lnTo>
                  <a:lnTo>
                    <a:pt x="805814" y="1960728"/>
                  </a:lnTo>
                  <a:lnTo>
                    <a:pt x="805179" y="1955325"/>
                  </a:lnTo>
                  <a:lnTo>
                    <a:pt x="804862" y="1949605"/>
                  </a:lnTo>
                  <a:lnTo>
                    <a:pt x="804862" y="1670901"/>
                  </a:lnTo>
                  <a:lnTo>
                    <a:pt x="805179" y="1659460"/>
                  </a:lnTo>
                  <a:lnTo>
                    <a:pt x="806132" y="1648337"/>
                  </a:lnTo>
                  <a:lnTo>
                    <a:pt x="807402" y="1637215"/>
                  </a:lnTo>
                  <a:lnTo>
                    <a:pt x="809624" y="1626410"/>
                  </a:lnTo>
                  <a:lnTo>
                    <a:pt x="812164" y="1615605"/>
                  </a:lnTo>
                  <a:lnTo>
                    <a:pt x="815022" y="1605117"/>
                  </a:lnTo>
                  <a:lnTo>
                    <a:pt x="818197" y="1595266"/>
                  </a:lnTo>
                  <a:lnTo>
                    <a:pt x="822324" y="1585414"/>
                  </a:lnTo>
                  <a:lnTo>
                    <a:pt x="826769" y="1575563"/>
                  </a:lnTo>
                  <a:lnTo>
                    <a:pt x="831849" y="1566029"/>
                  </a:lnTo>
                  <a:lnTo>
                    <a:pt x="836929" y="1556495"/>
                  </a:lnTo>
                  <a:lnTo>
                    <a:pt x="842327" y="1547597"/>
                  </a:lnTo>
                  <a:lnTo>
                    <a:pt x="848677" y="1539334"/>
                  </a:lnTo>
                  <a:lnTo>
                    <a:pt x="855344" y="1530754"/>
                  </a:lnTo>
                  <a:lnTo>
                    <a:pt x="862012" y="1522809"/>
                  </a:lnTo>
                  <a:lnTo>
                    <a:pt x="869632" y="1515182"/>
                  </a:lnTo>
                  <a:lnTo>
                    <a:pt x="876934" y="1507873"/>
                  </a:lnTo>
                  <a:lnTo>
                    <a:pt x="884872" y="1500881"/>
                  </a:lnTo>
                  <a:lnTo>
                    <a:pt x="893444" y="1494526"/>
                  </a:lnTo>
                  <a:lnTo>
                    <a:pt x="902017" y="1488170"/>
                  </a:lnTo>
                  <a:lnTo>
                    <a:pt x="910907" y="1482767"/>
                  </a:lnTo>
                  <a:lnTo>
                    <a:pt x="920114" y="1477047"/>
                  </a:lnTo>
                  <a:lnTo>
                    <a:pt x="929639" y="1472598"/>
                  </a:lnTo>
                  <a:lnTo>
                    <a:pt x="939482" y="1468149"/>
                  </a:lnTo>
                  <a:lnTo>
                    <a:pt x="949324" y="1464017"/>
                  </a:lnTo>
                  <a:lnTo>
                    <a:pt x="959802" y="1460522"/>
                  </a:lnTo>
                  <a:lnTo>
                    <a:pt x="969962" y="1457662"/>
                  </a:lnTo>
                  <a:lnTo>
                    <a:pt x="980439" y="1455119"/>
                  </a:lnTo>
                  <a:lnTo>
                    <a:pt x="991234" y="1453212"/>
                  </a:lnTo>
                  <a:lnTo>
                    <a:pt x="1002347" y="1451941"/>
                  </a:lnTo>
                  <a:lnTo>
                    <a:pt x="1013459" y="1450988"/>
                  </a:lnTo>
                  <a:lnTo>
                    <a:pt x="1024889" y="1450670"/>
                  </a:lnTo>
                  <a:lnTo>
                    <a:pt x="1039177" y="1449399"/>
                  </a:lnTo>
                  <a:lnTo>
                    <a:pt x="1079500" y="1446221"/>
                  </a:lnTo>
                  <a:lnTo>
                    <a:pt x="1140142" y="1441454"/>
                  </a:lnTo>
                  <a:lnTo>
                    <a:pt x="1176655" y="1438912"/>
                  </a:lnTo>
                  <a:lnTo>
                    <a:pt x="1216342" y="1436687"/>
                  </a:lnTo>
                  <a:close/>
                  <a:moveTo>
                    <a:pt x="1249771" y="769392"/>
                  </a:moveTo>
                  <a:lnTo>
                    <a:pt x="1245966" y="770028"/>
                  </a:lnTo>
                  <a:lnTo>
                    <a:pt x="1242477" y="770663"/>
                  </a:lnTo>
                  <a:lnTo>
                    <a:pt x="1239306" y="771933"/>
                  </a:lnTo>
                  <a:lnTo>
                    <a:pt x="1235818" y="773839"/>
                  </a:lnTo>
                  <a:lnTo>
                    <a:pt x="1232647" y="775427"/>
                  </a:lnTo>
                  <a:lnTo>
                    <a:pt x="1229476" y="777650"/>
                  </a:lnTo>
                  <a:lnTo>
                    <a:pt x="1226621" y="780191"/>
                  </a:lnTo>
                  <a:lnTo>
                    <a:pt x="1223450" y="782732"/>
                  </a:lnTo>
                  <a:lnTo>
                    <a:pt x="1217425" y="789084"/>
                  </a:lnTo>
                  <a:lnTo>
                    <a:pt x="1211717" y="796071"/>
                  </a:lnTo>
                  <a:lnTo>
                    <a:pt x="1206009" y="803376"/>
                  </a:lnTo>
                  <a:lnTo>
                    <a:pt x="1194275" y="819574"/>
                  </a:lnTo>
                  <a:lnTo>
                    <a:pt x="1186030" y="831008"/>
                  </a:lnTo>
                  <a:lnTo>
                    <a:pt x="1177785" y="843395"/>
                  </a:lnTo>
                  <a:lnTo>
                    <a:pt x="1169857" y="855781"/>
                  </a:lnTo>
                  <a:lnTo>
                    <a:pt x="1161929" y="868803"/>
                  </a:lnTo>
                  <a:lnTo>
                    <a:pt x="1159075" y="881507"/>
                  </a:lnTo>
                  <a:lnTo>
                    <a:pt x="1156856" y="894212"/>
                  </a:lnTo>
                  <a:lnTo>
                    <a:pt x="1154636" y="907233"/>
                  </a:lnTo>
                  <a:lnTo>
                    <a:pt x="1152733" y="920573"/>
                  </a:lnTo>
                  <a:lnTo>
                    <a:pt x="1151465" y="933595"/>
                  </a:lnTo>
                  <a:lnTo>
                    <a:pt x="1150513" y="947569"/>
                  </a:lnTo>
                  <a:lnTo>
                    <a:pt x="1149879" y="960909"/>
                  </a:lnTo>
                  <a:lnTo>
                    <a:pt x="1149879" y="974566"/>
                  </a:lnTo>
                  <a:lnTo>
                    <a:pt x="1149879" y="984412"/>
                  </a:lnTo>
                  <a:lnTo>
                    <a:pt x="1150196" y="994258"/>
                  </a:lnTo>
                  <a:lnTo>
                    <a:pt x="1151147" y="1003786"/>
                  </a:lnTo>
                  <a:lnTo>
                    <a:pt x="1151782" y="1013314"/>
                  </a:lnTo>
                  <a:lnTo>
                    <a:pt x="1153050" y="1023160"/>
                  </a:lnTo>
                  <a:lnTo>
                    <a:pt x="1154319" y="1032688"/>
                  </a:lnTo>
                  <a:lnTo>
                    <a:pt x="1156538" y="1042216"/>
                  </a:lnTo>
                  <a:lnTo>
                    <a:pt x="1158124" y="1051427"/>
                  </a:lnTo>
                  <a:lnTo>
                    <a:pt x="1160344" y="1060637"/>
                  </a:lnTo>
                  <a:lnTo>
                    <a:pt x="1162564" y="1069848"/>
                  </a:lnTo>
                  <a:lnTo>
                    <a:pt x="1165101" y="1079058"/>
                  </a:lnTo>
                  <a:lnTo>
                    <a:pt x="1168272" y="1088269"/>
                  </a:lnTo>
                  <a:lnTo>
                    <a:pt x="1171126" y="1096844"/>
                  </a:lnTo>
                  <a:lnTo>
                    <a:pt x="1174297" y="1106055"/>
                  </a:lnTo>
                  <a:lnTo>
                    <a:pt x="1177468" y="1114948"/>
                  </a:lnTo>
                  <a:lnTo>
                    <a:pt x="1181274" y="1123523"/>
                  </a:lnTo>
                  <a:lnTo>
                    <a:pt x="1184762" y="1132099"/>
                  </a:lnTo>
                  <a:lnTo>
                    <a:pt x="1188884" y="1140356"/>
                  </a:lnTo>
                  <a:lnTo>
                    <a:pt x="1193007" y="1148932"/>
                  </a:lnTo>
                  <a:lnTo>
                    <a:pt x="1197129" y="1157189"/>
                  </a:lnTo>
                  <a:lnTo>
                    <a:pt x="1206326" y="1173387"/>
                  </a:lnTo>
                  <a:lnTo>
                    <a:pt x="1215839" y="1188950"/>
                  </a:lnTo>
                  <a:lnTo>
                    <a:pt x="1225987" y="1204513"/>
                  </a:lnTo>
                  <a:lnTo>
                    <a:pt x="1236769" y="1219123"/>
                  </a:lnTo>
                  <a:lnTo>
                    <a:pt x="1247551" y="1233097"/>
                  </a:lnTo>
                  <a:lnTo>
                    <a:pt x="1258967" y="1246437"/>
                  </a:lnTo>
                  <a:lnTo>
                    <a:pt x="1271018" y="1259776"/>
                  </a:lnTo>
                  <a:lnTo>
                    <a:pt x="1283068" y="1271845"/>
                  </a:lnTo>
                  <a:lnTo>
                    <a:pt x="1295436" y="1283597"/>
                  </a:lnTo>
                  <a:lnTo>
                    <a:pt x="1308121" y="1294395"/>
                  </a:lnTo>
                  <a:lnTo>
                    <a:pt x="1320805" y="1304241"/>
                  </a:lnTo>
                  <a:lnTo>
                    <a:pt x="1333490" y="1313769"/>
                  </a:lnTo>
                  <a:lnTo>
                    <a:pt x="1346175" y="1322662"/>
                  </a:lnTo>
                  <a:lnTo>
                    <a:pt x="1359177" y="1330602"/>
                  </a:lnTo>
                  <a:lnTo>
                    <a:pt x="1371861" y="1337272"/>
                  </a:lnTo>
                  <a:lnTo>
                    <a:pt x="1384863" y="1343624"/>
                  </a:lnTo>
                  <a:lnTo>
                    <a:pt x="1397548" y="1348706"/>
                  </a:lnTo>
                  <a:lnTo>
                    <a:pt x="1403890" y="1350929"/>
                  </a:lnTo>
                  <a:lnTo>
                    <a:pt x="1410233" y="1353470"/>
                  </a:lnTo>
                  <a:lnTo>
                    <a:pt x="1416258" y="1355058"/>
                  </a:lnTo>
                  <a:lnTo>
                    <a:pt x="1422600" y="1356646"/>
                  </a:lnTo>
                  <a:lnTo>
                    <a:pt x="1428308" y="1358234"/>
                  </a:lnTo>
                  <a:lnTo>
                    <a:pt x="1434334" y="1359187"/>
                  </a:lnTo>
                  <a:lnTo>
                    <a:pt x="1440042" y="1360140"/>
                  </a:lnTo>
                  <a:lnTo>
                    <a:pt x="1446067" y="1360775"/>
                  </a:lnTo>
                  <a:lnTo>
                    <a:pt x="1451775" y="1361093"/>
                  </a:lnTo>
                  <a:lnTo>
                    <a:pt x="1457483" y="1361093"/>
                  </a:lnTo>
                  <a:lnTo>
                    <a:pt x="1462874" y="1361093"/>
                  </a:lnTo>
                  <a:lnTo>
                    <a:pt x="1468900" y="1360775"/>
                  </a:lnTo>
                  <a:lnTo>
                    <a:pt x="1474291" y="1360140"/>
                  </a:lnTo>
                  <a:lnTo>
                    <a:pt x="1480316" y="1359187"/>
                  </a:lnTo>
                  <a:lnTo>
                    <a:pt x="1486341" y="1358234"/>
                  </a:lnTo>
                  <a:lnTo>
                    <a:pt x="1492366" y="1356646"/>
                  </a:lnTo>
                  <a:lnTo>
                    <a:pt x="1498392" y="1355058"/>
                  </a:lnTo>
                  <a:lnTo>
                    <a:pt x="1504734" y="1353470"/>
                  </a:lnTo>
                  <a:lnTo>
                    <a:pt x="1510759" y="1350929"/>
                  </a:lnTo>
                  <a:lnTo>
                    <a:pt x="1517101" y="1348706"/>
                  </a:lnTo>
                  <a:lnTo>
                    <a:pt x="1529786" y="1343624"/>
                  </a:lnTo>
                  <a:lnTo>
                    <a:pt x="1542471" y="1337272"/>
                  </a:lnTo>
                  <a:lnTo>
                    <a:pt x="1555473" y="1330602"/>
                  </a:lnTo>
                  <a:lnTo>
                    <a:pt x="1568157" y="1322662"/>
                  </a:lnTo>
                  <a:lnTo>
                    <a:pt x="1581159" y="1313769"/>
                  </a:lnTo>
                  <a:lnTo>
                    <a:pt x="1593844" y="1304241"/>
                  </a:lnTo>
                  <a:lnTo>
                    <a:pt x="1606846" y="1294395"/>
                  </a:lnTo>
                  <a:lnTo>
                    <a:pt x="1619531" y="1283597"/>
                  </a:lnTo>
                  <a:lnTo>
                    <a:pt x="1631581" y="1271845"/>
                  </a:lnTo>
                  <a:lnTo>
                    <a:pt x="1643949" y="1259776"/>
                  </a:lnTo>
                  <a:lnTo>
                    <a:pt x="1655682" y="1246437"/>
                  </a:lnTo>
                  <a:lnTo>
                    <a:pt x="1667098" y="1233097"/>
                  </a:lnTo>
                  <a:lnTo>
                    <a:pt x="1678197" y="1219123"/>
                  </a:lnTo>
                  <a:lnTo>
                    <a:pt x="1688662" y="1204513"/>
                  </a:lnTo>
                  <a:lnTo>
                    <a:pt x="1698810" y="1188950"/>
                  </a:lnTo>
                  <a:lnTo>
                    <a:pt x="1708324" y="1173387"/>
                  </a:lnTo>
                  <a:lnTo>
                    <a:pt x="1717203" y="1157189"/>
                  </a:lnTo>
                  <a:lnTo>
                    <a:pt x="1721643" y="1148932"/>
                  </a:lnTo>
                  <a:lnTo>
                    <a:pt x="1725765" y="1140356"/>
                  </a:lnTo>
                  <a:lnTo>
                    <a:pt x="1729570" y="1132099"/>
                  </a:lnTo>
                  <a:lnTo>
                    <a:pt x="1733693" y="1123523"/>
                  </a:lnTo>
                  <a:lnTo>
                    <a:pt x="1737181" y="1114948"/>
                  </a:lnTo>
                  <a:lnTo>
                    <a:pt x="1740352" y="1106055"/>
                  </a:lnTo>
                  <a:lnTo>
                    <a:pt x="1743524" y="1096844"/>
                  </a:lnTo>
                  <a:lnTo>
                    <a:pt x="1746695" y="1088269"/>
                  </a:lnTo>
                  <a:lnTo>
                    <a:pt x="1749232" y="1079058"/>
                  </a:lnTo>
                  <a:lnTo>
                    <a:pt x="1751769" y="1069848"/>
                  </a:lnTo>
                  <a:lnTo>
                    <a:pt x="1754306" y="1060637"/>
                  </a:lnTo>
                  <a:lnTo>
                    <a:pt x="1756525" y="1051427"/>
                  </a:lnTo>
                  <a:lnTo>
                    <a:pt x="1758428" y="1042216"/>
                  </a:lnTo>
                  <a:lnTo>
                    <a:pt x="1760014" y="1032688"/>
                  </a:lnTo>
                  <a:lnTo>
                    <a:pt x="1761599" y="1023160"/>
                  </a:lnTo>
                  <a:lnTo>
                    <a:pt x="1762551" y="1013314"/>
                  </a:lnTo>
                  <a:lnTo>
                    <a:pt x="1763502" y="1003786"/>
                  </a:lnTo>
                  <a:lnTo>
                    <a:pt x="1764136" y="994258"/>
                  </a:lnTo>
                  <a:lnTo>
                    <a:pt x="1764453" y="984412"/>
                  </a:lnTo>
                  <a:lnTo>
                    <a:pt x="1764771" y="974566"/>
                  </a:lnTo>
                  <a:lnTo>
                    <a:pt x="1764453" y="962815"/>
                  </a:lnTo>
                  <a:lnTo>
                    <a:pt x="1763819" y="951063"/>
                  </a:lnTo>
                  <a:lnTo>
                    <a:pt x="1748598" y="950745"/>
                  </a:lnTo>
                  <a:lnTo>
                    <a:pt x="1733059" y="949793"/>
                  </a:lnTo>
                  <a:lnTo>
                    <a:pt x="1716886" y="948840"/>
                  </a:lnTo>
                  <a:lnTo>
                    <a:pt x="1701030" y="947569"/>
                  </a:lnTo>
                  <a:lnTo>
                    <a:pt x="1684223" y="945664"/>
                  </a:lnTo>
                  <a:lnTo>
                    <a:pt x="1667732" y="943758"/>
                  </a:lnTo>
                  <a:lnTo>
                    <a:pt x="1650925" y="941852"/>
                  </a:lnTo>
                  <a:lnTo>
                    <a:pt x="1634435" y="939629"/>
                  </a:lnTo>
                  <a:lnTo>
                    <a:pt x="1617628" y="937406"/>
                  </a:lnTo>
                  <a:lnTo>
                    <a:pt x="1600503" y="934548"/>
                  </a:lnTo>
                  <a:lnTo>
                    <a:pt x="1584013" y="931689"/>
                  </a:lnTo>
                  <a:lnTo>
                    <a:pt x="1567206" y="928513"/>
                  </a:lnTo>
                  <a:lnTo>
                    <a:pt x="1550716" y="925337"/>
                  </a:lnTo>
                  <a:lnTo>
                    <a:pt x="1533909" y="921526"/>
                  </a:lnTo>
                  <a:lnTo>
                    <a:pt x="1517736" y="917714"/>
                  </a:lnTo>
                  <a:lnTo>
                    <a:pt x="1502197" y="913903"/>
                  </a:lnTo>
                  <a:lnTo>
                    <a:pt x="1486024" y="909457"/>
                  </a:lnTo>
                  <a:lnTo>
                    <a:pt x="1470802" y="905010"/>
                  </a:lnTo>
                  <a:lnTo>
                    <a:pt x="1456215" y="900564"/>
                  </a:lnTo>
                  <a:lnTo>
                    <a:pt x="1441310" y="895164"/>
                  </a:lnTo>
                  <a:lnTo>
                    <a:pt x="1427357" y="890400"/>
                  </a:lnTo>
                  <a:lnTo>
                    <a:pt x="1413721" y="884683"/>
                  </a:lnTo>
                  <a:lnTo>
                    <a:pt x="1400719" y="879284"/>
                  </a:lnTo>
                  <a:lnTo>
                    <a:pt x="1388352" y="873250"/>
                  </a:lnTo>
                  <a:lnTo>
                    <a:pt x="1376618" y="867533"/>
                  </a:lnTo>
                  <a:lnTo>
                    <a:pt x="1365519" y="861181"/>
                  </a:lnTo>
                  <a:lnTo>
                    <a:pt x="1355054" y="854828"/>
                  </a:lnTo>
                  <a:lnTo>
                    <a:pt x="1345541" y="848159"/>
                  </a:lnTo>
                  <a:lnTo>
                    <a:pt x="1336661" y="841171"/>
                  </a:lnTo>
                  <a:lnTo>
                    <a:pt x="1329051" y="834184"/>
                  </a:lnTo>
                  <a:lnTo>
                    <a:pt x="1324928" y="830690"/>
                  </a:lnTo>
                  <a:lnTo>
                    <a:pt x="1321757" y="826879"/>
                  </a:lnTo>
                  <a:lnTo>
                    <a:pt x="1318586" y="823068"/>
                  </a:lnTo>
                  <a:lnTo>
                    <a:pt x="1315414" y="819574"/>
                  </a:lnTo>
                  <a:lnTo>
                    <a:pt x="1309706" y="811634"/>
                  </a:lnTo>
                  <a:lnTo>
                    <a:pt x="1303681" y="804647"/>
                  </a:lnTo>
                  <a:lnTo>
                    <a:pt x="1298607" y="798612"/>
                  </a:lnTo>
                  <a:lnTo>
                    <a:pt x="1293216" y="792578"/>
                  </a:lnTo>
                  <a:lnTo>
                    <a:pt x="1288142" y="787813"/>
                  </a:lnTo>
                  <a:lnTo>
                    <a:pt x="1283386" y="783367"/>
                  </a:lnTo>
                  <a:lnTo>
                    <a:pt x="1278312" y="779873"/>
                  </a:lnTo>
                  <a:lnTo>
                    <a:pt x="1273872" y="777015"/>
                  </a:lnTo>
                  <a:lnTo>
                    <a:pt x="1269432" y="774474"/>
                  </a:lnTo>
                  <a:lnTo>
                    <a:pt x="1265310" y="772251"/>
                  </a:lnTo>
                  <a:lnTo>
                    <a:pt x="1261187" y="770980"/>
                  </a:lnTo>
                  <a:lnTo>
                    <a:pt x="1257065" y="770028"/>
                  </a:lnTo>
                  <a:lnTo>
                    <a:pt x="1253576" y="769392"/>
                  </a:lnTo>
                  <a:lnTo>
                    <a:pt x="1249771" y="769392"/>
                  </a:lnTo>
                  <a:close/>
                  <a:moveTo>
                    <a:pt x="1457483" y="500062"/>
                  </a:moveTo>
                  <a:lnTo>
                    <a:pt x="1467631" y="500380"/>
                  </a:lnTo>
                  <a:lnTo>
                    <a:pt x="1477462" y="500697"/>
                  </a:lnTo>
                  <a:lnTo>
                    <a:pt x="1487609" y="501650"/>
                  </a:lnTo>
                  <a:lnTo>
                    <a:pt x="1497757" y="502603"/>
                  </a:lnTo>
                  <a:lnTo>
                    <a:pt x="1507588" y="503874"/>
                  </a:lnTo>
                  <a:lnTo>
                    <a:pt x="1517419" y="505462"/>
                  </a:lnTo>
                  <a:lnTo>
                    <a:pt x="1527249" y="507685"/>
                  </a:lnTo>
                  <a:lnTo>
                    <a:pt x="1537080" y="509908"/>
                  </a:lnTo>
                  <a:lnTo>
                    <a:pt x="1546276" y="512449"/>
                  </a:lnTo>
                  <a:lnTo>
                    <a:pt x="1556107" y="514990"/>
                  </a:lnTo>
                  <a:lnTo>
                    <a:pt x="1565303" y="518483"/>
                  </a:lnTo>
                  <a:lnTo>
                    <a:pt x="1574817" y="521659"/>
                  </a:lnTo>
                  <a:lnTo>
                    <a:pt x="1584013" y="525153"/>
                  </a:lnTo>
                  <a:lnTo>
                    <a:pt x="1592893" y="528964"/>
                  </a:lnTo>
                  <a:lnTo>
                    <a:pt x="1602089" y="533093"/>
                  </a:lnTo>
                  <a:lnTo>
                    <a:pt x="1610968" y="537540"/>
                  </a:lnTo>
                  <a:lnTo>
                    <a:pt x="1619848" y="542304"/>
                  </a:lnTo>
                  <a:lnTo>
                    <a:pt x="1628410" y="547068"/>
                  </a:lnTo>
                  <a:lnTo>
                    <a:pt x="1636972" y="552150"/>
                  </a:lnTo>
                  <a:lnTo>
                    <a:pt x="1645534" y="557549"/>
                  </a:lnTo>
                  <a:lnTo>
                    <a:pt x="1654096" y="562948"/>
                  </a:lnTo>
                  <a:lnTo>
                    <a:pt x="1662024" y="568983"/>
                  </a:lnTo>
                  <a:lnTo>
                    <a:pt x="1670269" y="575017"/>
                  </a:lnTo>
                  <a:lnTo>
                    <a:pt x="1678197" y="581369"/>
                  </a:lnTo>
                  <a:lnTo>
                    <a:pt x="1685808" y="588039"/>
                  </a:lnTo>
                  <a:lnTo>
                    <a:pt x="1693736" y="594391"/>
                  </a:lnTo>
                  <a:lnTo>
                    <a:pt x="1701347" y="601696"/>
                  </a:lnTo>
                  <a:lnTo>
                    <a:pt x="1708641" y="608684"/>
                  </a:lnTo>
                  <a:lnTo>
                    <a:pt x="1715934" y="615989"/>
                  </a:lnTo>
                  <a:lnTo>
                    <a:pt x="1723228" y="623611"/>
                  </a:lnTo>
                  <a:lnTo>
                    <a:pt x="1729888" y="631234"/>
                  </a:lnTo>
                  <a:lnTo>
                    <a:pt x="1736864" y="639174"/>
                  </a:lnTo>
                  <a:lnTo>
                    <a:pt x="1743207" y="647432"/>
                  </a:lnTo>
                  <a:lnTo>
                    <a:pt x="1749866" y="655689"/>
                  </a:lnTo>
                  <a:lnTo>
                    <a:pt x="1756208" y="664265"/>
                  </a:lnTo>
                  <a:lnTo>
                    <a:pt x="1762234" y="673158"/>
                  </a:lnTo>
                  <a:lnTo>
                    <a:pt x="1768259" y="682051"/>
                  </a:lnTo>
                  <a:lnTo>
                    <a:pt x="1773967" y="690944"/>
                  </a:lnTo>
                  <a:lnTo>
                    <a:pt x="1779675" y="700154"/>
                  </a:lnTo>
                  <a:lnTo>
                    <a:pt x="1785066" y="709682"/>
                  </a:lnTo>
                  <a:lnTo>
                    <a:pt x="1790140" y="719211"/>
                  </a:lnTo>
                  <a:lnTo>
                    <a:pt x="1795531" y="728739"/>
                  </a:lnTo>
                  <a:lnTo>
                    <a:pt x="1800288" y="738902"/>
                  </a:lnTo>
                  <a:lnTo>
                    <a:pt x="1805045" y="748430"/>
                  </a:lnTo>
                  <a:lnTo>
                    <a:pt x="1809484" y="758594"/>
                  </a:lnTo>
                  <a:lnTo>
                    <a:pt x="1813924" y="769075"/>
                  </a:lnTo>
                  <a:lnTo>
                    <a:pt x="1817729" y="779556"/>
                  </a:lnTo>
                  <a:lnTo>
                    <a:pt x="1821535" y="790037"/>
                  </a:lnTo>
                  <a:lnTo>
                    <a:pt x="1825340" y="800835"/>
                  </a:lnTo>
                  <a:lnTo>
                    <a:pt x="1828828" y="811634"/>
                  </a:lnTo>
                  <a:lnTo>
                    <a:pt x="1832000" y="822750"/>
                  </a:lnTo>
                  <a:lnTo>
                    <a:pt x="1834854" y="833866"/>
                  </a:lnTo>
                  <a:lnTo>
                    <a:pt x="1837708" y="844983"/>
                  </a:lnTo>
                  <a:lnTo>
                    <a:pt x="1840245" y="856416"/>
                  </a:lnTo>
                  <a:lnTo>
                    <a:pt x="1842464" y="867850"/>
                  </a:lnTo>
                  <a:lnTo>
                    <a:pt x="1844684" y="879284"/>
                  </a:lnTo>
                  <a:lnTo>
                    <a:pt x="1846270" y="890718"/>
                  </a:lnTo>
                  <a:lnTo>
                    <a:pt x="1847855" y="902469"/>
                  </a:lnTo>
                  <a:lnTo>
                    <a:pt x="1849758" y="914221"/>
                  </a:lnTo>
                  <a:lnTo>
                    <a:pt x="1850710" y="926290"/>
                  </a:lnTo>
                  <a:lnTo>
                    <a:pt x="1851661" y="938359"/>
                  </a:lnTo>
                  <a:lnTo>
                    <a:pt x="1852295" y="950428"/>
                  </a:lnTo>
                  <a:lnTo>
                    <a:pt x="1852612" y="962497"/>
                  </a:lnTo>
                  <a:lnTo>
                    <a:pt x="1852612" y="974566"/>
                  </a:lnTo>
                  <a:lnTo>
                    <a:pt x="1852612" y="987270"/>
                  </a:lnTo>
                  <a:lnTo>
                    <a:pt x="1851978" y="999657"/>
                  </a:lnTo>
                  <a:lnTo>
                    <a:pt x="1851344" y="1012361"/>
                  </a:lnTo>
                  <a:lnTo>
                    <a:pt x="1850075" y="1024430"/>
                  </a:lnTo>
                  <a:lnTo>
                    <a:pt x="1848490" y="1036817"/>
                  </a:lnTo>
                  <a:lnTo>
                    <a:pt x="1846587" y="1048886"/>
                  </a:lnTo>
                  <a:lnTo>
                    <a:pt x="1844367" y="1060955"/>
                  </a:lnTo>
                  <a:lnTo>
                    <a:pt x="1842147" y="1072706"/>
                  </a:lnTo>
                  <a:lnTo>
                    <a:pt x="1839293" y="1084458"/>
                  </a:lnTo>
                  <a:lnTo>
                    <a:pt x="1836122" y="1095891"/>
                  </a:lnTo>
                  <a:lnTo>
                    <a:pt x="1832951" y="1107643"/>
                  </a:lnTo>
                  <a:lnTo>
                    <a:pt x="1829463" y="1118759"/>
                  </a:lnTo>
                  <a:lnTo>
                    <a:pt x="1825974" y="1130193"/>
                  </a:lnTo>
                  <a:lnTo>
                    <a:pt x="1821535" y="1141309"/>
                  </a:lnTo>
                  <a:lnTo>
                    <a:pt x="1817412" y="1152108"/>
                  </a:lnTo>
                  <a:lnTo>
                    <a:pt x="1812655" y="1162906"/>
                  </a:lnTo>
                  <a:lnTo>
                    <a:pt x="1807899" y="1173705"/>
                  </a:lnTo>
                  <a:lnTo>
                    <a:pt x="1803142" y="1184186"/>
                  </a:lnTo>
                  <a:lnTo>
                    <a:pt x="1797751" y="1194667"/>
                  </a:lnTo>
                  <a:lnTo>
                    <a:pt x="1792360" y="1204830"/>
                  </a:lnTo>
                  <a:lnTo>
                    <a:pt x="1786652" y="1214994"/>
                  </a:lnTo>
                  <a:lnTo>
                    <a:pt x="1780944" y="1224840"/>
                  </a:lnTo>
                  <a:lnTo>
                    <a:pt x="1774601" y="1234050"/>
                  </a:lnTo>
                  <a:lnTo>
                    <a:pt x="1768576" y="1243896"/>
                  </a:lnTo>
                  <a:lnTo>
                    <a:pt x="1762234" y="1253107"/>
                  </a:lnTo>
                  <a:lnTo>
                    <a:pt x="1755891" y="1262317"/>
                  </a:lnTo>
                  <a:lnTo>
                    <a:pt x="1748915" y="1271528"/>
                  </a:lnTo>
                  <a:lnTo>
                    <a:pt x="1741938" y="1280103"/>
                  </a:lnTo>
                  <a:lnTo>
                    <a:pt x="1735279" y="1288678"/>
                  </a:lnTo>
                  <a:lnTo>
                    <a:pt x="1727985" y="1297254"/>
                  </a:lnTo>
                  <a:lnTo>
                    <a:pt x="1720691" y="1305194"/>
                  </a:lnTo>
                  <a:lnTo>
                    <a:pt x="1713397" y="1313452"/>
                  </a:lnTo>
                  <a:lnTo>
                    <a:pt x="1705787" y="1321392"/>
                  </a:lnTo>
                  <a:lnTo>
                    <a:pt x="1698493" y="1329014"/>
                  </a:lnTo>
                  <a:lnTo>
                    <a:pt x="1690565" y="1336319"/>
                  </a:lnTo>
                  <a:lnTo>
                    <a:pt x="1682637" y="1343624"/>
                  </a:lnTo>
                  <a:lnTo>
                    <a:pt x="1674709" y="1350612"/>
                  </a:lnTo>
                  <a:lnTo>
                    <a:pt x="1666781" y="1357599"/>
                  </a:lnTo>
                  <a:lnTo>
                    <a:pt x="1658853" y="1364269"/>
                  </a:lnTo>
                  <a:lnTo>
                    <a:pt x="1650608" y="1370303"/>
                  </a:lnTo>
                  <a:lnTo>
                    <a:pt x="1642680" y="1376655"/>
                  </a:lnTo>
                  <a:lnTo>
                    <a:pt x="1634435" y="1382372"/>
                  </a:lnTo>
                  <a:lnTo>
                    <a:pt x="1626190" y="1388407"/>
                  </a:lnTo>
                  <a:lnTo>
                    <a:pt x="1617945" y="1393806"/>
                  </a:lnTo>
                  <a:lnTo>
                    <a:pt x="1609700" y="1399205"/>
                  </a:lnTo>
                  <a:lnTo>
                    <a:pt x="1601455" y="1403970"/>
                  </a:lnTo>
                  <a:lnTo>
                    <a:pt x="1592893" y="1408416"/>
                  </a:lnTo>
                  <a:lnTo>
                    <a:pt x="1584648" y="1413180"/>
                  </a:lnTo>
                  <a:lnTo>
                    <a:pt x="1576403" y="1417309"/>
                  </a:lnTo>
                  <a:lnTo>
                    <a:pt x="1568157" y="1421120"/>
                  </a:lnTo>
                  <a:lnTo>
                    <a:pt x="1559912" y="1425249"/>
                  </a:lnTo>
                  <a:lnTo>
                    <a:pt x="1551667" y="1428743"/>
                  </a:lnTo>
                  <a:lnTo>
                    <a:pt x="1543422" y="1431601"/>
                  </a:lnTo>
                  <a:lnTo>
                    <a:pt x="1535177" y="1434777"/>
                  </a:lnTo>
                  <a:lnTo>
                    <a:pt x="1527249" y="1437636"/>
                  </a:lnTo>
                  <a:lnTo>
                    <a:pt x="1519004" y="1439859"/>
                  </a:lnTo>
                  <a:lnTo>
                    <a:pt x="1510759" y="1442082"/>
                  </a:lnTo>
                  <a:lnTo>
                    <a:pt x="1503148" y="1443670"/>
                  </a:lnTo>
                  <a:lnTo>
                    <a:pt x="1495220" y="1445576"/>
                  </a:lnTo>
                  <a:lnTo>
                    <a:pt x="1487292" y="1446846"/>
                  </a:lnTo>
                  <a:lnTo>
                    <a:pt x="1479999" y="1448117"/>
                  </a:lnTo>
                  <a:lnTo>
                    <a:pt x="1472071" y="1448752"/>
                  </a:lnTo>
                  <a:lnTo>
                    <a:pt x="1464460" y="1449070"/>
                  </a:lnTo>
                  <a:lnTo>
                    <a:pt x="1457483" y="1449387"/>
                  </a:lnTo>
                  <a:lnTo>
                    <a:pt x="1449872" y="1449070"/>
                  </a:lnTo>
                  <a:lnTo>
                    <a:pt x="1442579" y="1448752"/>
                  </a:lnTo>
                  <a:lnTo>
                    <a:pt x="1434968" y="1448117"/>
                  </a:lnTo>
                  <a:lnTo>
                    <a:pt x="1427357" y="1446846"/>
                  </a:lnTo>
                  <a:lnTo>
                    <a:pt x="1419429" y="1445576"/>
                  </a:lnTo>
                  <a:lnTo>
                    <a:pt x="1411818" y="1443670"/>
                  </a:lnTo>
                  <a:lnTo>
                    <a:pt x="1403573" y="1442082"/>
                  </a:lnTo>
                  <a:lnTo>
                    <a:pt x="1395645" y="1439859"/>
                  </a:lnTo>
                  <a:lnTo>
                    <a:pt x="1387717" y="1437636"/>
                  </a:lnTo>
                  <a:lnTo>
                    <a:pt x="1379472" y="1434777"/>
                  </a:lnTo>
                  <a:lnTo>
                    <a:pt x="1371227" y="1431601"/>
                  </a:lnTo>
                  <a:lnTo>
                    <a:pt x="1362982" y="1428743"/>
                  </a:lnTo>
                  <a:lnTo>
                    <a:pt x="1355054" y="1425249"/>
                  </a:lnTo>
                  <a:lnTo>
                    <a:pt x="1346492" y="1421120"/>
                  </a:lnTo>
                  <a:lnTo>
                    <a:pt x="1338247" y="1417309"/>
                  </a:lnTo>
                  <a:lnTo>
                    <a:pt x="1330002" y="1413180"/>
                  </a:lnTo>
                  <a:lnTo>
                    <a:pt x="1321757" y="1408416"/>
                  </a:lnTo>
                  <a:lnTo>
                    <a:pt x="1313195" y="1403970"/>
                  </a:lnTo>
                  <a:lnTo>
                    <a:pt x="1304950" y="1399205"/>
                  </a:lnTo>
                  <a:lnTo>
                    <a:pt x="1296705" y="1393806"/>
                  </a:lnTo>
                  <a:lnTo>
                    <a:pt x="1288459" y="1388407"/>
                  </a:lnTo>
                  <a:lnTo>
                    <a:pt x="1280214" y="1382372"/>
                  </a:lnTo>
                  <a:lnTo>
                    <a:pt x="1272286" y="1376655"/>
                  </a:lnTo>
                  <a:lnTo>
                    <a:pt x="1264041" y="1370303"/>
                  </a:lnTo>
                  <a:lnTo>
                    <a:pt x="1255796" y="1364269"/>
                  </a:lnTo>
                  <a:lnTo>
                    <a:pt x="1247551" y="1357599"/>
                  </a:lnTo>
                  <a:lnTo>
                    <a:pt x="1239940" y="1350612"/>
                  </a:lnTo>
                  <a:lnTo>
                    <a:pt x="1232012" y="1343624"/>
                  </a:lnTo>
                  <a:lnTo>
                    <a:pt x="1224085" y="1336319"/>
                  </a:lnTo>
                  <a:lnTo>
                    <a:pt x="1216474" y="1329014"/>
                  </a:lnTo>
                  <a:lnTo>
                    <a:pt x="1208863" y="1321392"/>
                  </a:lnTo>
                  <a:lnTo>
                    <a:pt x="1201252" y="1313452"/>
                  </a:lnTo>
                  <a:lnTo>
                    <a:pt x="1193958" y="1305194"/>
                  </a:lnTo>
                  <a:lnTo>
                    <a:pt x="1186665" y="1297254"/>
                  </a:lnTo>
                  <a:lnTo>
                    <a:pt x="1179688" y="1288678"/>
                  </a:lnTo>
                  <a:lnTo>
                    <a:pt x="1172711" y="1280103"/>
                  </a:lnTo>
                  <a:lnTo>
                    <a:pt x="1165735" y="1271528"/>
                  </a:lnTo>
                  <a:lnTo>
                    <a:pt x="1159075" y="1262317"/>
                  </a:lnTo>
                  <a:lnTo>
                    <a:pt x="1152416" y="1253107"/>
                  </a:lnTo>
                  <a:lnTo>
                    <a:pt x="1146073" y="1243896"/>
                  </a:lnTo>
                  <a:lnTo>
                    <a:pt x="1139731" y="1234050"/>
                  </a:lnTo>
                  <a:lnTo>
                    <a:pt x="1134023" y="1224840"/>
                  </a:lnTo>
                  <a:lnTo>
                    <a:pt x="1127998" y="1214994"/>
                  </a:lnTo>
                  <a:lnTo>
                    <a:pt x="1122607" y="1204830"/>
                  </a:lnTo>
                  <a:lnTo>
                    <a:pt x="1116899" y="1194667"/>
                  </a:lnTo>
                  <a:lnTo>
                    <a:pt x="1111825" y="1184186"/>
                  </a:lnTo>
                  <a:lnTo>
                    <a:pt x="1106751" y="1173705"/>
                  </a:lnTo>
                  <a:lnTo>
                    <a:pt x="1101994" y="1162906"/>
                  </a:lnTo>
                  <a:lnTo>
                    <a:pt x="1097237" y="1152108"/>
                  </a:lnTo>
                  <a:lnTo>
                    <a:pt x="1093115" y="1141309"/>
                  </a:lnTo>
                  <a:lnTo>
                    <a:pt x="1088992" y="1130193"/>
                  </a:lnTo>
                  <a:lnTo>
                    <a:pt x="1085187" y="1118759"/>
                  </a:lnTo>
                  <a:lnTo>
                    <a:pt x="1081699" y="1107643"/>
                  </a:lnTo>
                  <a:lnTo>
                    <a:pt x="1078527" y="1095891"/>
                  </a:lnTo>
                  <a:lnTo>
                    <a:pt x="1075356" y="1084458"/>
                  </a:lnTo>
                  <a:lnTo>
                    <a:pt x="1072502" y="1072706"/>
                  </a:lnTo>
                  <a:lnTo>
                    <a:pt x="1070282" y="1060955"/>
                  </a:lnTo>
                  <a:lnTo>
                    <a:pt x="1068062" y="1048886"/>
                  </a:lnTo>
                  <a:lnTo>
                    <a:pt x="1066477" y="1036817"/>
                  </a:lnTo>
                  <a:lnTo>
                    <a:pt x="1064891" y="1024430"/>
                  </a:lnTo>
                  <a:lnTo>
                    <a:pt x="1063623" y="1012361"/>
                  </a:lnTo>
                  <a:lnTo>
                    <a:pt x="1062671" y="999657"/>
                  </a:lnTo>
                  <a:lnTo>
                    <a:pt x="1062037" y="987270"/>
                  </a:lnTo>
                  <a:lnTo>
                    <a:pt x="1062037" y="974566"/>
                  </a:lnTo>
                  <a:lnTo>
                    <a:pt x="1062037" y="962497"/>
                  </a:lnTo>
                  <a:lnTo>
                    <a:pt x="1062354" y="950428"/>
                  </a:lnTo>
                  <a:lnTo>
                    <a:pt x="1063306" y="938359"/>
                  </a:lnTo>
                  <a:lnTo>
                    <a:pt x="1064257" y="926290"/>
                  </a:lnTo>
                  <a:lnTo>
                    <a:pt x="1065208" y="914221"/>
                  </a:lnTo>
                  <a:lnTo>
                    <a:pt x="1066794" y="902469"/>
                  </a:lnTo>
                  <a:lnTo>
                    <a:pt x="1068380" y="890718"/>
                  </a:lnTo>
                  <a:lnTo>
                    <a:pt x="1069965" y="879284"/>
                  </a:lnTo>
                  <a:lnTo>
                    <a:pt x="1072185" y="867850"/>
                  </a:lnTo>
                  <a:lnTo>
                    <a:pt x="1074405" y="856416"/>
                  </a:lnTo>
                  <a:lnTo>
                    <a:pt x="1077259" y="844983"/>
                  </a:lnTo>
                  <a:lnTo>
                    <a:pt x="1079796" y="833866"/>
                  </a:lnTo>
                  <a:lnTo>
                    <a:pt x="1082650" y="822750"/>
                  </a:lnTo>
                  <a:lnTo>
                    <a:pt x="1085821" y="811634"/>
                  </a:lnTo>
                  <a:lnTo>
                    <a:pt x="1089627" y="800835"/>
                  </a:lnTo>
                  <a:lnTo>
                    <a:pt x="1093115" y="790037"/>
                  </a:lnTo>
                  <a:lnTo>
                    <a:pt x="1096920" y="779556"/>
                  </a:lnTo>
                  <a:lnTo>
                    <a:pt x="1101043" y="769075"/>
                  </a:lnTo>
                  <a:lnTo>
                    <a:pt x="1105165" y="758594"/>
                  </a:lnTo>
                  <a:lnTo>
                    <a:pt x="1109922" y="748430"/>
                  </a:lnTo>
                  <a:lnTo>
                    <a:pt x="1114362" y="738902"/>
                  </a:lnTo>
                  <a:lnTo>
                    <a:pt x="1119118" y="728739"/>
                  </a:lnTo>
                  <a:lnTo>
                    <a:pt x="1124509" y="719211"/>
                  </a:lnTo>
                  <a:lnTo>
                    <a:pt x="1129583" y="709682"/>
                  </a:lnTo>
                  <a:lnTo>
                    <a:pt x="1135291" y="700154"/>
                  </a:lnTo>
                  <a:lnTo>
                    <a:pt x="1140682" y="690944"/>
                  </a:lnTo>
                  <a:lnTo>
                    <a:pt x="1146391" y="682051"/>
                  </a:lnTo>
                  <a:lnTo>
                    <a:pt x="1152416" y="673158"/>
                  </a:lnTo>
                  <a:lnTo>
                    <a:pt x="1158758" y="664265"/>
                  </a:lnTo>
                  <a:lnTo>
                    <a:pt x="1164783" y="655689"/>
                  </a:lnTo>
                  <a:lnTo>
                    <a:pt x="1171443" y="647432"/>
                  </a:lnTo>
                  <a:lnTo>
                    <a:pt x="1177785" y="639174"/>
                  </a:lnTo>
                  <a:lnTo>
                    <a:pt x="1184762" y="631234"/>
                  </a:lnTo>
                  <a:lnTo>
                    <a:pt x="1191738" y="623611"/>
                  </a:lnTo>
                  <a:lnTo>
                    <a:pt x="1198715" y="615989"/>
                  </a:lnTo>
                  <a:lnTo>
                    <a:pt x="1206009" y="608684"/>
                  </a:lnTo>
                  <a:lnTo>
                    <a:pt x="1213620" y="601696"/>
                  </a:lnTo>
                  <a:lnTo>
                    <a:pt x="1220913" y="594391"/>
                  </a:lnTo>
                  <a:lnTo>
                    <a:pt x="1228841" y="588039"/>
                  </a:lnTo>
                  <a:lnTo>
                    <a:pt x="1236769" y="581369"/>
                  </a:lnTo>
                  <a:lnTo>
                    <a:pt x="1244380" y="575017"/>
                  </a:lnTo>
                  <a:lnTo>
                    <a:pt x="1252625" y="568983"/>
                  </a:lnTo>
                  <a:lnTo>
                    <a:pt x="1260870" y="562948"/>
                  </a:lnTo>
                  <a:lnTo>
                    <a:pt x="1269115" y="557549"/>
                  </a:lnTo>
                  <a:lnTo>
                    <a:pt x="1277360" y="552150"/>
                  </a:lnTo>
                  <a:lnTo>
                    <a:pt x="1286240" y="547068"/>
                  </a:lnTo>
                  <a:lnTo>
                    <a:pt x="1294802" y="542304"/>
                  </a:lnTo>
                  <a:lnTo>
                    <a:pt x="1303364" y="537540"/>
                  </a:lnTo>
                  <a:lnTo>
                    <a:pt x="1312560" y="533093"/>
                  </a:lnTo>
                  <a:lnTo>
                    <a:pt x="1321757" y="528964"/>
                  </a:lnTo>
                  <a:lnTo>
                    <a:pt x="1330953" y="525153"/>
                  </a:lnTo>
                  <a:lnTo>
                    <a:pt x="1339833" y="521659"/>
                  </a:lnTo>
                  <a:lnTo>
                    <a:pt x="1349029" y="518483"/>
                  </a:lnTo>
                  <a:lnTo>
                    <a:pt x="1358542" y="514990"/>
                  </a:lnTo>
                  <a:lnTo>
                    <a:pt x="1368056" y="512449"/>
                  </a:lnTo>
                  <a:lnTo>
                    <a:pt x="1377887" y="509908"/>
                  </a:lnTo>
                  <a:lnTo>
                    <a:pt x="1387717" y="507685"/>
                  </a:lnTo>
                  <a:lnTo>
                    <a:pt x="1397231" y="505462"/>
                  </a:lnTo>
                  <a:lnTo>
                    <a:pt x="1407062" y="503874"/>
                  </a:lnTo>
                  <a:lnTo>
                    <a:pt x="1416892" y="502603"/>
                  </a:lnTo>
                  <a:lnTo>
                    <a:pt x="1427040" y="501650"/>
                  </a:lnTo>
                  <a:lnTo>
                    <a:pt x="1437188" y="500697"/>
                  </a:lnTo>
                  <a:lnTo>
                    <a:pt x="1447336" y="500380"/>
                  </a:lnTo>
                  <a:lnTo>
                    <a:pt x="1457483" y="500062"/>
                  </a:lnTo>
                  <a:close/>
                  <a:moveTo>
                    <a:pt x="716008" y="249237"/>
                  </a:moveTo>
                  <a:lnTo>
                    <a:pt x="795913" y="249237"/>
                  </a:lnTo>
                  <a:lnTo>
                    <a:pt x="795913" y="374499"/>
                  </a:lnTo>
                  <a:lnTo>
                    <a:pt x="810181" y="375133"/>
                  </a:lnTo>
                  <a:lnTo>
                    <a:pt x="823816" y="376402"/>
                  </a:lnTo>
                  <a:lnTo>
                    <a:pt x="837133" y="377670"/>
                  </a:lnTo>
                  <a:lnTo>
                    <a:pt x="849500" y="379890"/>
                  </a:lnTo>
                  <a:lnTo>
                    <a:pt x="861549" y="381793"/>
                  </a:lnTo>
                  <a:lnTo>
                    <a:pt x="873281" y="384330"/>
                  </a:lnTo>
                  <a:lnTo>
                    <a:pt x="884379" y="386867"/>
                  </a:lnTo>
                  <a:lnTo>
                    <a:pt x="894842" y="389721"/>
                  </a:lnTo>
                  <a:lnTo>
                    <a:pt x="904989" y="393209"/>
                  </a:lnTo>
                  <a:lnTo>
                    <a:pt x="914819" y="396698"/>
                  </a:lnTo>
                  <a:lnTo>
                    <a:pt x="924014" y="400186"/>
                  </a:lnTo>
                  <a:lnTo>
                    <a:pt x="932575" y="403991"/>
                  </a:lnTo>
                  <a:lnTo>
                    <a:pt x="941136" y="407797"/>
                  </a:lnTo>
                  <a:lnTo>
                    <a:pt x="949381" y="411602"/>
                  </a:lnTo>
                  <a:lnTo>
                    <a:pt x="956673" y="415725"/>
                  </a:lnTo>
                  <a:lnTo>
                    <a:pt x="963966" y="419847"/>
                  </a:lnTo>
                  <a:lnTo>
                    <a:pt x="931624" y="504836"/>
                  </a:lnTo>
                  <a:lnTo>
                    <a:pt x="920209" y="498810"/>
                  </a:lnTo>
                  <a:lnTo>
                    <a:pt x="906257" y="491517"/>
                  </a:lnTo>
                  <a:lnTo>
                    <a:pt x="898330" y="488028"/>
                  </a:lnTo>
                  <a:lnTo>
                    <a:pt x="890086" y="484540"/>
                  </a:lnTo>
                  <a:lnTo>
                    <a:pt x="880891" y="480735"/>
                  </a:lnTo>
                  <a:lnTo>
                    <a:pt x="871061" y="477246"/>
                  </a:lnTo>
                  <a:lnTo>
                    <a:pt x="860597" y="474075"/>
                  </a:lnTo>
                  <a:lnTo>
                    <a:pt x="849500" y="470904"/>
                  </a:lnTo>
                  <a:lnTo>
                    <a:pt x="837767" y="468367"/>
                  </a:lnTo>
                  <a:lnTo>
                    <a:pt x="825401" y="465830"/>
                  </a:lnTo>
                  <a:lnTo>
                    <a:pt x="812401" y="463927"/>
                  </a:lnTo>
                  <a:lnTo>
                    <a:pt x="798449" y="462659"/>
                  </a:lnTo>
                  <a:lnTo>
                    <a:pt x="783863" y="461707"/>
                  </a:lnTo>
                  <a:lnTo>
                    <a:pt x="768960" y="461390"/>
                  </a:lnTo>
                  <a:lnTo>
                    <a:pt x="759765" y="461390"/>
                  </a:lnTo>
                  <a:lnTo>
                    <a:pt x="751204" y="462024"/>
                  </a:lnTo>
                  <a:lnTo>
                    <a:pt x="742643" y="462659"/>
                  </a:lnTo>
                  <a:lnTo>
                    <a:pt x="734398" y="463927"/>
                  </a:lnTo>
                  <a:lnTo>
                    <a:pt x="726471" y="465196"/>
                  </a:lnTo>
                  <a:lnTo>
                    <a:pt x="719496" y="467098"/>
                  </a:lnTo>
                  <a:lnTo>
                    <a:pt x="712203" y="469001"/>
                  </a:lnTo>
                  <a:lnTo>
                    <a:pt x="705544" y="471538"/>
                  </a:lnTo>
                  <a:lnTo>
                    <a:pt x="699202" y="473758"/>
                  </a:lnTo>
                  <a:lnTo>
                    <a:pt x="693178" y="476612"/>
                  </a:lnTo>
                  <a:lnTo>
                    <a:pt x="687153" y="479466"/>
                  </a:lnTo>
                  <a:lnTo>
                    <a:pt x="682080" y="482637"/>
                  </a:lnTo>
                  <a:lnTo>
                    <a:pt x="676689" y="486126"/>
                  </a:lnTo>
                  <a:lnTo>
                    <a:pt x="671933" y="489614"/>
                  </a:lnTo>
                  <a:lnTo>
                    <a:pt x="667177" y="493419"/>
                  </a:lnTo>
                  <a:lnTo>
                    <a:pt x="663055" y="497542"/>
                  </a:lnTo>
                  <a:lnTo>
                    <a:pt x="659250" y="501348"/>
                  </a:lnTo>
                  <a:lnTo>
                    <a:pt x="655445" y="505470"/>
                  </a:lnTo>
                  <a:lnTo>
                    <a:pt x="652274" y="509910"/>
                  </a:lnTo>
                  <a:lnTo>
                    <a:pt x="649103" y="514350"/>
                  </a:lnTo>
                  <a:lnTo>
                    <a:pt x="646249" y="519107"/>
                  </a:lnTo>
                  <a:lnTo>
                    <a:pt x="643713" y="523546"/>
                  </a:lnTo>
                  <a:lnTo>
                    <a:pt x="641493" y="528303"/>
                  </a:lnTo>
                  <a:lnTo>
                    <a:pt x="639591" y="533060"/>
                  </a:lnTo>
                  <a:lnTo>
                    <a:pt x="637688" y="537817"/>
                  </a:lnTo>
                  <a:lnTo>
                    <a:pt x="636420" y="542891"/>
                  </a:lnTo>
                  <a:lnTo>
                    <a:pt x="635152" y="547647"/>
                  </a:lnTo>
                  <a:lnTo>
                    <a:pt x="633566" y="552721"/>
                  </a:lnTo>
                  <a:lnTo>
                    <a:pt x="632932" y="557478"/>
                  </a:lnTo>
                  <a:lnTo>
                    <a:pt x="632298" y="562235"/>
                  </a:lnTo>
                  <a:lnTo>
                    <a:pt x="631981" y="567309"/>
                  </a:lnTo>
                  <a:lnTo>
                    <a:pt x="631981" y="572066"/>
                  </a:lnTo>
                  <a:lnTo>
                    <a:pt x="631981" y="578408"/>
                  </a:lnTo>
                  <a:lnTo>
                    <a:pt x="632615" y="584433"/>
                  </a:lnTo>
                  <a:lnTo>
                    <a:pt x="633249" y="590459"/>
                  </a:lnTo>
                  <a:lnTo>
                    <a:pt x="634200" y="595850"/>
                  </a:lnTo>
                  <a:lnTo>
                    <a:pt x="635786" y="601558"/>
                  </a:lnTo>
                  <a:lnTo>
                    <a:pt x="637371" y="606632"/>
                  </a:lnTo>
                  <a:lnTo>
                    <a:pt x="639274" y="612023"/>
                  </a:lnTo>
                  <a:lnTo>
                    <a:pt x="641176" y="617097"/>
                  </a:lnTo>
                  <a:lnTo>
                    <a:pt x="643713" y="622171"/>
                  </a:lnTo>
                  <a:lnTo>
                    <a:pt x="646249" y="626927"/>
                  </a:lnTo>
                  <a:lnTo>
                    <a:pt x="649737" y="631367"/>
                  </a:lnTo>
                  <a:lnTo>
                    <a:pt x="652908" y="636124"/>
                  </a:lnTo>
                  <a:lnTo>
                    <a:pt x="656713" y="640564"/>
                  </a:lnTo>
                  <a:lnTo>
                    <a:pt x="660835" y="645320"/>
                  </a:lnTo>
                  <a:lnTo>
                    <a:pt x="665274" y="649443"/>
                  </a:lnTo>
                  <a:lnTo>
                    <a:pt x="670031" y="653566"/>
                  </a:lnTo>
                  <a:lnTo>
                    <a:pt x="675104" y="658005"/>
                  </a:lnTo>
                  <a:lnTo>
                    <a:pt x="680177" y="662128"/>
                  </a:lnTo>
                  <a:lnTo>
                    <a:pt x="686202" y="665933"/>
                  </a:lnTo>
                  <a:lnTo>
                    <a:pt x="691909" y="670373"/>
                  </a:lnTo>
                  <a:lnTo>
                    <a:pt x="698568" y="674178"/>
                  </a:lnTo>
                  <a:lnTo>
                    <a:pt x="705227" y="678301"/>
                  </a:lnTo>
                  <a:lnTo>
                    <a:pt x="719813" y="686229"/>
                  </a:lnTo>
                  <a:lnTo>
                    <a:pt x="735667" y="694474"/>
                  </a:lnTo>
                  <a:lnTo>
                    <a:pt x="753106" y="702402"/>
                  </a:lnTo>
                  <a:lnTo>
                    <a:pt x="771814" y="710964"/>
                  </a:lnTo>
                  <a:lnTo>
                    <a:pt x="792108" y="719527"/>
                  </a:lnTo>
                  <a:lnTo>
                    <a:pt x="804474" y="724600"/>
                  </a:lnTo>
                  <a:lnTo>
                    <a:pt x="816206" y="729991"/>
                  </a:lnTo>
                  <a:lnTo>
                    <a:pt x="827621" y="735065"/>
                  </a:lnTo>
                  <a:lnTo>
                    <a:pt x="838719" y="740774"/>
                  </a:lnTo>
                  <a:lnTo>
                    <a:pt x="849500" y="745847"/>
                  </a:lnTo>
                  <a:lnTo>
                    <a:pt x="859963" y="751873"/>
                  </a:lnTo>
                  <a:lnTo>
                    <a:pt x="870110" y="757264"/>
                  </a:lnTo>
                  <a:lnTo>
                    <a:pt x="879622" y="763289"/>
                  </a:lnTo>
                  <a:lnTo>
                    <a:pt x="888501" y="768997"/>
                  </a:lnTo>
                  <a:lnTo>
                    <a:pt x="897379" y="775340"/>
                  </a:lnTo>
                  <a:lnTo>
                    <a:pt x="905940" y="781365"/>
                  </a:lnTo>
                  <a:lnTo>
                    <a:pt x="914184" y="788024"/>
                  </a:lnTo>
                  <a:lnTo>
                    <a:pt x="921477" y="794367"/>
                  </a:lnTo>
                  <a:lnTo>
                    <a:pt x="928770" y="801026"/>
                  </a:lnTo>
                  <a:lnTo>
                    <a:pt x="935746" y="808003"/>
                  </a:lnTo>
                  <a:lnTo>
                    <a:pt x="942088" y="814980"/>
                  </a:lnTo>
                  <a:lnTo>
                    <a:pt x="948429" y="822273"/>
                  </a:lnTo>
                  <a:lnTo>
                    <a:pt x="953820" y="829250"/>
                  </a:lnTo>
                  <a:lnTo>
                    <a:pt x="959210" y="837178"/>
                  </a:lnTo>
                  <a:lnTo>
                    <a:pt x="963966" y="844789"/>
                  </a:lnTo>
                  <a:lnTo>
                    <a:pt x="968406" y="852717"/>
                  </a:lnTo>
                  <a:lnTo>
                    <a:pt x="972845" y="860962"/>
                  </a:lnTo>
                  <a:lnTo>
                    <a:pt x="976333" y="869524"/>
                  </a:lnTo>
                  <a:lnTo>
                    <a:pt x="979503" y="878087"/>
                  </a:lnTo>
                  <a:lnTo>
                    <a:pt x="982674" y="886966"/>
                  </a:lnTo>
                  <a:lnTo>
                    <a:pt x="985211" y="895845"/>
                  </a:lnTo>
                  <a:lnTo>
                    <a:pt x="987431" y="905359"/>
                  </a:lnTo>
                  <a:lnTo>
                    <a:pt x="989016" y="914873"/>
                  </a:lnTo>
                  <a:lnTo>
                    <a:pt x="990284" y="925020"/>
                  </a:lnTo>
                  <a:lnTo>
                    <a:pt x="991236" y="935168"/>
                  </a:lnTo>
                  <a:lnTo>
                    <a:pt x="991870" y="944999"/>
                  </a:lnTo>
                  <a:lnTo>
                    <a:pt x="992187" y="955781"/>
                  </a:lnTo>
                  <a:lnTo>
                    <a:pt x="991870" y="965295"/>
                  </a:lnTo>
                  <a:lnTo>
                    <a:pt x="991236" y="974808"/>
                  </a:lnTo>
                  <a:lnTo>
                    <a:pt x="990284" y="984322"/>
                  </a:lnTo>
                  <a:lnTo>
                    <a:pt x="989016" y="993835"/>
                  </a:lnTo>
                  <a:lnTo>
                    <a:pt x="987113" y="1002715"/>
                  </a:lnTo>
                  <a:lnTo>
                    <a:pt x="984894" y="1012228"/>
                  </a:lnTo>
                  <a:lnTo>
                    <a:pt x="982357" y="1021108"/>
                  </a:lnTo>
                  <a:lnTo>
                    <a:pt x="978869" y="1030304"/>
                  </a:lnTo>
                  <a:lnTo>
                    <a:pt x="975698" y="1039184"/>
                  </a:lnTo>
                  <a:lnTo>
                    <a:pt x="971893" y="1047429"/>
                  </a:lnTo>
                  <a:lnTo>
                    <a:pt x="967454" y="1055991"/>
                  </a:lnTo>
                  <a:lnTo>
                    <a:pt x="962698" y="1064553"/>
                  </a:lnTo>
                  <a:lnTo>
                    <a:pt x="957625" y="1072481"/>
                  </a:lnTo>
                  <a:lnTo>
                    <a:pt x="952234" y="1080409"/>
                  </a:lnTo>
                  <a:lnTo>
                    <a:pt x="946210" y="1088337"/>
                  </a:lnTo>
                  <a:lnTo>
                    <a:pt x="940185" y="1095631"/>
                  </a:lnTo>
                  <a:lnTo>
                    <a:pt x="933526" y="1102925"/>
                  </a:lnTo>
                  <a:lnTo>
                    <a:pt x="926551" y="1110219"/>
                  </a:lnTo>
                  <a:lnTo>
                    <a:pt x="918941" y="1116561"/>
                  </a:lnTo>
                  <a:lnTo>
                    <a:pt x="911014" y="1123221"/>
                  </a:lnTo>
                  <a:lnTo>
                    <a:pt x="903087" y="1129246"/>
                  </a:lnTo>
                  <a:lnTo>
                    <a:pt x="894525" y="1135271"/>
                  </a:lnTo>
                  <a:lnTo>
                    <a:pt x="885647" y="1140979"/>
                  </a:lnTo>
                  <a:lnTo>
                    <a:pt x="876134" y="1146370"/>
                  </a:lnTo>
                  <a:lnTo>
                    <a:pt x="866622" y="1151127"/>
                  </a:lnTo>
                  <a:lnTo>
                    <a:pt x="856475" y="1155884"/>
                  </a:lnTo>
                  <a:lnTo>
                    <a:pt x="846012" y="1160006"/>
                  </a:lnTo>
                  <a:lnTo>
                    <a:pt x="835231" y="1163812"/>
                  </a:lnTo>
                  <a:lnTo>
                    <a:pt x="824133" y="1167617"/>
                  </a:lnTo>
                  <a:lnTo>
                    <a:pt x="812401" y="1170471"/>
                  </a:lnTo>
                  <a:lnTo>
                    <a:pt x="800669" y="1173008"/>
                  </a:lnTo>
                  <a:lnTo>
                    <a:pt x="788303" y="1175228"/>
                  </a:lnTo>
                  <a:lnTo>
                    <a:pt x="788303" y="1309687"/>
                  </a:lnTo>
                  <a:lnTo>
                    <a:pt x="707129" y="1309687"/>
                  </a:lnTo>
                  <a:lnTo>
                    <a:pt x="707129" y="1179351"/>
                  </a:lnTo>
                  <a:lnTo>
                    <a:pt x="692861" y="1179034"/>
                  </a:lnTo>
                  <a:lnTo>
                    <a:pt x="678592" y="1178082"/>
                  </a:lnTo>
                  <a:lnTo>
                    <a:pt x="664640" y="1176180"/>
                  </a:lnTo>
                  <a:lnTo>
                    <a:pt x="650689" y="1174277"/>
                  </a:lnTo>
                  <a:lnTo>
                    <a:pt x="637054" y="1172057"/>
                  </a:lnTo>
                  <a:lnTo>
                    <a:pt x="623102" y="1169520"/>
                  </a:lnTo>
                  <a:lnTo>
                    <a:pt x="609785" y="1166349"/>
                  </a:lnTo>
                  <a:lnTo>
                    <a:pt x="596785" y="1162543"/>
                  </a:lnTo>
                  <a:lnTo>
                    <a:pt x="584101" y="1158738"/>
                  </a:lnTo>
                  <a:lnTo>
                    <a:pt x="572052" y="1154615"/>
                  </a:lnTo>
                  <a:lnTo>
                    <a:pt x="560003" y="1149859"/>
                  </a:lnTo>
                  <a:lnTo>
                    <a:pt x="548588" y="1144785"/>
                  </a:lnTo>
                  <a:lnTo>
                    <a:pt x="537807" y="1139394"/>
                  </a:lnTo>
                  <a:lnTo>
                    <a:pt x="527660" y="1134320"/>
                  </a:lnTo>
                  <a:lnTo>
                    <a:pt x="518148" y="1128294"/>
                  </a:lnTo>
                  <a:lnTo>
                    <a:pt x="509587" y="1122586"/>
                  </a:lnTo>
                  <a:lnTo>
                    <a:pt x="540027" y="1036012"/>
                  </a:lnTo>
                  <a:lnTo>
                    <a:pt x="549222" y="1041721"/>
                  </a:lnTo>
                  <a:lnTo>
                    <a:pt x="558735" y="1047112"/>
                  </a:lnTo>
                  <a:lnTo>
                    <a:pt x="568564" y="1052820"/>
                  </a:lnTo>
                  <a:lnTo>
                    <a:pt x="579028" y="1057577"/>
                  </a:lnTo>
                  <a:lnTo>
                    <a:pt x="589492" y="1062651"/>
                  </a:lnTo>
                  <a:lnTo>
                    <a:pt x="600590" y="1067090"/>
                  </a:lnTo>
                  <a:lnTo>
                    <a:pt x="612004" y="1071213"/>
                  </a:lnTo>
                  <a:lnTo>
                    <a:pt x="623737" y="1075335"/>
                  </a:lnTo>
                  <a:lnTo>
                    <a:pt x="635786" y="1078824"/>
                  </a:lnTo>
                  <a:lnTo>
                    <a:pt x="648152" y="1081995"/>
                  </a:lnTo>
                  <a:lnTo>
                    <a:pt x="660518" y="1084849"/>
                  </a:lnTo>
                  <a:lnTo>
                    <a:pt x="673201" y="1087069"/>
                  </a:lnTo>
                  <a:lnTo>
                    <a:pt x="686202" y="1088972"/>
                  </a:lnTo>
                  <a:lnTo>
                    <a:pt x="699519" y="1090240"/>
                  </a:lnTo>
                  <a:lnTo>
                    <a:pt x="712520" y="1091191"/>
                  </a:lnTo>
                  <a:lnTo>
                    <a:pt x="726154" y="1091509"/>
                  </a:lnTo>
                  <a:lnTo>
                    <a:pt x="734716" y="1091191"/>
                  </a:lnTo>
                  <a:lnTo>
                    <a:pt x="743277" y="1090874"/>
                  </a:lnTo>
                  <a:lnTo>
                    <a:pt x="751521" y="1090240"/>
                  </a:lnTo>
                  <a:lnTo>
                    <a:pt x="759131" y="1088972"/>
                  </a:lnTo>
                  <a:lnTo>
                    <a:pt x="767058" y="1087703"/>
                  </a:lnTo>
                  <a:lnTo>
                    <a:pt x="774668" y="1086117"/>
                  </a:lnTo>
                  <a:lnTo>
                    <a:pt x="781644" y="1083898"/>
                  </a:lnTo>
                  <a:lnTo>
                    <a:pt x="788937" y="1081995"/>
                  </a:lnTo>
                  <a:lnTo>
                    <a:pt x="795595" y="1079458"/>
                  </a:lnTo>
                  <a:lnTo>
                    <a:pt x="802571" y="1076921"/>
                  </a:lnTo>
                  <a:lnTo>
                    <a:pt x="809230" y="1074067"/>
                  </a:lnTo>
                  <a:lnTo>
                    <a:pt x="815255" y="1070579"/>
                  </a:lnTo>
                  <a:lnTo>
                    <a:pt x="821279" y="1067407"/>
                  </a:lnTo>
                  <a:lnTo>
                    <a:pt x="826987" y="1063919"/>
                  </a:lnTo>
                  <a:lnTo>
                    <a:pt x="832377" y="1059796"/>
                  </a:lnTo>
                  <a:lnTo>
                    <a:pt x="837450" y="1055674"/>
                  </a:lnTo>
                  <a:lnTo>
                    <a:pt x="842207" y="1051551"/>
                  </a:lnTo>
                  <a:lnTo>
                    <a:pt x="847280" y="1046795"/>
                  </a:lnTo>
                  <a:lnTo>
                    <a:pt x="851402" y="1042355"/>
                  </a:lnTo>
                  <a:lnTo>
                    <a:pt x="855524" y="1037281"/>
                  </a:lnTo>
                  <a:lnTo>
                    <a:pt x="859329" y="1032207"/>
                  </a:lnTo>
                  <a:lnTo>
                    <a:pt x="862817" y="1027133"/>
                  </a:lnTo>
                  <a:lnTo>
                    <a:pt x="866305" y="1021425"/>
                  </a:lnTo>
                  <a:lnTo>
                    <a:pt x="868842" y="1016034"/>
                  </a:lnTo>
                  <a:lnTo>
                    <a:pt x="871378" y="1010009"/>
                  </a:lnTo>
                  <a:lnTo>
                    <a:pt x="873598" y="1003983"/>
                  </a:lnTo>
                  <a:lnTo>
                    <a:pt x="875500" y="997641"/>
                  </a:lnTo>
                  <a:lnTo>
                    <a:pt x="877086" y="991299"/>
                  </a:lnTo>
                  <a:lnTo>
                    <a:pt x="878354" y="984956"/>
                  </a:lnTo>
                  <a:lnTo>
                    <a:pt x="879305" y="978297"/>
                  </a:lnTo>
                  <a:lnTo>
                    <a:pt x="879939" y="971954"/>
                  </a:lnTo>
                  <a:lnTo>
                    <a:pt x="879939" y="964978"/>
                  </a:lnTo>
                  <a:lnTo>
                    <a:pt x="879939" y="958318"/>
                  </a:lnTo>
                  <a:lnTo>
                    <a:pt x="879622" y="951976"/>
                  </a:lnTo>
                  <a:lnTo>
                    <a:pt x="878671" y="945950"/>
                  </a:lnTo>
                  <a:lnTo>
                    <a:pt x="877720" y="939608"/>
                  </a:lnTo>
                  <a:lnTo>
                    <a:pt x="876134" y="933266"/>
                  </a:lnTo>
                  <a:lnTo>
                    <a:pt x="874549" y="927557"/>
                  </a:lnTo>
                  <a:lnTo>
                    <a:pt x="872647" y="921849"/>
                  </a:lnTo>
                  <a:lnTo>
                    <a:pt x="870744" y="916458"/>
                  </a:lnTo>
                  <a:lnTo>
                    <a:pt x="868207" y="910750"/>
                  </a:lnTo>
                  <a:lnTo>
                    <a:pt x="865354" y="905676"/>
                  </a:lnTo>
                  <a:lnTo>
                    <a:pt x="862183" y="900602"/>
                  </a:lnTo>
                  <a:lnTo>
                    <a:pt x="859012" y="895211"/>
                  </a:lnTo>
                  <a:lnTo>
                    <a:pt x="855524" y="890454"/>
                  </a:lnTo>
                  <a:lnTo>
                    <a:pt x="851402" y="885380"/>
                  </a:lnTo>
                  <a:lnTo>
                    <a:pt x="847280" y="880624"/>
                  </a:lnTo>
                  <a:lnTo>
                    <a:pt x="842524" y="875867"/>
                  </a:lnTo>
                  <a:lnTo>
                    <a:pt x="838085" y="871427"/>
                  </a:lnTo>
                  <a:lnTo>
                    <a:pt x="833011" y="866987"/>
                  </a:lnTo>
                  <a:lnTo>
                    <a:pt x="827621" y="862231"/>
                  </a:lnTo>
                  <a:lnTo>
                    <a:pt x="822230" y="858108"/>
                  </a:lnTo>
                  <a:lnTo>
                    <a:pt x="816206" y="853985"/>
                  </a:lnTo>
                  <a:lnTo>
                    <a:pt x="810181" y="849546"/>
                  </a:lnTo>
                  <a:lnTo>
                    <a:pt x="803840" y="845740"/>
                  </a:lnTo>
                  <a:lnTo>
                    <a:pt x="797181" y="841301"/>
                  </a:lnTo>
                  <a:lnTo>
                    <a:pt x="782912" y="833690"/>
                  </a:lnTo>
                  <a:lnTo>
                    <a:pt x="767692" y="826079"/>
                  </a:lnTo>
                  <a:lnTo>
                    <a:pt x="751521" y="818785"/>
                  </a:lnTo>
                  <a:lnTo>
                    <a:pt x="734081" y="811174"/>
                  </a:lnTo>
                  <a:lnTo>
                    <a:pt x="709983" y="801344"/>
                  </a:lnTo>
                  <a:lnTo>
                    <a:pt x="687153" y="791196"/>
                  </a:lnTo>
                  <a:lnTo>
                    <a:pt x="676055" y="786439"/>
                  </a:lnTo>
                  <a:lnTo>
                    <a:pt x="665274" y="781048"/>
                  </a:lnTo>
                  <a:lnTo>
                    <a:pt x="655128" y="775657"/>
                  </a:lnTo>
                  <a:lnTo>
                    <a:pt x="644981" y="770266"/>
                  </a:lnTo>
                  <a:lnTo>
                    <a:pt x="635786" y="764875"/>
                  </a:lnTo>
                  <a:lnTo>
                    <a:pt x="626273" y="759167"/>
                  </a:lnTo>
                  <a:lnTo>
                    <a:pt x="617395" y="753458"/>
                  </a:lnTo>
                  <a:lnTo>
                    <a:pt x="608517" y="747433"/>
                  </a:lnTo>
                  <a:lnTo>
                    <a:pt x="600590" y="741408"/>
                  </a:lnTo>
                  <a:lnTo>
                    <a:pt x="592662" y="735065"/>
                  </a:lnTo>
                  <a:lnTo>
                    <a:pt x="585052" y="729040"/>
                  </a:lnTo>
                  <a:lnTo>
                    <a:pt x="578077" y="722381"/>
                  </a:lnTo>
                  <a:lnTo>
                    <a:pt x="571418" y="715721"/>
                  </a:lnTo>
                  <a:lnTo>
                    <a:pt x="565076" y="708744"/>
                  </a:lnTo>
                  <a:lnTo>
                    <a:pt x="559052" y="701451"/>
                  </a:lnTo>
                  <a:lnTo>
                    <a:pt x="553344" y="694474"/>
                  </a:lnTo>
                  <a:lnTo>
                    <a:pt x="548588" y="686546"/>
                  </a:lnTo>
                  <a:lnTo>
                    <a:pt x="543832" y="678935"/>
                  </a:lnTo>
                  <a:lnTo>
                    <a:pt x="539393" y="671007"/>
                  </a:lnTo>
                  <a:lnTo>
                    <a:pt x="535588" y="662762"/>
                  </a:lnTo>
                  <a:lnTo>
                    <a:pt x="532417" y="654200"/>
                  </a:lnTo>
                  <a:lnTo>
                    <a:pt x="529246" y="645955"/>
                  </a:lnTo>
                  <a:lnTo>
                    <a:pt x="526709" y="636758"/>
                  </a:lnTo>
                  <a:lnTo>
                    <a:pt x="524807" y="627562"/>
                  </a:lnTo>
                  <a:lnTo>
                    <a:pt x="523221" y="618048"/>
                  </a:lnTo>
                  <a:lnTo>
                    <a:pt x="521953" y="608217"/>
                  </a:lnTo>
                  <a:lnTo>
                    <a:pt x="521319" y="598069"/>
                  </a:lnTo>
                  <a:lnTo>
                    <a:pt x="521002" y="587922"/>
                  </a:lnTo>
                  <a:lnTo>
                    <a:pt x="521319" y="577774"/>
                  </a:lnTo>
                  <a:lnTo>
                    <a:pt x="521953" y="567943"/>
                  </a:lnTo>
                  <a:lnTo>
                    <a:pt x="522904" y="558429"/>
                  </a:lnTo>
                  <a:lnTo>
                    <a:pt x="524490" y="548916"/>
                  </a:lnTo>
                  <a:lnTo>
                    <a:pt x="526392" y="539402"/>
                  </a:lnTo>
                  <a:lnTo>
                    <a:pt x="528612" y="530523"/>
                  </a:lnTo>
                  <a:lnTo>
                    <a:pt x="531783" y="521643"/>
                  </a:lnTo>
                  <a:lnTo>
                    <a:pt x="534636" y="512764"/>
                  </a:lnTo>
                  <a:lnTo>
                    <a:pt x="538124" y="504202"/>
                  </a:lnTo>
                  <a:lnTo>
                    <a:pt x="541929" y="495956"/>
                  </a:lnTo>
                  <a:lnTo>
                    <a:pt x="546685" y="487711"/>
                  </a:lnTo>
                  <a:lnTo>
                    <a:pt x="551125" y="479783"/>
                  </a:lnTo>
                  <a:lnTo>
                    <a:pt x="556515" y="472489"/>
                  </a:lnTo>
                  <a:lnTo>
                    <a:pt x="561905" y="464879"/>
                  </a:lnTo>
                  <a:lnTo>
                    <a:pt x="567930" y="457585"/>
                  </a:lnTo>
                  <a:lnTo>
                    <a:pt x="573955" y="450925"/>
                  </a:lnTo>
                  <a:lnTo>
                    <a:pt x="580613" y="444266"/>
                  </a:lnTo>
                  <a:lnTo>
                    <a:pt x="587272" y="437923"/>
                  </a:lnTo>
                  <a:lnTo>
                    <a:pt x="594565" y="431581"/>
                  </a:lnTo>
                  <a:lnTo>
                    <a:pt x="602175" y="425873"/>
                  </a:lnTo>
                  <a:lnTo>
                    <a:pt x="609785" y="420165"/>
                  </a:lnTo>
                  <a:lnTo>
                    <a:pt x="618029" y="415091"/>
                  </a:lnTo>
                  <a:lnTo>
                    <a:pt x="626590" y="410017"/>
                  </a:lnTo>
                  <a:lnTo>
                    <a:pt x="635469" y="405577"/>
                  </a:lnTo>
                  <a:lnTo>
                    <a:pt x="644347" y="400820"/>
                  </a:lnTo>
                  <a:lnTo>
                    <a:pt x="653859" y="397015"/>
                  </a:lnTo>
                  <a:lnTo>
                    <a:pt x="663372" y="393526"/>
                  </a:lnTo>
                  <a:lnTo>
                    <a:pt x="673519" y="389721"/>
                  </a:lnTo>
                  <a:lnTo>
                    <a:pt x="683665" y="386867"/>
                  </a:lnTo>
                  <a:lnTo>
                    <a:pt x="694129" y="384330"/>
                  </a:lnTo>
                  <a:lnTo>
                    <a:pt x="704910" y="381793"/>
                  </a:lnTo>
                  <a:lnTo>
                    <a:pt x="716008" y="379890"/>
                  </a:lnTo>
                  <a:lnTo>
                    <a:pt x="716008" y="249237"/>
                  </a:lnTo>
                  <a:close/>
                  <a:moveTo>
                    <a:pt x="784828" y="0"/>
                  </a:moveTo>
                  <a:lnTo>
                    <a:pt x="808948" y="317"/>
                  </a:lnTo>
                  <a:lnTo>
                    <a:pt x="832750" y="1588"/>
                  </a:lnTo>
                  <a:lnTo>
                    <a:pt x="856551" y="3175"/>
                  </a:lnTo>
                  <a:lnTo>
                    <a:pt x="880036" y="5716"/>
                  </a:lnTo>
                  <a:lnTo>
                    <a:pt x="903203" y="9209"/>
                  </a:lnTo>
                  <a:lnTo>
                    <a:pt x="926370" y="13020"/>
                  </a:lnTo>
                  <a:lnTo>
                    <a:pt x="949538" y="17466"/>
                  </a:lnTo>
                  <a:lnTo>
                    <a:pt x="972387" y="22864"/>
                  </a:lnTo>
                  <a:lnTo>
                    <a:pt x="994920" y="28581"/>
                  </a:lnTo>
                  <a:lnTo>
                    <a:pt x="1017452" y="35249"/>
                  </a:lnTo>
                  <a:lnTo>
                    <a:pt x="1039668" y="42871"/>
                  </a:lnTo>
                  <a:lnTo>
                    <a:pt x="1061565" y="50493"/>
                  </a:lnTo>
                  <a:lnTo>
                    <a:pt x="1083146" y="59067"/>
                  </a:lnTo>
                  <a:lnTo>
                    <a:pt x="1104727" y="68276"/>
                  </a:lnTo>
                  <a:lnTo>
                    <a:pt x="1125990" y="78121"/>
                  </a:lnTo>
                  <a:lnTo>
                    <a:pt x="1146618" y="88283"/>
                  </a:lnTo>
                  <a:lnTo>
                    <a:pt x="1167246" y="99397"/>
                  </a:lnTo>
                  <a:lnTo>
                    <a:pt x="1187240" y="111147"/>
                  </a:lnTo>
                  <a:lnTo>
                    <a:pt x="1207233" y="123215"/>
                  </a:lnTo>
                  <a:lnTo>
                    <a:pt x="1226910" y="136553"/>
                  </a:lnTo>
                  <a:lnTo>
                    <a:pt x="1245634" y="149890"/>
                  </a:lnTo>
                  <a:lnTo>
                    <a:pt x="1264675" y="163863"/>
                  </a:lnTo>
                  <a:lnTo>
                    <a:pt x="1283082" y="178154"/>
                  </a:lnTo>
                  <a:lnTo>
                    <a:pt x="1300854" y="193714"/>
                  </a:lnTo>
                  <a:lnTo>
                    <a:pt x="1318309" y="209275"/>
                  </a:lnTo>
                  <a:lnTo>
                    <a:pt x="1335129" y="225153"/>
                  </a:lnTo>
                  <a:lnTo>
                    <a:pt x="1351949" y="242302"/>
                  </a:lnTo>
                  <a:lnTo>
                    <a:pt x="1368134" y="259450"/>
                  </a:lnTo>
                  <a:lnTo>
                    <a:pt x="1383368" y="277234"/>
                  </a:lnTo>
                  <a:lnTo>
                    <a:pt x="1398918" y="295335"/>
                  </a:lnTo>
                  <a:lnTo>
                    <a:pt x="1413199" y="314389"/>
                  </a:lnTo>
                  <a:lnTo>
                    <a:pt x="1427163" y="333760"/>
                  </a:lnTo>
                  <a:lnTo>
                    <a:pt x="1313549" y="414104"/>
                  </a:lnTo>
                  <a:lnTo>
                    <a:pt x="1301806" y="397908"/>
                  </a:lnTo>
                  <a:lnTo>
                    <a:pt x="1289747" y="382665"/>
                  </a:lnTo>
                  <a:lnTo>
                    <a:pt x="1277370" y="367740"/>
                  </a:lnTo>
                  <a:lnTo>
                    <a:pt x="1264675" y="352814"/>
                  </a:lnTo>
                  <a:lnTo>
                    <a:pt x="1251346" y="338524"/>
                  </a:lnTo>
                  <a:lnTo>
                    <a:pt x="1238017" y="324868"/>
                  </a:lnTo>
                  <a:lnTo>
                    <a:pt x="1223736" y="311531"/>
                  </a:lnTo>
                  <a:lnTo>
                    <a:pt x="1209455" y="298828"/>
                  </a:lnTo>
                  <a:lnTo>
                    <a:pt x="1194539" y="286126"/>
                  </a:lnTo>
                  <a:lnTo>
                    <a:pt x="1179623" y="274058"/>
                  </a:lnTo>
                  <a:lnTo>
                    <a:pt x="1164073" y="262308"/>
                  </a:lnTo>
                  <a:lnTo>
                    <a:pt x="1148522" y="251829"/>
                  </a:lnTo>
                  <a:lnTo>
                    <a:pt x="1132654" y="241031"/>
                  </a:lnTo>
                  <a:lnTo>
                    <a:pt x="1116151" y="230869"/>
                  </a:lnTo>
                  <a:lnTo>
                    <a:pt x="1099649" y="221342"/>
                  </a:lnTo>
                  <a:lnTo>
                    <a:pt x="1082511" y="212133"/>
                  </a:lnTo>
                  <a:lnTo>
                    <a:pt x="1065374" y="203559"/>
                  </a:lnTo>
                  <a:lnTo>
                    <a:pt x="1047919" y="195620"/>
                  </a:lnTo>
                  <a:lnTo>
                    <a:pt x="1030464" y="187998"/>
                  </a:lnTo>
                  <a:lnTo>
                    <a:pt x="1012375" y="180694"/>
                  </a:lnTo>
                  <a:lnTo>
                    <a:pt x="994603" y="174343"/>
                  </a:lnTo>
                  <a:lnTo>
                    <a:pt x="976196" y="168309"/>
                  </a:lnTo>
                  <a:lnTo>
                    <a:pt x="957472" y="162910"/>
                  </a:lnTo>
                  <a:lnTo>
                    <a:pt x="939065" y="157829"/>
                  </a:lnTo>
                  <a:lnTo>
                    <a:pt x="920341" y="153701"/>
                  </a:lnTo>
                  <a:lnTo>
                    <a:pt x="901616" y="150208"/>
                  </a:lnTo>
                  <a:lnTo>
                    <a:pt x="882258" y="146715"/>
                  </a:lnTo>
                  <a:lnTo>
                    <a:pt x="862899" y="144174"/>
                  </a:lnTo>
                  <a:lnTo>
                    <a:pt x="843857" y="141951"/>
                  </a:lnTo>
                  <a:lnTo>
                    <a:pt x="824181" y="140681"/>
                  </a:lnTo>
                  <a:lnTo>
                    <a:pt x="804505" y="139728"/>
                  </a:lnTo>
                  <a:lnTo>
                    <a:pt x="784828" y="139411"/>
                  </a:lnTo>
                  <a:lnTo>
                    <a:pt x="768326" y="139728"/>
                  </a:lnTo>
                  <a:lnTo>
                    <a:pt x="751823" y="140363"/>
                  </a:lnTo>
                  <a:lnTo>
                    <a:pt x="735320" y="141316"/>
                  </a:lnTo>
                  <a:lnTo>
                    <a:pt x="719135" y="142586"/>
                  </a:lnTo>
                  <a:lnTo>
                    <a:pt x="702632" y="144492"/>
                  </a:lnTo>
                  <a:lnTo>
                    <a:pt x="686764" y="146715"/>
                  </a:lnTo>
                  <a:lnTo>
                    <a:pt x="670897" y="149573"/>
                  </a:lnTo>
                  <a:lnTo>
                    <a:pt x="655029" y="152431"/>
                  </a:lnTo>
                  <a:lnTo>
                    <a:pt x="639478" y="155924"/>
                  </a:lnTo>
                  <a:lnTo>
                    <a:pt x="623927" y="160052"/>
                  </a:lnTo>
                  <a:lnTo>
                    <a:pt x="608377" y="163863"/>
                  </a:lnTo>
                  <a:lnTo>
                    <a:pt x="593144" y="168309"/>
                  </a:lnTo>
                  <a:lnTo>
                    <a:pt x="578228" y="173390"/>
                  </a:lnTo>
                  <a:lnTo>
                    <a:pt x="562994" y="178471"/>
                  </a:lnTo>
                  <a:lnTo>
                    <a:pt x="548396" y="184505"/>
                  </a:lnTo>
                  <a:lnTo>
                    <a:pt x="533797" y="190221"/>
                  </a:lnTo>
                  <a:lnTo>
                    <a:pt x="519516" y="196572"/>
                  </a:lnTo>
                  <a:lnTo>
                    <a:pt x="505235" y="203241"/>
                  </a:lnTo>
                  <a:lnTo>
                    <a:pt x="491271" y="210228"/>
                  </a:lnTo>
                  <a:lnTo>
                    <a:pt x="477308" y="217532"/>
                  </a:lnTo>
                  <a:lnTo>
                    <a:pt x="463978" y="225153"/>
                  </a:lnTo>
                  <a:lnTo>
                    <a:pt x="450332" y="233092"/>
                  </a:lnTo>
                  <a:lnTo>
                    <a:pt x="437003" y="241349"/>
                  </a:lnTo>
                  <a:lnTo>
                    <a:pt x="423991" y="249923"/>
                  </a:lnTo>
                  <a:lnTo>
                    <a:pt x="411297" y="258815"/>
                  </a:lnTo>
                  <a:lnTo>
                    <a:pt x="398603" y="268024"/>
                  </a:lnTo>
                  <a:lnTo>
                    <a:pt x="386543" y="277551"/>
                  </a:lnTo>
                  <a:lnTo>
                    <a:pt x="374483" y="287396"/>
                  </a:lnTo>
                  <a:lnTo>
                    <a:pt x="362424" y="296923"/>
                  </a:lnTo>
                  <a:lnTo>
                    <a:pt x="350999" y="307402"/>
                  </a:lnTo>
                  <a:lnTo>
                    <a:pt x="339574" y="317882"/>
                  </a:lnTo>
                  <a:lnTo>
                    <a:pt x="328466" y="328997"/>
                  </a:lnTo>
                  <a:lnTo>
                    <a:pt x="317676" y="340112"/>
                  </a:lnTo>
                  <a:lnTo>
                    <a:pt x="306886" y="351226"/>
                  </a:lnTo>
                  <a:lnTo>
                    <a:pt x="296730" y="362976"/>
                  </a:lnTo>
                  <a:lnTo>
                    <a:pt x="286575" y="374726"/>
                  </a:lnTo>
                  <a:lnTo>
                    <a:pt x="277054" y="386794"/>
                  </a:lnTo>
                  <a:lnTo>
                    <a:pt x="267533" y="399179"/>
                  </a:lnTo>
                  <a:lnTo>
                    <a:pt x="258330" y="411564"/>
                  </a:lnTo>
                  <a:lnTo>
                    <a:pt x="249444" y="424584"/>
                  </a:lnTo>
                  <a:lnTo>
                    <a:pt x="240875" y="437604"/>
                  </a:lnTo>
                  <a:lnTo>
                    <a:pt x="232624" y="450942"/>
                  </a:lnTo>
                  <a:lnTo>
                    <a:pt x="224690" y="464279"/>
                  </a:lnTo>
                  <a:lnTo>
                    <a:pt x="217073" y="477935"/>
                  </a:lnTo>
                  <a:lnTo>
                    <a:pt x="209774" y="491590"/>
                  </a:lnTo>
                  <a:lnTo>
                    <a:pt x="202792" y="505563"/>
                  </a:lnTo>
                  <a:lnTo>
                    <a:pt x="196445" y="520171"/>
                  </a:lnTo>
                  <a:lnTo>
                    <a:pt x="189780" y="534462"/>
                  </a:lnTo>
                  <a:lnTo>
                    <a:pt x="183751" y="548752"/>
                  </a:lnTo>
                  <a:lnTo>
                    <a:pt x="178355" y="563678"/>
                  </a:lnTo>
                  <a:lnTo>
                    <a:pt x="173278" y="578603"/>
                  </a:lnTo>
                  <a:lnTo>
                    <a:pt x="168200" y="593846"/>
                  </a:lnTo>
                  <a:lnTo>
                    <a:pt x="163757" y="608772"/>
                  </a:lnTo>
                  <a:lnTo>
                    <a:pt x="159314" y="624332"/>
                  </a:lnTo>
                  <a:lnTo>
                    <a:pt x="155506" y="639893"/>
                  </a:lnTo>
                  <a:lnTo>
                    <a:pt x="152332" y="655454"/>
                  </a:lnTo>
                  <a:lnTo>
                    <a:pt x="148841" y="671650"/>
                  </a:lnTo>
                  <a:lnTo>
                    <a:pt x="146302" y="687210"/>
                  </a:lnTo>
                  <a:lnTo>
                    <a:pt x="144081" y="703724"/>
                  </a:lnTo>
                  <a:lnTo>
                    <a:pt x="142494" y="719602"/>
                  </a:lnTo>
                  <a:lnTo>
                    <a:pt x="140907" y="735798"/>
                  </a:lnTo>
                  <a:lnTo>
                    <a:pt x="139955" y="752629"/>
                  </a:lnTo>
                  <a:lnTo>
                    <a:pt x="139320" y="769142"/>
                  </a:lnTo>
                  <a:lnTo>
                    <a:pt x="139003" y="785973"/>
                  </a:lnTo>
                  <a:lnTo>
                    <a:pt x="139320" y="800263"/>
                  </a:lnTo>
                  <a:lnTo>
                    <a:pt x="139638" y="814871"/>
                  </a:lnTo>
                  <a:lnTo>
                    <a:pt x="140590" y="829162"/>
                  </a:lnTo>
                  <a:lnTo>
                    <a:pt x="141542" y="844087"/>
                  </a:lnTo>
                  <a:lnTo>
                    <a:pt x="143129" y="858378"/>
                  </a:lnTo>
                  <a:lnTo>
                    <a:pt x="144715" y="872350"/>
                  </a:lnTo>
                  <a:lnTo>
                    <a:pt x="146620" y="886641"/>
                  </a:lnTo>
                  <a:lnTo>
                    <a:pt x="149158" y="900931"/>
                  </a:lnTo>
                  <a:lnTo>
                    <a:pt x="152015" y="914586"/>
                  </a:lnTo>
                  <a:lnTo>
                    <a:pt x="154871" y="928559"/>
                  </a:lnTo>
                  <a:lnTo>
                    <a:pt x="158044" y="942215"/>
                  </a:lnTo>
                  <a:lnTo>
                    <a:pt x="161853" y="955870"/>
                  </a:lnTo>
                  <a:lnTo>
                    <a:pt x="165661" y="969208"/>
                  </a:lnTo>
                  <a:lnTo>
                    <a:pt x="169469" y="983180"/>
                  </a:lnTo>
                  <a:lnTo>
                    <a:pt x="174230" y="996201"/>
                  </a:lnTo>
                  <a:lnTo>
                    <a:pt x="178673" y="1009538"/>
                  </a:lnTo>
                  <a:lnTo>
                    <a:pt x="183433" y="1022558"/>
                  </a:lnTo>
                  <a:lnTo>
                    <a:pt x="188828" y="1035261"/>
                  </a:lnTo>
                  <a:lnTo>
                    <a:pt x="194223" y="1047964"/>
                  </a:lnTo>
                  <a:lnTo>
                    <a:pt x="200253" y="1060666"/>
                  </a:lnTo>
                  <a:lnTo>
                    <a:pt x="205966" y="1073369"/>
                  </a:lnTo>
                  <a:lnTo>
                    <a:pt x="212630" y="1085754"/>
                  </a:lnTo>
                  <a:lnTo>
                    <a:pt x="219295" y="1098139"/>
                  </a:lnTo>
                  <a:lnTo>
                    <a:pt x="225642" y="1110206"/>
                  </a:lnTo>
                  <a:lnTo>
                    <a:pt x="232941" y="1121956"/>
                  </a:lnTo>
                  <a:lnTo>
                    <a:pt x="239923" y="1133706"/>
                  </a:lnTo>
                  <a:lnTo>
                    <a:pt x="247857" y="1145456"/>
                  </a:lnTo>
                  <a:lnTo>
                    <a:pt x="255474" y="1156571"/>
                  </a:lnTo>
                  <a:lnTo>
                    <a:pt x="263408" y="1168003"/>
                  </a:lnTo>
                  <a:lnTo>
                    <a:pt x="271659" y="1179118"/>
                  </a:lnTo>
                  <a:lnTo>
                    <a:pt x="280228" y="1189915"/>
                  </a:lnTo>
                  <a:lnTo>
                    <a:pt x="289114" y="1200395"/>
                  </a:lnTo>
                  <a:lnTo>
                    <a:pt x="297682" y="1210874"/>
                  </a:lnTo>
                  <a:lnTo>
                    <a:pt x="307203" y="1221036"/>
                  </a:lnTo>
                  <a:lnTo>
                    <a:pt x="316407" y="1231198"/>
                  </a:lnTo>
                  <a:lnTo>
                    <a:pt x="326245" y="1241361"/>
                  </a:lnTo>
                  <a:lnTo>
                    <a:pt x="336083" y="1250887"/>
                  </a:lnTo>
                  <a:lnTo>
                    <a:pt x="345604" y="1260414"/>
                  </a:lnTo>
                  <a:lnTo>
                    <a:pt x="356076" y="1269624"/>
                  </a:lnTo>
                  <a:lnTo>
                    <a:pt x="366549" y="1278833"/>
                  </a:lnTo>
                  <a:lnTo>
                    <a:pt x="377022" y="1287725"/>
                  </a:lnTo>
                  <a:lnTo>
                    <a:pt x="388130" y="1296299"/>
                  </a:lnTo>
                  <a:lnTo>
                    <a:pt x="398920" y="1304556"/>
                  </a:lnTo>
                  <a:lnTo>
                    <a:pt x="410345" y="1312813"/>
                  </a:lnTo>
                  <a:lnTo>
                    <a:pt x="421770" y="1320752"/>
                  </a:lnTo>
                  <a:lnTo>
                    <a:pt x="433195" y="1328373"/>
                  </a:lnTo>
                  <a:lnTo>
                    <a:pt x="444937" y="1335995"/>
                  </a:lnTo>
                  <a:lnTo>
                    <a:pt x="456997" y="1343299"/>
                  </a:lnTo>
                  <a:lnTo>
                    <a:pt x="469056" y="1349968"/>
                  </a:lnTo>
                  <a:lnTo>
                    <a:pt x="481116" y="1356636"/>
                  </a:lnTo>
                  <a:lnTo>
                    <a:pt x="493810" y="1362988"/>
                  </a:lnTo>
                  <a:lnTo>
                    <a:pt x="506187" y="1369339"/>
                  </a:lnTo>
                  <a:lnTo>
                    <a:pt x="518882" y="1375373"/>
                  </a:lnTo>
                  <a:lnTo>
                    <a:pt x="532211" y="1380771"/>
                  </a:lnTo>
                  <a:lnTo>
                    <a:pt x="545222" y="1386170"/>
                  </a:lnTo>
                  <a:lnTo>
                    <a:pt x="558551" y="1391569"/>
                  </a:lnTo>
                  <a:lnTo>
                    <a:pt x="571881" y="1396015"/>
                  </a:lnTo>
                  <a:lnTo>
                    <a:pt x="585210" y="1400778"/>
                  </a:lnTo>
                  <a:lnTo>
                    <a:pt x="598856" y="1404906"/>
                  </a:lnTo>
                  <a:lnTo>
                    <a:pt x="613137" y="1408717"/>
                  </a:lnTo>
                  <a:lnTo>
                    <a:pt x="626784" y="1412845"/>
                  </a:lnTo>
                  <a:lnTo>
                    <a:pt x="641065" y="1416021"/>
                  </a:lnTo>
                  <a:lnTo>
                    <a:pt x="655029" y="1418879"/>
                  </a:lnTo>
                  <a:lnTo>
                    <a:pt x="669627" y="1422055"/>
                  </a:lnTo>
                  <a:lnTo>
                    <a:pt x="644873" y="1558925"/>
                  </a:lnTo>
                  <a:lnTo>
                    <a:pt x="627418" y="1555432"/>
                  </a:lnTo>
                  <a:lnTo>
                    <a:pt x="609964" y="1551939"/>
                  </a:lnTo>
                  <a:lnTo>
                    <a:pt x="593144" y="1547493"/>
                  </a:lnTo>
                  <a:lnTo>
                    <a:pt x="576006" y="1543365"/>
                  </a:lnTo>
                  <a:lnTo>
                    <a:pt x="559186" y="1538601"/>
                  </a:lnTo>
                  <a:lnTo>
                    <a:pt x="542684" y="1533202"/>
                  </a:lnTo>
                  <a:lnTo>
                    <a:pt x="526181" y="1527804"/>
                  </a:lnTo>
                  <a:lnTo>
                    <a:pt x="509996" y="1521770"/>
                  </a:lnTo>
                  <a:lnTo>
                    <a:pt x="493493" y="1515736"/>
                  </a:lnTo>
                  <a:lnTo>
                    <a:pt x="477942" y="1509068"/>
                  </a:lnTo>
                  <a:lnTo>
                    <a:pt x="462074" y="1502081"/>
                  </a:lnTo>
                  <a:lnTo>
                    <a:pt x="446524" y="1495095"/>
                  </a:lnTo>
                  <a:lnTo>
                    <a:pt x="431291" y="1487473"/>
                  </a:lnTo>
                  <a:lnTo>
                    <a:pt x="416057" y="1479852"/>
                  </a:lnTo>
                  <a:lnTo>
                    <a:pt x="401141" y="1471595"/>
                  </a:lnTo>
                  <a:lnTo>
                    <a:pt x="386226" y="1463338"/>
                  </a:lnTo>
                  <a:lnTo>
                    <a:pt x="371944" y="1454446"/>
                  </a:lnTo>
                  <a:lnTo>
                    <a:pt x="357346" y="1445555"/>
                  </a:lnTo>
                  <a:lnTo>
                    <a:pt x="343382" y="1436028"/>
                  </a:lnTo>
                  <a:lnTo>
                    <a:pt x="329736" y="1426501"/>
                  </a:lnTo>
                  <a:lnTo>
                    <a:pt x="316089" y="1416339"/>
                  </a:lnTo>
                  <a:lnTo>
                    <a:pt x="302760" y="1406177"/>
                  </a:lnTo>
                  <a:lnTo>
                    <a:pt x="289431" y="1395697"/>
                  </a:lnTo>
                  <a:lnTo>
                    <a:pt x="276419" y="1384900"/>
                  </a:lnTo>
                  <a:lnTo>
                    <a:pt x="263725" y="1373785"/>
                  </a:lnTo>
                  <a:lnTo>
                    <a:pt x="251348" y="1362670"/>
                  </a:lnTo>
                  <a:lnTo>
                    <a:pt x="238971" y="1350920"/>
                  </a:lnTo>
                  <a:lnTo>
                    <a:pt x="227229" y="1339170"/>
                  </a:lnTo>
                  <a:lnTo>
                    <a:pt x="215486" y="1327103"/>
                  </a:lnTo>
                  <a:lnTo>
                    <a:pt x="204062" y="1315036"/>
                  </a:lnTo>
                  <a:lnTo>
                    <a:pt x="192954" y="1302333"/>
                  </a:lnTo>
                  <a:lnTo>
                    <a:pt x="182164" y="1289630"/>
                  </a:lnTo>
                  <a:lnTo>
                    <a:pt x="171374" y="1276928"/>
                  </a:lnTo>
                  <a:lnTo>
                    <a:pt x="161535" y="1263590"/>
                  </a:lnTo>
                  <a:lnTo>
                    <a:pt x="151380" y="1250252"/>
                  </a:lnTo>
                  <a:lnTo>
                    <a:pt x="141542" y="1236597"/>
                  </a:lnTo>
                  <a:lnTo>
                    <a:pt x="132021" y="1222624"/>
                  </a:lnTo>
                  <a:lnTo>
                    <a:pt x="122818" y="1208651"/>
                  </a:lnTo>
                  <a:lnTo>
                    <a:pt x="113932" y="1194361"/>
                  </a:lnTo>
                  <a:lnTo>
                    <a:pt x="105363" y="1180071"/>
                  </a:lnTo>
                  <a:lnTo>
                    <a:pt x="97112" y="1165145"/>
                  </a:lnTo>
                  <a:lnTo>
                    <a:pt x="89178" y="1150219"/>
                  </a:lnTo>
                  <a:lnTo>
                    <a:pt x="81561" y="1135294"/>
                  </a:lnTo>
                  <a:lnTo>
                    <a:pt x="74262" y="1120368"/>
                  </a:lnTo>
                  <a:lnTo>
                    <a:pt x="66962" y="1104808"/>
                  </a:lnTo>
                  <a:lnTo>
                    <a:pt x="60615" y="1089247"/>
                  </a:lnTo>
                  <a:lnTo>
                    <a:pt x="53951" y="1073369"/>
                  </a:lnTo>
                  <a:lnTo>
                    <a:pt x="48238" y="1057491"/>
                  </a:lnTo>
                  <a:lnTo>
                    <a:pt x="42208" y="1041612"/>
                  </a:lnTo>
                  <a:lnTo>
                    <a:pt x="37131" y="1025417"/>
                  </a:lnTo>
                  <a:lnTo>
                    <a:pt x="32053" y="1009221"/>
                  </a:lnTo>
                  <a:lnTo>
                    <a:pt x="27293" y="992390"/>
                  </a:lnTo>
                  <a:lnTo>
                    <a:pt x="23167" y="975876"/>
                  </a:lnTo>
                  <a:lnTo>
                    <a:pt x="19041" y="959363"/>
                  </a:lnTo>
                  <a:lnTo>
                    <a:pt x="15550" y="942532"/>
                  </a:lnTo>
                  <a:lnTo>
                    <a:pt x="12377" y="925701"/>
                  </a:lnTo>
                  <a:lnTo>
                    <a:pt x="9203" y="908235"/>
                  </a:lnTo>
                  <a:lnTo>
                    <a:pt x="6982" y="891087"/>
                  </a:lnTo>
                  <a:lnTo>
                    <a:pt x="4760" y="873621"/>
                  </a:lnTo>
                  <a:lnTo>
                    <a:pt x="3173" y="856472"/>
                  </a:lnTo>
                  <a:lnTo>
                    <a:pt x="1904" y="838689"/>
                  </a:lnTo>
                  <a:lnTo>
                    <a:pt x="952" y="821222"/>
                  </a:lnTo>
                  <a:lnTo>
                    <a:pt x="317" y="803439"/>
                  </a:lnTo>
                  <a:lnTo>
                    <a:pt x="0" y="785973"/>
                  </a:lnTo>
                  <a:lnTo>
                    <a:pt x="317" y="765649"/>
                  </a:lnTo>
                  <a:lnTo>
                    <a:pt x="952" y="745325"/>
                  </a:lnTo>
                  <a:lnTo>
                    <a:pt x="2221" y="725318"/>
                  </a:lnTo>
                  <a:lnTo>
                    <a:pt x="4125" y="705629"/>
                  </a:lnTo>
                  <a:lnTo>
                    <a:pt x="6030" y="685622"/>
                  </a:lnTo>
                  <a:lnTo>
                    <a:pt x="8886" y="666251"/>
                  </a:lnTo>
                  <a:lnTo>
                    <a:pt x="12377" y="646879"/>
                  </a:lnTo>
                  <a:lnTo>
                    <a:pt x="15868" y="627508"/>
                  </a:lnTo>
                  <a:lnTo>
                    <a:pt x="19993" y="608454"/>
                  </a:lnTo>
                  <a:lnTo>
                    <a:pt x="24754" y="589718"/>
                  </a:lnTo>
                  <a:lnTo>
                    <a:pt x="29831" y="570982"/>
                  </a:lnTo>
                  <a:lnTo>
                    <a:pt x="35227" y="552245"/>
                  </a:lnTo>
                  <a:lnTo>
                    <a:pt x="41256" y="534144"/>
                  </a:lnTo>
                  <a:lnTo>
                    <a:pt x="47604" y="515725"/>
                  </a:lnTo>
                  <a:lnTo>
                    <a:pt x="54268" y="497941"/>
                  </a:lnTo>
                  <a:lnTo>
                    <a:pt x="61567" y="480158"/>
                  </a:lnTo>
                  <a:lnTo>
                    <a:pt x="69501" y="462692"/>
                  </a:lnTo>
                  <a:lnTo>
                    <a:pt x="77435" y="445225"/>
                  </a:lnTo>
                  <a:lnTo>
                    <a:pt x="86004" y="428395"/>
                  </a:lnTo>
                  <a:lnTo>
                    <a:pt x="94890" y="411246"/>
                  </a:lnTo>
                  <a:lnTo>
                    <a:pt x="104093" y="395050"/>
                  </a:lnTo>
                  <a:lnTo>
                    <a:pt x="113614" y="378854"/>
                  </a:lnTo>
                  <a:lnTo>
                    <a:pt x="123770" y="362341"/>
                  </a:lnTo>
                  <a:lnTo>
                    <a:pt x="133925" y="346780"/>
                  </a:lnTo>
                  <a:lnTo>
                    <a:pt x="145033" y="330902"/>
                  </a:lnTo>
                  <a:lnTo>
                    <a:pt x="156140" y="315977"/>
                  </a:lnTo>
                  <a:lnTo>
                    <a:pt x="167565" y="301051"/>
                  </a:lnTo>
                  <a:lnTo>
                    <a:pt x="179308" y="286443"/>
                  </a:lnTo>
                  <a:lnTo>
                    <a:pt x="191367" y="271835"/>
                  </a:lnTo>
                  <a:lnTo>
                    <a:pt x="204062" y="257545"/>
                  </a:lnTo>
                  <a:lnTo>
                    <a:pt x="216756" y="243889"/>
                  </a:lnTo>
                  <a:lnTo>
                    <a:pt x="229768" y="230552"/>
                  </a:lnTo>
                  <a:lnTo>
                    <a:pt x="243731" y="217214"/>
                  </a:lnTo>
                  <a:lnTo>
                    <a:pt x="257378" y="204194"/>
                  </a:lnTo>
                  <a:lnTo>
                    <a:pt x="271342" y="191809"/>
                  </a:lnTo>
                  <a:lnTo>
                    <a:pt x="285623" y="179424"/>
                  </a:lnTo>
                  <a:lnTo>
                    <a:pt x="300539" y="167674"/>
                  </a:lnTo>
                  <a:lnTo>
                    <a:pt x="315455" y="156242"/>
                  </a:lnTo>
                  <a:lnTo>
                    <a:pt x="330688" y="145127"/>
                  </a:lnTo>
                  <a:lnTo>
                    <a:pt x="346556" y="134330"/>
                  </a:lnTo>
                  <a:lnTo>
                    <a:pt x="362106" y="124168"/>
                  </a:lnTo>
                  <a:lnTo>
                    <a:pt x="377974" y="114005"/>
                  </a:lnTo>
                  <a:lnTo>
                    <a:pt x="394477" y="104479"/>
                  </a:lnTo>
                  <a:lnTo>
                    <a:pt x="410980" y="94952"/>
                  </a:lnTo>
                  <a:lnTo>
                    <a:pt x="428117" y="86060"/>
                  </a:lnTo>
                  <a:lnTo>
                    <a:pt x="444937" y="77803"/>
                  </a:lnTo>
                  <a:lnTo>
                    <a:pt x="462392" y="69546"/>
                  </a:lnTo>
                  <a:lnTo>
                    <a:pt x="479529" y="61925"/>
                  </a:lnTo>
                  <a:lnTo>
                    <a:pt x="497619" y="54621"/>
                  </a:lnTo>
                  <a:lnTo>
                    <a:pt x="515391" y="47634"/>
                  </a:lnTo>
                  <a:lnTo>
                    <a:pt x="533480" y="41283"/>
                  </a:lnTo>
                  <a:lnTo>
                    <a:pt x="551570" y="35567"/>
                  </a:lnTo>
                  <a:lnTo>
                    <a:pt x="570294" y="29851"/>
                  </a:lnTo>
                  <a:lnTo>
                    <a:pt x="589018" y="24770"/>
                  </a:lnTo>
                  <a:lnTo>
                    <a:pt x="607742" y="20324"/>
                  </a:lnTo>
                  <a:lnTo>
                    <a:pt x="627101" y="15878"/>
                  </a:lnTo>
                  <a:lnTo>
                    <a:pt x="646143" y="12385"/>
                  </a:lnTo>
                  <a:lnTo>
                    <a:pt x="665501" y="9209"/>
                  </a:lnTo>
                  <a:lnTo>
                    <a:pt x="685178" y="6351"/>
                  </a:lnTo>
                  <a:lnTo>
                    <a:pt x="704854" y="4128"/>
                  </a:lnTo>
                  <a:lnTo>
                    <a:pt x="724530" y="2223"/>
                  </a:lnTo>
                  <a:lnTo>
                    <a:pt x="744524" y="952"/>
                  </a:lnTo>
                  <a:lnTo>
                    <a:pt x="764835" y="317"/>
                  </a:lnTo>
                  <a:lnTo>
                    <a:pt x="784828" y="0"/>
                  </a:lnTo>
                  <a:close/>
                </a:path>
              </a:pathLst>
            </a:custGeom>
            <a:solidFill>
              <a:srgbClr val="010A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>
                <a:lnSpc>
                  <a:spcPct val="130000"/>
                </a:lnSpc>
              </a:pPr>
              <a:endParaRPr lang="zh-CN" altLang="en-US" sz="1799" dirty="0">
                <a:cs typeface="+mn-ea"/>
                <a:sym typeface="+mn-lt"/>
              </a:endParaRPr>
            </a:p>
          </p:txBody>
        </p:sp>
        <p:sp>
          <p:nvSpPr>
            <p:cNvPr id="23582" name="KSO_Shape"/>
            <p:cNvSpPr>
              <a:spLocks noChangeAspect="1"/>
            </p:cNvSpPr>
            <p:nvPr/>
          </p:nvSpPr>
          <p:spPr bwMode="auto">
            <a:xfrm>
              <a:off x="1701800" y="2987675"/>
              <a:ext cx="1079500" cy="1057275"/>
            </a:xfrm>
            <a:custGeom>
              <a:avLst/>
              <a:gdLst>
                <a:gd name="T0" fmla="*/ 2166826 w 3073399"/>
                <a:gd name="T1" fmla="*/ 1987218 h 3009901"/>
                <a:gd name="T2" fmla="*/ 2210027 w 3073399"/>
                <a:gd name="T3" fmla="*/ 2130672 h 3009901"/>
                <a:gd name="T4" fmla="*/ 2105838 w 3073399"/>
                <a:gd name="T5" fmla="*/ 2235088 h 3009901"/>
                <a:gd name="T6" fmla="*/ 2217333 w 3073399"/>
                <a:gd name="T7" fmla="*/ 2248101 h 3009901"/>
                <a:gd name="T8" fmla="*/ 3043858 w 3073399"/>
                <a:gd name="T9" fmla="*/ 2189069 h 3009901"/>
                <a:gd name="T10" fmla="*/ 3067364 w 3073399"/>
                <a:gd name="T11" fmla="*/ 2325540 h 3009901"/>
                <a:gd name="T12" fmla="*/ 2986681 w 3073399"/>
                <a:gd name="T13" fmla="*/ 2419166 h 3009901"/>
                <a:gd name="T14" fmla="*/ 1073158 w 3073399"/>
                <a:gd name="T15" fmla="*/ 2720355 h 3009901"/>
                <a:gd name="T16" fmla="*/ 622407 w 3073399"/>
                <a:gd name="T17" fmla="*/ 1982922 h 3009901"/>
                <a:gd name="T18" fmla="*/ 593524 w 3073399"/>
                <a:gd name="T19" fmla="*/ 2101163 h 3009901"/>
                <a:gd name="T20" fmla="*/ 682077 w 3073399"/>
                <a:gd name="T21" fmla="*/ 2181579 h 3009901"/>
                <a:gd name="T22" fmla="*/ 796338 w 3073399"/>
                <a:gd name="T23" fmla="*/ 2140894 h 3009901"/>
                <a:gd name="T24" fmla="*/ 814112 w 3073399"/>
                <a:gd name="T25" fmla="*/ 2020111 h 3009901"/>
                <a:gd name="T26" fmla="*/ 717625 w 3073399"/>
                <a:gd name="T27" fmla="*/ 1948912 h 3009901"/>
                <a:gd name="T28" fmla="*/ 1746106 w 3073399"/>
                <a:gd name="T29" fmla="*/ 1195455 h 3009901"/>
                <a:gd name="T30" fmla="*/ 1690575 w 3073399"/>
                <a:gd name="T31" fmla="*/ 1270442 h 3009901"/>
                <a:gd name="T32" fmla="*/ 1789578 w 3073399"/>
                <a:gd name="T33" fmla="*/ 1411202 h 3009901"/>
                <a:gd name="T34" fmla="*/ 1748644 w 3073399"/>
                <a:gd name="T35" fmla="*/ 1427725 h 3009901"/>
                <a:gd name="T36" fmla="*/ 1655353 w 3073399"/>
                <a:gd name="T37" fmla="*/ 1411838 h 3009901"/>
                <a:gd name="T38" fmla="*/ 1855264 w 3073399"/>
                <a:gd name="T39" fmla="*/ 1493815 h 3009901"/>
                <a:gd name="T40" fmla="*/ 1893342 w 3073399"/>
                <a:gd name="T41" fmla="*/ 1417875 h 3009901"/>
                <a:gd name="T42" fmla="*/ 1804492 w 3073399"/>
                <a:gd name="T43" fmla="*/ 1289824 h 3009901"/>
                <a:gd name="T44" fmla="*/ 1850821 w 3073399"/>
                <a:gd name="T45" fmla="*/ 1265040 h 3009901"/>
                <a:gd name="T46" fmla="*/ 1937132 w 3073399"/>
                <a:gd name="T47" fmla="*/ 1279021 h 3009901"/>
                <a:gd name="T48" fmla="*/ 1996153 w 3073399"/>
                <a:gd name="T49" fmla="*/ 1165905 h 3009901"/>
                <a:gd name="T50" fmla="*/ 2009481 w 3073399"/>
                <a:gd name="T51" fmla="*/ 1399128 h 3009901"/>
                <a:gd name="T52" fmla="*/ 1870178 w 3073399"/>
                <a:gd name="T53" fmla="*/ 1586279 h 3009901"/>
                <a:gd name="T54" fmla="*/ 2244614 w 3073399"/>
                <a:gd name="T55" fmla="*/ 1785503 h 3009901"/>
                <a:gd name="T56" fmla="*/ 2319819 w 3073399"/>
                <a:gd name="T57" fmla="*/ 1729263 h 3009901"/>
                <a:gd name="T58" fmla="*/ 2426438 w 3073399"/>
                <a:gd name="T59" fmla="*/ 1356550 h 3009901"/>
                <a:gd name="T60" fmla="*/ 2403591 w 3073399"/>
                <a:gd name="T61" fmla="*/ 1267900 h 3009901"/>
                <a:gd name="T62" fmla="*/ 1379920 w 3073399"/>
                <a:gd name="T63" fmla="*/ 892963 h 3009901"/>
                <a:gd name="T64" fmla="*/ 1113054 w 3073399"/>
                <a:gd name="T65" fmla="*/ 1215790 h 3009901"/>
                <a:gd name="T66" fmla="*/ 1167633 w 3073399"/>
                <a:gd name="T67" fmla="*/ 1294273 h 3009901"/>
                <a:gd name="T68" fmla="*/ 1620448 w 3073399"/>
                <a:gd name="T69" fmla="*/ 1557682 h 3009901"/>
                <a:gd name="T70" fmla="*/ 1567138 w 3073399"/>
                <a:gd name="T71" fmla="*/ 1336533 h 3009901"/>
                <a:gd name="T72" fmla="*/ 1690258 w 3073399"/>
                <a:gd name="T73" fmla="*/ 1125551 h 3009901"/>
                <a:gd name="T74" fmla="*/ 1630284 w 3073399"/>
                <a:gd name="T75" fmla="*/ 966044 h 3009901"/>
                <a:gd name="T76" fmla="*/ 1977749 w 3073399"/>
                <a:gd name="T77" fmla="*/ 1016565 h 3009901"/>
                <a:gd name="T78" fmla="*/ 2126889 w 3073399"/>
                <a:gd name="T79" fmla="*/ 1849370 h 3009901"/>
                <a:gd name="T80" fmla="*/ 1114324 w 3073399"/>
                <a:gd name="T81" fmla="*/ 1422959 h 3009901"/>
                <a:gd name="T82" fmla="*/ 2261492 w 3073399"/>
                <a:gd name="T83" fmla="*/ 424657 h 3009901"/>
                <a:gd name="T84" fmla="*/ 2387119 w 3073399"/>
                <a:gd name="T85" fmla="*/ 478017 h 3009901"/>
                <a:gd name="T86" fmla="*/ 2378236 w 3073399"/>
                <a:gd name="T87" fmla="*/ 506603 h 3009901"/>
                <a:gd name="T88" fmla="*/ 2367450 w 3073399"/>
                <a:gd name="T89" fmla="*/ 546940 h 3009901"/>
                <a:gd name="T90" fmla="*/ 2465477 w 3073399"/>
                <a:gd name="T91" fmla="*/ 453243 h 3009901"/>
                <a:gd name="T92" fmla="*/ 2342705 w 3073399"/>
                <a:gd name="T93" fmla="*/ 411635 h 3009901"/>
                <a:gd name="T94" fmla="*/ 2369671 w 3073399"/>
                <a:gd name="T95" fmla="*/ 410999 h 3009901"/>
                <a:gd name="T96" fmla="*/ 2357616 w 3073399"/>
                <a:gd name="T97" fmla="*/ 340488 h 3009901"/>
                <a:gd name="T98" fmla="*/ 1928390 w 3073399"/>
                <a:gd name="T99" fmla="*/ 431009 h 3009901"/>
                <a:gd name="T100" fmla="*/ 2026417 w 3073399"/>
                <a:gd name="T101" fmla="*/ 723854 h 3009901"/>
                <a:gd name="T102" fmla="*/ 2325892 w 3073399"/>
                <a:gd name="T103" fmla="*/ 621581 h 3009901"/>
                <a:gd name="T104" fmla="*/ 2220251 w 3073399"/>
                <a:gd name="T105" fmla="*/ 500886 h 3009901"/>
                <a:gd name="T106" fmla="*/ 2218982 w 3073399"/>
                <a:gd name="T107" fmla="*/ 333500 h 3009901"/>
                <a:gd name="T108" fmla="*/ 2343340 w 3073399"/>
                <a:gd name="T109" fmla="*/ 248696 h 3009901"/>
                <a:gd name="T110" fmla="*/ 2472774 w 3073399"/>
                <a:gd name="T111" fmla="*/ 328101 h 3009901"/>
                <a:gd name="T112" fmla="*/ 2524801 w 3073399"/>
                <a:gd name="T113" fmla="*/ 488181 h 3009901"/>
                <a:gd name="T114" fmla="*/ 2639008 w 3073399"/>
                <a:gd name="T115" fmla="*/ 537094 h 3009901"/>
                <a:gd name="T116" fmla="*/ 2841724 w 3073399"/>
                <a:gd name="T117" fmla="*/ 369391 h 3009901"/>
                <a:gd name="T118" fmla="*/ 2931186 w 3073399"/>
                <a:gd name="T119" fmla="*/ 467218 h 3009901"/>
                <a:gd name="T120" fmla="*/ 2221520 w 3073399"/>
                <a:gd name="T121" fmla="*/ 758157 h 3009901"/>
                <a:gd name="T122" fmla="*/ 2156168 w 3073399"/>
                <a:gd name="T123" fmla="*/ 242661 h 30099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073399" h="3009901">
                  <a:moveTo>
                    <a:pt x="1055687" y="1949450"/>
                  </a:moveTo>
                  <a:lnTo>
                    <a:pt x="1078240" y="1949450"/>
                  </a:lnTo>
                  <a:lnTo>
                    <a:pt x="1078927" y="1949450"/>
                  </a:lnTo>
                  <a:lnTo>
                    <a:pt x="1086499" y="1949450"/>
                  </a:lnTo>
                  <a:lnTo>
                    <a:pt x="1351101" y="1949450"/>
                  </a:lnTo>
                  <a:lnTo>
                    <a:pt x="1804388" y="1949450"/>
                  </a:lnTo>
                  <a:lnTo>
                    <a:pt x="2069625" y="1949450"/>
                  </a:lnTo>
                  <a:lnTo>
                    <a:pt x="2076931" y="1949450"/>
                  </a:lnTo>
                  <a:lnTo>
                    <a:pt x="2084237" y="1950085"/>
                  </a:lnTo>
                  <a:lnTo>
                    <a:pt x="2091543" y="1951355"/>
                  </a:lnTo>
                  <a:lnTo>
                    <a:pt x="2098532" y="1952307"/>
                  </a:lnTo>
                  <a:lnTo>
                    <a:pt x="2105838" y="1953894"/>
                  </a:lnTo>
                  <a:lnTo>
                    <a:pt x="2112508" y="1956115"/>
                  </a:lnTo>
                  <a:lnTo>
                    <a:pt x="2119496" y="1958337"/>
                  </a:lnTo>
                  <a:lnTo>
                    <a:pt x="2126167" y="1960876"/>
                  </a:lnTo>
                  <a:lnTo>
                    <a:pt x="2132202" y="1963732"/>
                  </a:lnTo>
                  <a:lnTo>
                    <a:pt x="2138555" y="1966906"/>
                  </a:lnTo>
                  <a:lnTo>
                    <a:pt x="2144591" y="1970397"/>
                  </a:lnTo>
                  <a:lnTo>
                    <a:pt x="2150626" y="1974206"/>
                  </a:lnTo>
                  <a:lnTo>
                    <a:pt x="2156344" y="1978331"/>
                  </a:lnTo>
                  <a:lnTo>
                    <a:pt x="2161744" y="1982775"/>
                  </a:lnTo>
                  <a:lnTo>
                    <a:pt x="2166826" y="1987218"/>
                  </a:lnTo>
                  <a:lnTo>
                    <a:pt x="2172226" y="1991979"/>
                  </a:lnTo>
                  <a:lnTo>
                    <a:pt x="2176991" y="1997057"/>
                  </a:lnTo>
                  <a:lnTo>
                    <a:pt x="2181438" y="2002135"/>
                  </a:lnTo>
                  <a:lnTo>
                    <a:pt x="2185568" y="2007847"/>
                  </a:lnTo>
                  <a:lnTo>
                    <a:pt x="2190015" y="2013243"/>
                  </a:lnTo>
                  <a:lnTo>
                    <a:pt x="2193826" y="2019273"/>
                  </a:lnTo>
                  <a:lnTo>
                    <a:pt x="2197321" y="2025620"/>
                  </a:lnTo>
                  <a:lnTo>
                    <a:pt x="2200497" y="2031651"/>
                  </a:lnTo>
                  <a:lnTo>
                    <a:pt x="2203038" y="2037998"/>
                  </a:lnTo>
                  <a:lnTo>
                    <a:pt x="2205897" y="2044663"/>
                  </a:lnTo>
                  <a:lnTo>
                    <a:pt x="2208121" y="2051328"/>
                  </a:lnTo>
                  <a:lnTo>
                    <a:pt x="2210027" y="2058310"/>
                  </a:lnTo>
                  <a:lnTo>
                    <a:pt x="2211615" y="2065292"/>
                  </a:lnTo>
                  <a:lnTo>
                    <a:pt x="2212886" y="2072592"/>
                  </a:lnTo>
                  <a:lnTo>
                    <a:pt x="2213838" y="2079892"/>
                  </a:lnTo>
                  <a:lnTo>
                    <a:pt x="2214474" y="2087191"/>
                  </a:lnTo>
                  <a:lnTo>
                    <a:pt x="2214791" y="2094491"/>
                  </a:lnTo>
                  <a:lnTo>
                    <a:pt x="2214474" y="2102108"/>
                  </a:lnTo>
                  <a:lnTo>
                    <a:pt x="2213838" y="2109408"/>
                  </a:lnTo>
                  <a:lnTo>
                    <a:pt x="2212886" y="2116707"/>
                  </a:lnTo>
                  <a:lnTo>
                    <a:pt x="2211615" y="2123689"/>
                  </a:lnTo>
                  <a:lnTo>
                    <a:pt x="2210027" y="2130672"/>
                  </a:lnTo>
                  <a:lnTo>
                    <a:pt x="2208121" y="2137654"/>
                  </a:lnTo>
                  <a:lnTo>
                    <a:pt x="2205897" y="2144319"/>
                  </a:lnTo>
                  <a:lnTo>
                    <a:pt x="2203038" y="2150984"/>
                  </a:lnTo>
                  <a:lnTo>
                    <a:pt x="2200497" y="2157649"/>
                  </a:lnTo>
                  <a:lnTo>
                    <a:pt x="2197321" y="2163996"/>
                  </a:lnTo>
                  <a:lnTo>
                    <a:pt x="2193826" y="2169709"/>
                  </a:lnTo>
                  <a:lnTo>
                    <a:pt x="2190015" y="2175739"/>
                  </a:lnTo>
                  <a:lnTo>
                    <a:pt x="2185568" y="2181452"/>
                  </a:lnTo>
                  <a:lnTo>
                    <a:pt x="2181438" y="2186847"/>
                  </a:lnTo>
                  <a:lnTo>
                    <a:pt x="2176991" y="2192243"/>
                  </a:lnTo>
                  <a:lnTo>
                    <a:pt x="2172226" y="2197003"/>
                  </a:lnTo>
                  <a:lnTo>
                    <a:pt x="2166826" y="2201764"/>
                  </a:lnTo>
                  <a:lnTo>
                    <a:pt x="2161744" y="2206524"/>
                  </a:lnTo>
                  <a:lnTo>
                    <a:pt x="2156344" y="2210968"/>
                  </a:lnTo>
                  <a:lnTo>
                    <a:pt x="2150626" y="2214776"/>
                  </a:lnTo>
                  <a:lnTo>
                    <a:pt x="2144591" y="2218585"/>
                  </a:lnTo>
                  <a:lnTo>
                    <a:pt x="2138555" y="2222076"/>
                  </a:lnTo>
                  <a:lnTo>
                    <a:pt x="2132202" y="2225250"/>
                  </a:lnTo>
                  <a:lnTo>
                    <a:pt x="2126167" y="2228423"/>
                  </a:lnTo>
                  <a:lnTo>
                    <a:pt x="2119496" y="2230645"/>
                  </a:lnTo>
                  <a:lnTo>
                    <a:pt x="2112508" y="2233184"/>
                  </a:lnTo>
                  <a:lnTo>
                    <a:pt x="2105838" y="2235088"/>
                  </a:lnTo>
                  <a:lnTo>
                    <a:pt x="2098532" y="2236675"/>
                  </a:lnTo>
                  <a:lnTo>
                    <a:pt x="2091543" y="2238262"/>
                  </a:lnTo>
                  <a:lnTo>
                    <a:pt x="2084237" y="2238897"/>
                  </a:lnTo>
                  <a:lnTo>
                    <a:pt x="2076931" y="2239531"/>
                  </a:lnTo>
                  <a:lnTo>
                    <a:pt x="2069625" y="2239531"/>
                  </a:lnTo>
                  <a:lnTo>
                    <a:pt x="1804388" y="2239531"/>
                  </a:lnTo>
                  <a:lnTo>
                    <a:pt x="1584256" y="2239531"/>
                  </a:lnTo>
                  <a:lnTo>
                    <a:pt x="1584256" y="2308085"/>
                  </a:lnTo>
                  <a:lnTo>
                    <a:pt x="2069625" y="2308085"/>
                  </a:lnTo>
                  <a:lnTo>
                    <a:pt x="2082331" y="2307767"/>
                  </a:lnTo>
                  <a:lnTo>
                    <a:pt x="2095355" y="2306815"/>
                  </a:lnTo>
                  <a:lnTo>
                    <a:pt x="2108379" y="2304593"/>
                  </a:lnTo>
                  <a:lnTo>
                    <a:pt x="2120767" y="2302054"/>
                  </a:lnTo>
                  <a:lnTo>
                    <a:pt x="2133155" y="2298563"/>
                  </a:lnTo>
                  <a:lnTo>
                    <a:pt x="2144908" y="2294437"/>
                  </a:lnTo>
                  <a:lnTo>
                    <a:pt x="2156344" y="2289677"/>
                  </a:lnTo>
                  <a:lnTo>
                    <a:pt x="2167462" y="2284281"/>
                  </a:lnTo>
                  <a:lnTo>
                    <a:pt x="2178262" y="2278251"/>
                  </a:lnTo>
                  <a:lnTo>
                    <a:pt x="2188744" y="2271586"/>
                  </a:lnTo>
                  <a:lnTo>
                    <a:pt x="2198909" y="2264287"/>
                  </a:lnTo>
                  <a:lnTo>
                    <a:pt x="2208438" y="2256670"/>
                  </a:lnTo>
                  <a:lnTo>
                    <a:pt x="2217333" y="2248101"/>
                  </a:lnTo>
                  <a:lnTo>
                    <a:pt x="2226227" y="2239531"/>
                  </a:lnTo>
                  <a:lnTo>
                    <a:pt x="2234168" y="2230010"/>
                  </a:lnTo>
                  <a:lnTo>
                    <a:pt x="2241792" y="2220489"/>
                  </a:lnTo>
                  <a:lnTo>
                    <a:pt x="2946339" y="2149079"/>
                  </a:lnTo>
                  <a:lnTo>
                    <a:pt x="2952057" y="2148445"/>
                  </a:lnTo>
                  <a:lnTo>
                    <a:pt x="2958410" y="2148445"/>
                  </a:lnTo>
                  <a:lnTo>
                    <a:pt x="2964445" y="2148762"/>
                  </a:lnTo>
                  <a:lnTo>
                    <a:pt x="2970480" y="2149079"/>
                  </a:lnTo>
                  <a:lnTo>
                    <a:pt x="2976198" y="2150349"/>
                  </a:lnTo>
                  <a:lnTo>
                    <a:pt x="2982234" y="2151301"/>
                  </a:lnTo>
                  <a:lnTo>
                    <a:pt x="2988269" y="2152571"/>
                  </a:lnTo>
                  <a:lnTo>
                    <a:pt x="2993669" y="2154792"/>
                  </a:lnTo>
                  <a:lnTo>
                    <a:pt x="2999704" y="2157014"/>
                  </a:lnTo>
                  <a:lnTo>
                    <a:pt x="3004787" y="2159235"/>
                  </a:lnTo>
                  <a:lnTo>
                    <a:pt x="3010504" y="2161774"/>
                  </a:lnTo>
                  <a:lnTo>
                    <a:pt x="3015587" y="2164948"/>
                  </a:lnTo>
                  <a:lnTo>
                    <a:pt x="3020987" y="2168439"/>
                  </a:lnTo>
                  <a:lnTo>
                    <a:pt x="3025752" y="2171930"/>
                  </a:lnTo>
                  <a:lnTo>
                    <a:pt x="3030834" y="2175739"/>
                  </a:lnTo>
                  <a:lnTo>
                    <a:pt x="3035281" y="2179865"/>
                  </a:lnTo>
                  <a:lnTo>
                    <a:pt x="3039728" y="2184308"/>
                  </a:lnTo>
                  <a:lnTo>
                    <a:pt x="3043858" y="2189069"/>
                  </a:lnTo>
                  <a:lnTo>
                    <a:pt x="3047669" y="2193829"/>
                  </a:lnTo>
                  <a:lnTo>
                    <a:pt x="3051164" y="2199225"/>
                  </a:lnTo>
                  <a:lnTo>
                    <a:pt x="3054658" y="2204303"/>
                  </a:lnTo>
                  <a:lnTo>
                    <a:pt x="3057834" y="2209381"/>
                  </a:lnTo>
                  <a:lnTo>
                    <a:pt x="3060693" y="2215094"/>
                  </a:lnTo>
                  <a:lnTo>
                    <a:pt x="3063234" y="2220806"/>
                  </a:lnTo>
                  <a:lnTo>
                    <a:pt x="3065458" y="2226519"/>
                  </a:lnTo>
                  <a:lnTo>
                    <a:pt x="3067681" y="2232549"/>
                  </a:lnTo>
                  <a:lnTo>
                    <a:pt x="3069270" y="2238897"/>
                  </a:lnTo>
                  <a:lnTo>
                    <a:pt x="3070858" y="2244609"/>
                  </a:lnTo>
                  <a:lnTo>
                    <a:pt x="3071811" y="2250957"/>
                  </a:lnTo>
                  <a:lnTo>
                    <a:pt x="3072446" y="2257305"/>
                  </a:lnTo>
                  <a:lnTo>
                    <a:pt x="3072764" y="2263652"/>
                  </a:lnTo>
                  <a:lnTo>
                    <a:pt x="3073399" y="2270317"/>
                  </a:lnTo>
                  <a:lnTo>
                    <a:pt x="3073399" y="2283647"/>
                  </a:lnTo>
                  <a:lnTo>
                    <a:pt x="3073399" y="2289994"/>
                  </a:lnTo>
                  <a:lnTo>
                    <a:pt x="3072764" y="2296342"/>
                  </a:lnTo>
                  <a:lnTo>
                    <a:pt x="3072128" y="2302372"/>
                  </a:lnTo>
                  <a:lnTo>
                    <a:pt x="3071176" y="2308085"/>
                  </a:lnTo>
                  <a:lnTo>
                    <a:pt x="3070222" y="2314115"/>
                  </a:lnTo>
                  <a:lnTo>
                    <a:pt x="3068952" y="2320145"/>
                  </a:lnTo>
                  <a:lnTo>
                    <a:pt x="3067364" y="2325540"/>
                  </a:lnTo>
                  <a:lnTo>
                    <a:pt x="3065458" y="2331570"/>
                  </a:lnTo>
                  <a:lnTo>
                    <a:pt x="3063870" y="2336966"/>
                  </a:lnTo>
                  <a:lnTo>
                    <a:pt x="3061646" y="2342361"/>
                  </a:lnTo>
                  <a:lnTo>
                    <a:pt x="3059422" y="2347757"/>
                  </a:lnTo>
                  <a:lnTo>
                    <a:pt x="3056564" y="2353152"/>
                  </a:lnTo>
                  <a:lnTo>
                    <a:pt x="3054022" y="2357913"/>
                  </a:lnTo>
                  <a:lnTo>
                    <a:pt x="3050846" y="2363308"/>
                  </a:lnTo>
                  <a:lnTo>
                    <a:pt x="3047669" y="2368069"/>
                  </a:lnTo>
                  <a:lnTo>
                    <a:pt x="3044493" y="2372512"/>
                  </a:lnTo>
                  <a:lnTo>
                    <a:pt x="3040999" y="2377272"/>
                  </a:lnTo>
                  <a:lnTo>
                    <a:pt x="3037187" y="2381716"/>
                  </a:lnTo>
                  <a:lnTo>
                    <a:pt x="3033375" y="2385842"/>
                  </a:lnTo>
                  <a:lnTo>
                    <a:pt x="3029563" y="2389967"/>
                  </a:lnTo>
                  <a:lnTo>
                    <a:pt x="3025434" y="2394411"/>
                  </a:lnTo>
                  <a:lnTo>
                    <a:pt x="3020987" y="2397902"/>
                  </a:lnTo>
                  <a:lnTo>
                    <a:pt x="3016857" y="2401710"/>
                  </a:lnTo>
                  <a:lnTo>
                    <a:pt x="3011775" y="2405202"/>
                  </a:lnTo>
                  <a:lnTo>
                    <a:pt x="3007328" y="2408058"/>
                  </a:lnTo>
                  <a:lnTo>
                    <a:pt x="3002563" y="2410914"/>
                  </a:lnTo>
                  <a:lnTo>
                    <a:pt x="2997163" y="2414088"/>
                  </a:lnTo>
                  <a:lnTo>
                    <a:pt x="2992398" y="2416627"/>
                  </a:lnTo>
                  <a:lnTo>
                    <a:pt x="2986681" y="2419166"/>
                  </a:lnTo>
                  <a:lnTo>
                    <a:pt x="2981598" y="2421070"/>
                  </a:lnTo>
                  <a:lnTo>
                    <a:pt x="2975880" y="2423292"/>
                  </a:lnTo>
                  <a:lnTo>
                    <a:pt x="2970480" y="2424879"/>
                  </a:lnTo>
                  <a:lnTo>
                    <a:pt x="1949871" y="2711469"/>
                  </a:lnTo>
                  <a:lnTo>
                    <a:pt x="1922236" y="2718769"/>
                  </a:lnTo>
                  <a:lnTo>
                    <a:pt x="1894600" y="2725433"/>
                  </a:lnTo>
                  <a:lnTo>
                    <a:pt x="1867282" y="2731781"/>
                  </a:lnTo>
                  <a:lnTo>
                    <a:pt x="1839329" y="2737176"/>
                  </a:lnTo>
                  <a:lnTo>
                    <a:pt x="1811376" y="2742254"/>
                  </a:lnTo>
                  <a:lnTo>
                    <a:pt x="1783423" y="2746380"/>
                  </a:lnTo>
                  <a:lnTo>
                    <a:pt x="1755470" y="2750189"/>
                  </a:lnTo>
                  <a:lnTo>
                    <a:pt x="1727199" y="2753362"/>
                  </a:lnTo>
                  <a:lnTo>
                    <a:pt x="1698928" y="2755584"/>
                  </a:lnTo>
                  <a:lnTo>
                    <a:pt x="1670975" y="2757488"/>
                  </a:lnTo>
                  <a:lnTo>
                    <a:pt x="1643022" y="2758440"/>
                  </a:lnTo>
                  <a:lnTo>
                    <a:pt x="1614751" y="2759075"/>
                  </a:lnTo>
                  <a:lnTo>
                    <a:pt x="1586480" y="2758758"/>
                  </a:lnTo>
                  <a:lnTo>
                    <a:pt x="1558209" y="2758123"/>
                  </a:lnTo>
                  <a:lnTo>
                    <a:pt x="1529621" y="2757171"/>
                  </a:lnTo>
                  <a:lnTo>
                    <a:pt x="1501350" y="2754949"/>
                  </a:lnTo>
                  <a:lnTo>
                    <a:pt x="1079193" y="2720990"/>
                  </a:lnTo>
                  <a:lnTo>
                    <a:pt x="1073158" y="2720355"/>
                  </a:lnTo>
                  <a:lnTo>
                    <a:pt x="1067122" y="2719403"/>
                  </a:lnTo>
                  <a:lnTo>
                    <a:pt x="1061405" y="2718451"/>
                  </a:lnTo>
                  <a:lnTo>
                    <a:pt x="1055687" y="2717182"/>
                  </a:lnTo>
                  <a:lnTo>
                    <a:pt x="1055687" y="1952625"/>
                  </a:lnTo>
                  <a:lnTo>
                    <a:pt x="1055687" y="1952624"/>
                  </a:lnTo>
                  <a:lnTo>
                    <a:pt x="1055687" y="1949450"/>
                  </a:lnTo>
                  <a:close/>
                  <a:moveTo>
                    <a:pt x="699851" y="1948276"/>
                  </a:moveTo>
                  <a:lnTo>
                    <a:pt x="693503" y="1948912"/>
                  </a:lnTo>
                  <a:lnTo>
                    <a:pt x="687790" y="1949865"/>
                  </a:lnTo>
                  <a:lnTo>
                    <a:pt x="682077" y="1950819"/>
                  </a:lnTo>
                  <a:lnTo>
                    <a:pt x="676364" y="1951772"/>
                  </a:lnTo>
                  <a:lnTo>
                    <a:pt x="670651" y="1953680"/>
                  </a:lnTo>
                  <a:lnTo>
                    <a:pt x="665255" y="1955269"/>
                  </a:lnTo>
                  <a:lnTo>
                    <a:pt x="659860" y="1957494"/>
                  </a:lnTo>
                  <a:lnTo>
                    <a:pt x="654781" y="1959719"/>
                  </a:lnTo>
                  <a:lnTo>
                    <a:pt x="649386" y="1962579"/>
                  </a:lnTo>
                  <a:lnTo>
                    <a:pt x="644625" y="1965440"/>
                  </a:lnTo>
                  <a:lnTo>
                    <a:pt x="639864" y="1968619"/>
                  </a:lnTo>
                  <a:lnTo>
                    <a:pt x="635103" y="1971797"/>
                  </a:lnTo>
                  <a:lnTo>
                    <a:pt x="630659" y="1975294"/>
                  </a:lnTo>
                  <a:lnTo>
                    <a:pt x="626533" y="1979108"/>
                  </a:lnTo>
                  <a:lnTo>
                    <a:pt x="622407" y="1982922"/>
                  </a:lnTo>
                  <a:lnTo>
                    <a:pt x="618599" y="1986736"/>
                  </a:lnTo>
                  <a:lnTo>
                    <a:pt x="615107" y="1991186"/>
                  </a:lnTo>
                  <a:lnTo>
                    <a:pt x="611616" y="1995318"/>
                  </a:lnTo>
                  <a:lnTo>
                    <a:pt x="608125" y="2000404"/>
                  </a:lnTo>
                  <a:lnTo>
                    <a:pt x="604951" y="2004854"/>
                  </a:lnTo>
                  <a:lnTo>
                    <a:pt x="602094" y="2010257"/>
                  </a:lnTo>
                  <a:lnTo>
                    <a:pt x="599555" y="2015025"/>
                  </a:lnTo>
                  <a:lnTo>
                    <a:pt x="597333" y="2020111"/>
                  </a:lnTo>
                  <a:lnTo>
                    <a:pt x="595112" y="2025514"/>
                  </a:lnTo>
                  <a:lnTo>
                    <a:pt x="593524" y="2030918"/>
                  </a:lnTo>
                  <a:lnTo>
                    <a:pt x="591620" y="2036639"/>
                  </a:lnTo>
                  <a:lnTo>
                    <a:pt x="590351" y="2042360"/>
                  </a:lnTo>
                  <a:lnTo>
                    <a:pt x="589081" y="2048082"/>
                  </a:lnTo>
                  <a:lnTo>
                    <a:pt x="588446" y="2054121"/>
                  </a:lnTo>
                  <a:lnTo>
                    <a:pt x="588129" y="2060160"/>
                  </a:lnTo>
                  <a:lnTo>
                    <a:pt x="587811" y="2065881"/>
                  </a:lnTo>
                  <a:lnTo>
                    <a:pt x="588129" y="2072238"/>
                  </a:lnTo>
                  <a:lnTo>
                    <a:pt x="588446" y="2078277"/>
                  </a:lnTo>
                  <a:lnTo>
                    <a:pt x="589081" y="2083999"/>
                  </a:lnTo>
                  <a:lnTo>
                    <a:pt x="590351" y="2089720"/>
                  </a:lnTo>
                  <a:lnTo>
                    <a:pt x="591620" y="2095759"/>
                  </a:lnTo>
                  <a:lnTo>
                    <a:pt x="593524" y="2101163"/>
                  </a:lnTo>
                  <a:lnTo>
                    <a:pt x="595112" y="2106566"/>
                  </a:lnTo>
                  <a:lnTo>
                    <a:pt x="597333" y="2111970"/>
                  </a:lnTo>
                  <a:lnTo>
                    <a:pt x="599555" y="2117373"/>
                  </a:lnTo>
                  <a:lnTo>
                    <a:pt x="602094" y="2122141"/>
                  </a:lnTo>
                  <a:lnTo>
                    <a:pt x="604951" y="2127227"/>
                  </a:lnTo>
                  <a:lnTo>
                    <a:pt x="608125" y="2131994"/>
                  </a:lnTo>
                  <a:lnTo>
                    <a:pt x="611616" y="2136444"/>
                  </a:lnTo>
                  <a:lnTo>
                    <a:pt x="615107" y="2140894"/>
                  </a:lnTo>
                  <a:lnTo>
                    <a:pt x="618599" y="2145344"/>
                  </a:lnTo>
                  <a:lnTo>
                    <a:pt x="622407" y="2149476"/>
                  </a:lnTo>
                  <a:lnTo>
                    <a:pt x="626533" y="2153291"/>
                  </a:lnTo>
                  <a:lnTo>
                    <a:pt x="630659" y="2157105"/>
                  </a:lnTo>
                  <a:lnTo>
                    <a:pt x="635103" y="2160601"/>
                  </a:lnTo>
                  <a:lnTo>
                    <a:pt x="639864" y="2163780"/>
                  </a:lnTo>
                  <a:lnTo>
                    <a:pt x="644625" y="2166958"/>
                  </a:lnTo>
                  <a:lnTo>
                    <a:pt x="649386" y="2169501"/>
                  </a:lnTo>
                  <a:lnTo>
                    <a:pt x="654781" y="2172362"/>
                  </a:lnTo>
                  <a:lnTo>
                    <a:pt x="659860" y="2174587"/>
                  </a:lnTo>
                  <a:lnTo>
                    <a:pt x="665255" y="2176494"/>
                  </a:lnTo>
                  <a:lnTo>
                    <a:pt x="670651" y="2178719"/>
                  </a:lnTo>
                  <a:lnTo>
                    <a:pt x="676364" y="2179990"/>
                  </a:lnTo>
                  <a:lnTo>
                    <a:pt x="682077" y="2181579"/>
                  </a:lnTo>
                  <a:lnTo>
                    <a:pt x="687790" y="2182533"/>
                  </a:lnTo>
                  <a:lnTo>
                    <a:pt x="693503" y="2183169"/>
                  </a:lnTo>
                  <a:lnTo>
                    <a:pt x="699851" y="2183486"/>
                  </a:lnTo>
                  <a:lnTo>
                    <a:pt x="705564" y="2184122"/>
                  </a:lnTo>
                  <a:lnTo>
                    <a:pt x="711595" y="2183486"/>
                  </a:lnTo>
                  <a:lnTo>
                    <a:pt x="717625" y="2183169"/>
                  </a:lnTo>
                  <a:lnTo>
                    <a:pt x="723338" y="2182533"/>
                  </a:lnTo>
                  <a:lnTo>
                    <a:pt x="729369" y="2181579"/>
                  </a:lnTo>
                  <a:lnTo>
                    <a:pt x="735082" y="2179990"/>
                  </a:lnTo>
                  <a:lnTo>
                    <a:pt x="740477" y="2178719"/>
                  </a:lnTo>
                  <a:lnTo>
                    <a:pt x="746190" y="2176494"/>
                  </a:lnTo>
                  <a:lnTo>
                    <a:pt x="751269" y="2174587"/>
                  </a:lnTo>
                  <a:lnTo>
                    <a:pt x="756664" y="2172362"/>
                  </a:lnTo>
                  <a:lnTo>
                    <a:pt x="761743" y="2169501"/>
                  </a:lnTo>
                  <a:lnTo>
                    <a:pt x="766821" y="2166958"/>
                  </a:lnTo>
                  <a:lnTo>
                    <a:pt x="771582" y="2163780"/>
                  </a:lnTo>
                  <a:lnTo>
                    <a:pt x="776025" y="2160601"/>
                  </a:lnTo>
                  <a:lnTo>
                    <a:pt x="780469" y="2157105"/>
                  </a:lnTo>
                  <a:lnTo>
                    <a:pt x="784912" y="2153291"/>
                  </a:lnTo>
                  <a:lnTo>
                    <a:pt x="789038" y="2149476"/>
                  </a:lnTo>
                  <a:lnTo>
                    <a:pt x="792847" y="2145344"/>
                  </a:lnTo>
                  <a:lnTo>
                    <a:pt x="796338" y="2140894"/>
                  </a:lnTo>
                  <a:lnTo>
                    <a:pt x="799830" y="2136444"/>
                  </a:lnTo>
                  <a:lnTo>
                    <a:pt x="803321" y="2131994"/>
                  </a:lnTo>
                  <a:lnTo>
                    <a:pt x="806495" y="2127227"/>
                  </a:lnTo>
                  <a:lnTo>
                    <a:pt x="809352" y="2122141"/>
                  </a:lnTo>
                  <a:lnTo>
                    <a:pt x="811573" y="2117373"/>
                  </a:lnTo>
                  <a:lnTo>
                    <a:pt x="814112" y="2111970"/>
                  </a:lnTo>
                  <a:lnTo>
                    <a:pt x="816017" y="2106566"/>
                  </a:lnTo>
                  <a:lnTo>
                    <a:pt x="817921" y="2101163"/>
                  </a:lnTo>
                  <a:lnTo>
                    <a:pt x="819508" y="2095759"/>
                  </a:lnTo>
                  <a:lnTo>
                    <a:pt x="821095" y="2089720"/>
                  </a:lnTo>
                  <a:lnTo>
                    <a:pt x="822047" y="2083999"/>
                  </a:lnTo>
                  <a:lnTo>
                    <a:pt x="822682" y="2078277"/>
                  </a:lnTo>
                  <a:lnTo>
                    <a:pt x="823000" y="2072238"/>
                  </a:lnTo>
                  <a:lnTo>
                    <a:pt x="823000" y="2065881"/>
                  </a:lnTo>
                  <a:lnTo>
                    <a:pt x="823000" y="2060160"/>
                  </a:lnTo>
                  <a:lnTo>
                    <a:pt x="822682" y="2054121"/>
                  </a:lnTo>
                  <a:lnTo>
                    <a:pt x="822047" y="2048082"/>
                  </a:lnTo>
                  <a:lnTo>
                    <a:pt x="821095" y="2042360"/>
                  </a:lnTo>
                  <a:lnTo>
                    <a:pt x="819508" y="2036639"/>
                  </a:lnTo>
                  <a:lnTo>
                    <a:pt x="817921" y="2030918"/>
                  </a:lnTo>
                  <a:lnTo>
                    <a:pt x="816017" y="2025514"/>
                  </a:lnTo>
                  <a:lnTo>
                    <a:pt x="814112" y="2020111"/>
                  </a:lnTo>
                  <a:lnTo>
                    <a:pt x="811573" y="2015025"/>
                  </a:lnTo>
                  <a:lnTo>
                    <a:pt x="809352" y="2010257"/>
                  </a:lnTo>
                  <a:lnTo>
                    <a:pt x="806495" y="2004854"/>
                  </a:lnTo>
                  <a:lnTo>
                    <a:pt x="803321" y="2000404"/>
                  </a:lnTo>
                  <a:lnTo>
                    <a:pt x="799830" y="1995318"/>
                  </a:lnTo>
                  <a:lnTo>
                    <a:pt x="796338" y="1991186"/>
                  </a:lnTo>
                  <a:lnTo>
                    <a:pt x="792847" y="1986736"/>
                  </a:lnTo>
                  <a:lnTo>
                    <a:pt x="789038" y="1982922"/>
                  </a:lnTo>
                  <a:lnTo>
                    <a:pt x="784912" y="1979108"/>
                  </a:lnTo>
                  <a:lnTo>
                    <a:pt x="780469" y="1975294"/>
                  </a:lnTo>
                  <a:lnTo>
                    <a:pt x="776025" y="1971797"/>
                  </a:lnTo>
                  <a:lnTo>
                    <a:pt x="771582" y="1968619"/>
                  </a:lnTo>
                  <a:lnTo>
                    <a:pt x="766821" y="1965440"/>
                  </a:lnTo>
                  <a:lnTo>
                    <a:pt x="761743" y="1962579"/>
                  </a:lnTo>
                  <a:lnTo>
                    <a:pt x="756664" y="1959719"/>
                  </a:lnTo>
                  <a:lnTo>
                    <a:pt x="751269" y="1957494"/>
                  </a:lnTo>
                  <a:lnTo>
                    <a:pt x="746190" y="1955269"/>
                  </a:lnTo>
                  <a:lnTo>
                    <a:pt x="740477" y="1953680"/>
                  </a:lnTo>
                  <a:lnTo>
                    <a:pt x="735082" y="1951772"/>
                  </a:lnTo>
                  <a:lnTo>
                    <a:pt x="729369" y="1950819"/>
                  </a:lnTo>
                  <a:lnTo>
                    <a:pt x="723338" y="1949865"/>
                  </a:lnTo>
                  <a:lnTo>
                    <a:pt x="717625" y="1948912"/>
                  </a:lnTo>
                  <a:lnTo>
                    <a:pt x="711595" y="1948276"/>
                  </a:lnTo>
                  <a:lnTo>
                    <a:pt x="705564" y="1948276"/>
                  </a:lnTo>
                  <a:lnTo>
                    <a:pt x="699851" y="1948276"/>
                  </a:lnTo>
                  <a:close/>
                  <a:moveTo>
                    <a:pt x="0" y="1862138"/>
                  </a:moveTo>
                  <a:lnTo>
                    <a:pt x="941387" y="1862138"/>
                  </a:lnTo>
                  <a:lnTo>
                    <a:pt x="941387" y="2093534"/>
                  </a:lnTo>
                  <a:lnTo>
                    <a:pt x="941387" y="2574126"/>
                  </a:lnTo>
                  <a:lnTo>
                    <a:pt x="941387" y="3009901"/>
                  </a:lnTo>
                  <a:lnTo>
                    <a:pt x="0" y="3009901"/>
                  </a:lnTo>
                  <a:lnTo>
                    <a:pt x="0" y="1862138"/>
                  </a:lnTo>
                  <a:close/>
                  <a:moveTo>
                    <a:pt x="1839398" y="1177026"/>
                  </a:moveTo>
                  <a:lnTo>
                    <a:pt x="1829243" y="1201810"/>
                  </a:lnTo>
                  <a:lnTo>
                    <a:pt x="1816551" y="1198314"/>
                  </a:lnTo>
                  <a:lnTo>
                    <a:pt x="1805127" y="1195455"/>
                  </a:lnTo>
                  <a:lnTo>
                    <a:pt x="1793704" y="1193230"/>
                  </a:lnTo>
                  <a:lnTo>
                    <a:pt x="1783232" y="1192277"/>
                  </a:lnTo>
                  <a:lnTo>
                    <a:pt x="1773078" y="1191959"/>
                  </a:lnTo>
                  <a:lnTo>
                    <a:pt x="1763241" y="1192277"/>
                  </a:lnTo>
                  <a:lnTo>
                    <a:pt x="1758799" y="1192595"/>
                  </a:lnTo>
                  <a:lnTo>
                    <a:pt x="1754356" y="1193230"/>
                  </a:lnTo>
                  <a:lnTo>
                    <a:pt x="1750231" y="1194501"/>
                  </a:lnTo>
                  <a:lnTo>
                    <a:pt x="1746106" y="1195455"/>
                  </a:lnTo>
                  <a:lnTo>
                    <a:pt x="1741981" y="1196726"/>
                  </a:lnTo>
                  <a:lnTo>
                    <a:pt x="1737856" y="1198314"/>
                  </a:lnTo>
                  <a:lnTo>
                    <a:pt x="1734365" y="1199903"/>
                  </a:lnTo>
                  <a:lnTo>
                    <a:pt x="1730557" y="1201810"/>
                  </a:lnTo>
                  <a:lnTo>
                    <a:pt x="1727067" y="1203716"/>
                  </a:lnTo>
                  <a:lnTo>
                    <a:pt x="1723576" y="1205940"/>
                  </a:lnTo>
                  <a:lnTo>
                    <a:pt x="1720403" y="1208482"/>
                  </a:lnTo>
                  <a:lnTo>
                    <a:pt x="1717230" y="1211024"/>
                  </a:lnTo>
                  <a:lnTo>
                    <a:pt x="1714691" y="1213884"/>
                  </a:lnTo>
                  <a:lnTo>
                    <a:pt x="1711835" y="1217061"/>
                  </a:lnTo>
                  <a:lnTo>
                    <a:pt x="1708980" y="1220239"/>
                  </a:lnTo>
                  <a:lnTo>
                    <a:pt x="1706441" y="1223734"/>
                  </a:lnTo>
                  <a:lnTo>
                    <a:pt x="1704220" y="1227547"/>
                  </a:lnTo>
                  <a:lnTo>
                    <a:pt x="1701998" y="1231360"/>
                  </a:lnTo>
                  <a:lnTo>
                    <a:pt x="1700095" y="1235173"/>
                  </a:lnTo>
                  <a:lnTo>
                    <a:pt x="1697873" y="1239303"/>
                  </a:lnTo>
                  <a:lnTo>
                    <a:pt x="1695652" y="1245023"/>
                  </a:lnTo>
                  <a:lnTo>
                    <a:pt x="1694066" y="1250106"/>
                  </a:lnTo>
                  <a:lnTo>
                    <a:pt x="1692162" y="1255508"/>
                  </a:lnTo>
                  <a:lnTo>
                    <a:pt x="1691210" y="1260592"/>
                  </a:lnTo>
                  <a:lnTo>
                    <a:pt x="1690575" y="1265676"/>
                  </a:lnTo>
                  <a:lnTo>
                    <a:pt x="1690575" y="1270442"/>
                  </a:lnTo>
                  <a:lnTo>
                    <a:pt x="1690575" y="1275526"/>
                  </a:lnTo>
                  <a:lnTo>
                    <a:pt x="1690892" y="1279974"/>
                  </a:lnTo>
                  <a:lnTo>
                    <a:pt x="1691844" y="1284423"/>
                  </a:lnTo>
                  <a:lnTo>
                    <a:pt x="1693114" y="1288871"/>
                  </a:lnTo>
                  <a:lnTo>
                    <a:pt x="1694066" y="1293320"/>
                  </a:lnTo>
                  <a:lnTo>
                    <a:pt x="1695335" y="1297450"/>
                  </a:lnTo>
                  <a:lnTo>
                    <a:pt x="1697239" y="1301263"/>
                  </a:lnTo>
                  <a:lnTo>
                    <a:pt x="1699143" y="1305076"/>
                  </a:lnTo>
                  <a:lnTo>
                    <a:pt x="1701364" y="1308889"/>
                  </a:lnTo>
                  <a:lnTo>
                    <a:pt x="1703902" y="1312384"/>
                  </a:lnTo>
                  <a:lnTo>
                    <a:pt x="1709931" y="1320328"/>
                  </a:lnTo>
                  <a:lnTo>
                    <a:pt x="1718816" y="1330495"/>
                  </a:lnTo>
                  <a:lnTo>
                    <a:pt x="1729923" y="1342570"/>
                  </a:lnTo>
                  <a:lnTo>
                    <a:pt x="1743885" y="1357186"/>
                  </a:lnTo>
                  <a:lnTo>
                    <a:pt x="1760385" y="1373073"/>
                  </a:lnTo>
                  <a:lnTo>
                    <a:pt x="1772443" y="1386418"/>
                  </a:lnTo>
                  <a:lnTo>
                    <a:pt x="1781646" y="1396268"/>
                  </a:lnTo>
                  <a:lnTo>
                    <a:pt x="1784184" y="1400081"/>
                  </a:lnTo>
                  <a:lnTo>
                    <a:pt x="1786405" y="1402623"/>
                  </a:lnTo>
                  <a:lnTo>
                    <a:pt x="1787675" y="1405165"/>
                  </a:lnTo>
                  <a:lnTo>
                    <a:pt x="1788944" y="1408025"/>
                  </a:lnTo>
                  <a:lnTo>
                    <a:pt x="1789578" y="1411202"/>
                  </a:lnTo>
                  <a:lnTo>
                    <a:pt x="1789896" y="1414062"/>
                  </a:lnTo>
                  <a:lnTo>
                    <a:pt x="1789896" y="1417557"/>
                  </a:lnTo>
                  <a:lnTo>
                    <a:pt x="1789261" y="1420734"/>
                  </a:lnTo>
                  <a:lnTo>
                    <a:pt x="1787992" y="1424230"/>
                  </a:lnTo>
                  <a:lnTo>
                    <a:pt x="1786723" y="1428360"/>
                  </a:lnTo>
                  <a:lnTo>
                    <a:pt x="1784501" y="1432491"/>
                  </a:lnTo>
                  <a:lnTo>
                    <a:pt x="1782598" y="1435986"/>
                  </a:lnTo>
                  <a:lnTo>
                    <a:pt x="1779742" y="1438210"/>
                  </a:lnTo>
                  <a:lnTo>
                    <a:pt x="1778472" y="1439481"/>
                  </a:lnTo>
                  <a:lnTo>
                    <a:pt x="1776568" y="1440435"/>
                  </a:lnTo>
                  <a:lnTo>
                    <a:pt x="1774982" y="1440752"/>
                  </a:lnTo>
                  <a:lnTo>
                    <a:pt x="1773395" y="1441070"/>
                  </a:lnTo>
                  <a:lnTo>
                    <a:pt x="1769587" y="1441388"/>
                  </a:lnTo>
                  <a:lnTo>
                    <a:pt x="1765462" y="1440752"/>
                  </a:lnTo>
                  <a:lnTo>
                    <a:pt x="1761337" y="1439481"/>
                  </a:lnTo>
                  <a:lnTo>
                    <a:pt x="1756260" y="1436939"/>
                  </a:lnTo>
                  <a:lnTo>
                    <a:pt x="1754356" y="1435668"/>
                  </a:lnTo>
                  <a:lnTo>
                    <a:pt x="1752452" y="1434080"/>
                  </a:lnTo>
                  <a:lnTo>
                    <a:pt x="1751183" y="1432809"/>
                  </a:lnTo>
                  <a:lnTo>
                    <a:pt x="1750231" y="1431220"/>
                  </a:lnTo>
                  <a:lnTo>
                    <a:pt x="1749279" y="1429631"/>
                  </a:lnTo>
                  <a:lnTo>
                    <a:pt x="1748644" y="1427725"/>
                  </a:lnTo>
                  <a:lnTo>
                    <a:pt x="1748644" y="1426136"/>
                  </a:lnTo>
                  <a:lnTo>
                    <a:pt x="1748644" y="1423912"/>
                  </a:lnTo>
                  <a:lnTo>
                    <a:pt x="1749914" y="1418510"/>
                  </a:lnTo>
                  <a:lnTo>
                    <a:pt x="1751818" y="1411838"/>
                  </a:lnTo>
                  <a:lnTo>
                    <a:pt x="1754991" y="1403894"/>
                  </a:lnTo>
                  <a:lnTo>
                    <a:pt x="1759433" y="1393091"/>
                  </a:lnTo>
                  <a:lnTo>
                    <a:pt x="1710883" y="1372438"/>
                  </a:lnTo>
                  <a:lnTo>
                    <a:pt x="1662334" y="1351466"/>
                  </a:lnTo>
                  <a:lnTo>
                    <a:pt x="1658526" y="1358457"/>
                  </a:lnTo>
                  <a:lnTo>
                    <a:pt x="1655987" y="1363223"/>
                  </a:lnTo>
                  <a:lnTo>
                    <a:pt x="1653131" y="1370531"/>
                  </a:lnTo>
                  <a:lnTo>
                    <a:pt x="1651545" y="1377521"/>
                  </a:lnTo>
                  <a:lnTo>
                    <a:pt x="1650910" y="1381017"/>
                  </a:lnTo>
                  <a:lnTo>
                    <a:pt x="1650593" y="1384512"/>
                  </a:lnTo>
                  <a:lnTo>
                    <a:pt x="1650593" y="1388007"/>
                  </a:lnTo>
                  <a:lnTo>
                    <a:pt x="1650593" y="1391502"/>
                  </a:lnTo>
                  <a:lnTo>
                    <a:pt x="1650910" y="1394997"/>
                  </a:lnTo>
                  <a:lnTo>
                    <a:pt x="1651227" y="1398492"/>
                  </a:lnTo>
                  <a:lnTo>
                    <a:pt x="1651862" y="1401670"/>
                  </a:lnTo>
                  <a:lnTo>
                    <a:pt x="1652814" y="1405165"/>
                  </a:lnTo>
                  <a:lnTo>
                    <a:pt x="1654083" y="1408660"/>
                  </a:lnTo>
                  <a:lnTo>
                    <a:pt x="1655353" y="1411838"/>
                  </a:lnTo>
                  <a:lnTo>
                    <a:pt x="1658843" y="1418510"/>
                  </a:lnTo>
                  <a:lnTo>
                    <a:pt x="1662968" y="1425183"/>
                  </a:lnTo>
                  <a:lnTo>
                    <a:pt x="1668363" y="1431220"/>
                  </a:lnTo>
                  <a:lnTo>
                    <a:pt x="1674392" y="1437575"/>
                  </a:lnTo>
                  <a:lnTo>
                    <a:pt x="1681373" y="1443930"/>
                  </a:lnTo>
                  <a:lnTo>
                    <a:pt x="1689623" y="1450285"/>
                  </a:lnTo>
                  <a:lnTo>
                    <a:pt x="1698191" y="1456004"/>
                  </a:lnTo>
                  <a:lnTo>
                    <a:pt x="1707710" y="1462041"/>
                  </a:lnTo>
                  <a:lnTo>
                    <a:pt x="1718499" y="1467760"/>
                  </a:lnTo>
                  <a:lnTo>
                    <a:pt x="1709614" y="1489049"/>
                  </a:lnTo>
                  <a:lnTo>
                    <a:pt x="1755308" y="1507796"/>
                  </a:lnTo>
                  <a:lnTo>
                    <a:pt x="1764193" y="1486507"/>
                  </a:lnTo>
                  <a:lnTo>
                    <a:pt x="1776568" y="1490320"/>
                  </a:lnTo>
                  <a:lnTo>
                    <a:pt x="1788944" y="1493498"/>
                  </a:lnTo>
                  <a:lnTo>
                    <a:pt x="1800050" y="1495722"/>
                  </a:lnTo>
                  <a:lnTo>
                    <a:pt x="1810839" y="1497311"/>
                  </a:lnTo>
                  <a:lnTo>
                    <a:pt x="1820993" y="1497946"/>
                  </a:lnTo>
                  <a:lnTo>
                    <a:pt x="1830513" y="1497946"/>
                  </a:lnTo>
                  <a:lnTo>
                    <a:pt x="1839398" y="1497311"/>
                  </a:lnTo>
                  <a:lnTo>
                    <a:pt x="1847648" y="1496040"/>
                  </a:lnTo>
                  <a:lnTo>
                    <a:pt x="1851456" y="1495086"/>
                  </a:lnTo>
                  <a:lnTo>
                    <a:pt x="1855264" y="1493815"/>
                  </a:lnTo>
                  <a:lnTo>
                    <a:pt x="1858754" y="1492862"/>
                  </a:lnTo>
                  <a:lnTo>
                    <a:pt x="1862245" y="1490956"/>
                  </a:lnTo>
                  <a:lnTo>
                    <a:pt x="1865418" y="1489367"/>
                  </a:lnTo>
                  <a:lnTo>
                    <a:pt x="1868591" y="1487460"/>
                  </a:lnTo>
                  <a:lnTo>
                    <a:pt x="1871764" y="1485554"/>
                  </a:lnTo>
                  <a:lnTo>
                    <a:pt x="1874620" y="1483330"/>
                  </a:lnTo>
                  <a:lnTo>
                    <a:pt x="1876841" y="1480788"/>
                  </a:lnTo>
                  <a:lnTo>
                    <a:pt x="1879380" y="1478564"/>
                  </a:lnTo>
                  <a:lnTo>
                    <a:pt x="1881918" y="1475704"/>
                  </a:lnTo>
                  <a:lnTo>
                    <a:pt x="1883822" y="1472527"/>
                  </a:lnTo>
                  <a:lnTo>
                    <a:pt x="1886044" y="1469667"/>
                  </a:lnTo>
                  <a:lnTo>
                    <a:pt x="1887947" y="1466172"/>
                  </a:lnTo>
                  <a:lnTo>
                    <a:pt x="1889534" y="1462677"/>
                  </a:lnTo>
                  <a:lnTo>
                    <a:pt x="1890803" y="1459181"/>
                  </a:lnTo>
                  <a:lnTo>
                    <a:pt x="1892707" y="1454097"/>
                  </a:lnTo>
                  <a:lnTo>
                    <a:pt x="1893976" y="1448696"/>
                  </a:lnTo>
                  <a:lnTo>
                    <a:pt x="1895246" y="1443930"/>
                  </a:lnTo>
                  <a:lnTo>
                    <a:pt x="1895563" y="1438846"/>
                  </a:lnTo>
                  <a:lnTo>
                    <a:pt x="1895880" y="1433444"/>
                  </a:lnTo>
                  <a:lnTo>
                    <a:pt x="1895563" y="1428360"/>
                  </a:lnTo>
                  <a:lnTo>
                    <a:pt x="1894611" y="1422959"/>
                  </a:lnTo>
                  <a:lnTo>
                    <a:pt x="1893342" y="1417875"/>
                  </a:lnTo>
                  <a:lnTo>
                    <a:pt x="1892073" y="1412791"/>
                  </a:lnTo>
                  <a:lnTo>
                    <a:pt x="1890169" y="1407707"/>
                  </a:lnTo>
                  <a:lnTo>
                    <a:pt x="1888582" y="1402941"/>
                  </a:lnTo>
                  <a:lnTo>
                    <a:pt x="1886361" y="1398492"/>
                  </a:lnTo>
                  <a:lnTo>
                    <a:pt x="1883822" y="1394044"/>
                  </a:lnTo>
                  <a:lnTo>
                    <a:pt x="1881601" y="1389913"/>
                  </a:lnTo>
                  <a:lnTo>
                    <a:pt x="1878745" y="1385783"/>
                  </a:lnTo>
                  <a:lnTo>
                    <a:pt x="1875572" y="1381652"/>
                  </a:lnTo>
                  <a:lnTo>
                    <a:pt x="1867956" y="1372755"/>
                  </a:lnTo>
                  <a:lnTo>
                    <a:pt x="1857168" y="1361317"/>
                  </a:lnTo>
                  <a:lnTo>
                    <a:pt x="1843205" y="1346700"/>
                  </a:lnTo>
                  <a:lnTo>
                    <a:pt x="1826388" y="1329542"/>
                  </a:lnTo>
                  <a:lnTo>
                    <a:pt x="1821310" y="1324141"/>
                  </a:lnTo>
                  <a:lnTo>
                    <a:pt x="1816551" y="1319374"/>
                  </a:lnTo>
                  <a:lnTo>
                    <a:pt x="1812743" y="1314608"/>
                  </a:lnTo>
                  <a:lnTo>
                    <a:pt x="1810204" y="1310160"/>
                  </a:lnTo>
                  <a:lnTo>
                    <a:pt x="1807348" y="1306029"/>
                  </a:lnTo>
                  <a:lnTo>
                    <a:pt x="1805444" y="1302534"/>
                  </a:lnTo>
                  <a:lnTo>
                    <a:pt x="1804492" y="1299039"/>
                  </a:lnTo>
                  <a:lnTo>
                    <a:pt x="1804175" y="1295861"/>
                  </a:lnTo>
                  <a:lnTo>
                    <a:pt x="1804175" y="1293320"/>
                  </a:lnTo>
                  <a:lnTo>
                    <a:pt x="1804492" y="1289824"/>
                  </a:lnTo>
                  <a:lnTo>
                    <a:pt x="1804810" y="1286329"/>
                  </a:lnTo>
                  <a:lnTo>
                    <a:pt x="1805762" y="1281881"/>
                  </a:lnTo>
                  <a:lnTo>
                    <a:pt x="1808618" y="1272984"/>
                  </a:lnTo>
                  <a:lnTo>
                    <a:pt x="1812426" y="1262498"/>
                  </a:lnTo>
                  <a:lnTo>
                    <a:pt x="1814647" y="1258686"/>
                  </a:lnTo>
                  <a:lnTo>
                    <a:pt x="1817185" y="1255508"/>
                  </a:lnTo>
                  <a:lnTo>
                    <a:pt x="1819724" y="1252966"/>
                  </a:lnTo>
                  <a:lnTo>
                    <a:pt x="1821310" y="1252013"/>
                  </a:lnTo>
                  <a:lnTo>
                    <a:pt x="1822897" y="1251377"/>
                  </a:lnTo>
                  <a:lnTo>
                    <a:pt x="1824801" y="1251060"/>
                  </a:lnTo>
                  <a:lnTo>
                    <a:pt x="1826388" y="1250742"/>
                  </a:lnTo>
                  <a:lnTo>
                    <a:pt x="1830195" y="1250106"/>
                  </a:lnTo>
                  <a:lnTo>
                    <a:pt x="1834320" y="1251377"/>
                  </a:lnTo>
                  <a:lnTo>
                    <a:pt x="1839080" y="1252648"/>
                  </a:lnTo>
                  <a:lnTo>
                    <a:pt x="1841936" y="1254237"/>
                  </a:lnTo>
                  <a:lnTo>
                    <a:pt x="1843840" y="1255190"/>
                  </a:lnTo>
                  <a:lnTo>
                    <a:pt x="1846061" y="1256461"/>
                  </a:lnTo>
                  <a:lnTo>
                    <a:pt x="1847648" y="1258368"/>
                  </a:lnTo>
                  <a:lnTo>
                    <a:pt x="1848917" y="1259639"/>
                  </a:lnTo>
                  <a:lnTo>
                    <a:pt x="1849869" y="1261545"/>
                  </a:lnTo>
                  <a:lnTo>
                    <a:pt x="1850504" y="1263134"/>
                  </a:lnTo>
                  <a:lnTo>
                    <a:pt x="1850821" y="1265040"/>
                  </a:lnTo>
                  <a:lnTo>
                    <a:pt x="1850504" y="1267265"/>
                  </a:lnTo>
                  <a:lnTo>
                    <a:pt x="1850186" y="1270124"/>
                  </a:lnTo>
                  <a:lnTo>
                    <a:pt x="1847965" y="1277432"/>
                  </a:lnTo>
                  <a:lnTo>
                    <a:pt x="1844792" y="1287282"/>
                  </a:lnTo>
                  <a:lnTo>
                    <a:pt x="1840032" y="1299039"/>
                  </a:lnTo>
                  <a:lnTo>
                    <a:pt x="1833369" y="1315562"/>
                  </a:lnTo>
                  <a:lnTo>
                    <a:pt x="1881918" y="1334944"/>
                  </a:lnTo>
                  <a:lnTo>
                    <a:pt x="1929834" y="1354008"/>
                  </a:lnTo>
                  <a:lnTo>
                    <a:pt x="1935228" y="1340981"/>
                  </a:lnTo>
                  <a:lnTo>
                    <a:pt x="1937132" y="1335262"/>
                  </a:lnTo>
                  <a:lnTo>
                    <a:pt x="1938718" y="1330178"/>
                  </a:lnTo>
                  <a:lnTo>
                    <a:pt x="1939988" y="1324776"/>
                  </a:lnTo>
                  <a:lnTo>
                    <a:pt x="1941257" y="1319692"/>
                  </a:lnTo>
                  <a:lnTo>
                    <a:pt x="1942209" y="1314926"/>
                  </a:lnTo>
                  <a:lnTo>
                    <a:pt x="1942526" y="1309842"/>
                  </a:lnTo>
                  <a:lnTo>
                    <a:pt x="1942844" y="1305076"/>
                  </a:lnTo>
                  <a:lnTo>
                    <a:pt x="1942526" y="1300628"/>
                  </a:lnTo>
                  <a:lnTo>
                    <a:pt x="1942209" y="1295861"/>
                  </a:lnTo>
                  <a:lnTo>
                    <a:pt x="1941574" y="1291413"/>
                  </a:lnTo>
                  <a:lnTo>
                    <a:pt x="1940305" y="1287282"/>
                  </a:lnTo>
                  <a:lnTo>
                    <a:pt x="1939036" y="1283152"/>
                  </a:lnTo>
                  <a:lnTo>
                    <a:pt x="1937132" y="1279021"/>
                  </a:lnTo>
                  <a:lnTo>
                    <a:pt x="1935545" y="1274890"/>
                  </a:lnTo>
                  <a:lnTo>
                    <a:pt x="1933007" y="1271078"/>
                  </a:lnTo>
                  <a:lnTo>
                    <a:pt x="1930786" y="1267265"/>
                  </a:lnTo>
                  <a:lnTo>
                    <a:pt x="1925074" y="1260274"/>
                  </a:lnTo>
                  <a:lnTo>
                    <a:pt x="1918727" y="1253602"/>
                  </a:lnTo>
                  <a:lnTo>
                    <a:pt x="1912064" y="1247565"/>
                  </a:lnTo>
                  <a:lnTo>
                    <a:pt x="1905083" y="1241210"/>
                  </a:lnTo>
                  <a:lnTo>
                    <a:pt x="1897467" y="1235490"/>
                  </a:lnTo>
                  <a:lnTo>
                    <a:pt x="1889534" y="1230089"/>
                  </a:lnTo>
                  <a:lnTo>
                    <a:pt x="1881284" y="1225005"/>
                  </a:lnTo>
                  <a:lnTo>
                    <a:pt x="1872082" y="1220556"/>
                  </a:lnTo>
                  <a:lnTo>
                    <a:pt x="1882553" y="1194819"/>
                  </a:lnTo>
                  <a:lnTo>
                    <a:pt x="1839398" y="1177026"/>
                  </a:lnTo>
                  <a:close/>
                  <a:moveTo>
                    <a:pt x="1952046" y="1106804"/>
                  </a:moveTo>
                  <a:lnTo>
                    <a:pt x="1958075" y="1113159"/>
                  </a:lnTo>
                  <a:lnTo>
                    <a:pt x="1964421" y="1119832"/>
                  </a:lnTo>
                  <a:lnTo>
                    <a:pt x="1970768" y="1126504"/>
                  </a:lnTo>
                  <a:lnTo>
                    <a:pt x="1976162" y="1133813"/>
                  </a:lnTo>
                  <a:lnTo>
                    <a:pt x="1981557" y="1141438"/>
                  </a:lnTo>
                  <a:lnTo>
                    <a:pt x="1986634" y="1149064"/>
                  </a:lnTo>
                  <a:lnTo>
                    <a:pt x="1991711" y="1157326"/>
                  </a:lnTo>
                  <a:lnTo>
                    <a:pt x="1996153" y="1165905"/>
                  </a:lnTo>
                  <a:lnTo>
                    <a:pt x="2000278" y="1174484"/>
                  </a:lnTo>
                  <a:lnTo>
                    <a:pt x="2004086" y="1183698"/>
                  </a:lnTo>
                  <a:lnTo>
                    <a:pt x="2007577" y="1192595"/>
                  </a:lnTo>
                  <a:lnTo>
                    <a:pt x="2010750" y="1202127"/>
                  </a:lnTo>
                  <a:lnTo>
                    <a:pt x="2013606" y="1211977"/>
                  </a:lnTo>
                  <a:lnTo>
                    <a:pt x="2016462" y="1221510"/>
                  </a:lnTo>
                  <a:lnTo>
                    <a:pt x="2018366" y="1231677"/>
                  </a:lnTo>
                  <a:lnTo>
                    <a:pt x="2020587" y="1242163"/>
                  </a:lnTo>
                  <a:lnTo>
                    <a:pt x="2021856" y="1252648"/>
                  </a:lnTo>
                  <a:lnTo>
                    <a:pt x="2023443" y="1263134"/>
                  </a:lnTo>
                  <a:lnTo>
                    <a:pt x="2024077" y="1273937"/>
                  </a:lnTo>
                  <a:lnTo>
                    <a:pt x="2024395" y="1285058"/>
                  </a:lnTo>
                  <a:lnTo>
                    <a:pt x="2024712" y="1295861"/>
                  </a:lnTo>
                  <a:lnTo>
                    <a:pt x="2024395" y="1306982"/>
                  </a:lnTo>
                  <a:lnTo>
                    <a:pt x="2024077" y="1318739"/>
                  </a:lnTo>
                  <a:lnTo>
                    <a:pt x="2023125" y="1329860"/>
                  </a:lnTo>
                  <a:lnTo>
                    <a:pt x="2021539" y="1341299"/>
                  </a:lnTo>
                  <a:lnTo>
                    <a:pt x="2019952" y="1352737"/>
                  </a:lnTo>
                  <a:lnTo>
                    <a:pt x="2018048" y="1364494"/>
                  </a:lnTo>
                  <a:lnTo>
                    <a:pt x="2015827" y="1375933"/>
                  </a:lnTo>
                  <a:lnTo>
                    <a:pt x="2012654" y="1387371"/>
                  </a:lnTo>
                  <a:lnTo>
                    <a:pt x="2009481" y="1399128"/>
                  </a:lnTo>
                  <a:lnTo>
                    <a:pt x="2005990" y="1410884"/>
                  </a:lnTo>
                  <a:lnTo>
                    <a:pt x="2001865" y="1422323"/>
                  </a:lnTo>
                  <a:lnTo>
                    <a:pt x="1998057" y="1432809"/>
                  </a:lnTo>
                  <a:lnTo>
                    <a:pt x="1993615" y="1442976"/>
                  </a:lnTo>
                  <a:lnTo>
                    <a:pt x="1989172" y="1452509"/>
                  </a:lnTo>
                  <a:lnTo>
                    <a:pt x="1984412" y="1462359"/>
                  </a:lnTo>
                  <a:lnTo>
                    <a:pt x="1979018" y="1472209"/>
                  </a:lnTo>
                  <a:lnTo>
                    <a:pt x="1973941" y="1481106"/>
                  </a:lnTo>
                  <a:lnTo>
                    <a:pt x="1967912" y="1490638"/>
                  </a:lnTo>
                  <a:lnTo>
                    <a:pt x="1961883" y="1499852"/>
                  </a:lnTo>
                  <a:lnTo>
                    <a:pt x="1955854" y="1508432"/>
                  </a:lnTo>
                  <a:lnTo>
                    <a:pt x="1949507" y="1517011"/>
                  </a:lnTo>
                  <a:lnTo>
                    <a:pt x="1942526" y="1525272"/>
                  </a:lnTo>
                  <a:lnTo>
                    <a:pt x="1935545" y="1533215"/>
                  </a:lnTo>
                  <a:lnTo>
                    <a:pt x="1928247" y="1540841"/>
                  </a:lnTo>
                  <a:lnTo>
                    <a:pt x="1920631" y="1548149"/>
                  </a:lnTo>
                  <a:lnTo>
                    <a:pt x="1912381" y="1555457"/>
                  </a:lnTo>
                  <a:lnTo>
                    <a:pt x="1904448" y="1562130"/>
                  </a:lnTo>
                  <a:lnTo>
                    <a:pt x="1896198" y="1568803"/>
                  </a:lnTo>
                  <a:lnTo>
                    <a:pt x="1887947" y="1575158"/>
                  </a:lnTo>
                  <a:lnTo>
                    <a:pt x="1878745" y="1581195"/>
                  </a:lnTo>
                  <a:lnTo>
                    <a:pt x="1870178" y="1586279"/>
                  </a:lnTo>
                  <a:lnTo>
                    <a:pt x="1860658" y="1591680"/>
                  </a:lnTo>
                  <a:lnTo>
                    <a:pt x="1851138" y="1596129"/>
                  </a:lnTo>
                  <a:lnTo>
                    <a:pt x="1841302" y="1600577"/>
                  </a:lnTo>
                  <a:lnTo>
                    <a:pt x="1831782" y="1604390"/>
                  </a:lnTo>
                  <a:lnTo>
                    <a:pt x="1821628" y="1607885"/>
                  </a:lnTo>
                  <a:lnTo>
                    <a:pt x="1811474" y="1611063"/>
                  </a:lnTo>
                  <a:lnTo>
                    <a:pt x="1801002" y="1613922"/>
                  </a:lnTo>
                  <a:lnTo>
                    <a:pt x="1790213" y="1615829"/>
                  </a:lnTo>
                  <a:lnTo>
                    <a:pt x="1779742" y="1617735"/>
                  </a:lnTo>
                  <a:lnTo>
                    <a:pt x="1768636" y="1618688"/>
                  </a:lnTo>
                  <a:lnTo>
                    <a:pt x="1757529" y="1619324"/>
                  </a:lnTo>
                  <a:lnTo>
                    <a:pt x="1746423" y="1619642"/>
                  </a:lnTo>
                  <a:lnTo>
                    <a:pt x="1807666" y="1643472"/>
                  </a:lnTo>
                  <a:lnTo>
                    <a:pt x="1869226" y="1666668"/>
                  </a:lnTo>
                  <a:lnTo>
                    <a:pt x="1931103" y="1689227"/>
                  </a:lnTo>
                  <a:lnTo>
                    <a:pt x="1992663" y="1711469"/>
                  </a:lnTo>
                  <a:lnTo>
                    <a:pt x="2054857" y="1733076"/>
                  </a:lnTo>
                  <a:lnTo>
                    <a:pt x="2116734" y="1754047"/>
                  </a:lnTo>
                  <a:lnTo>
                    <a:pt x="2179246" y="1775018"/>
                  </a:lnTo>
                  <a:lnTo>
                    <a:pt x="2241758" y="1795353"/>
                  </a:lnTo>
                  <a:lnTo>
                    <a:pt x="2243345" y="1789952"/>
                  </a:lnTo>
                  <a:lnTo>
                    <a:pt x="2244614" y="1785503"/>
                  </a:lnTo>
                  <a:lnTo>
                    <a:pt x="2246518" y="1781373"/>
                  </a:lnTo>
                  <a:lnTo>
                    <a:pt x="2248422" y="1777242"/>
                  </a:lnTo>
                  <a:lnTo>
                    <a:pt x="2250643" y="1773429"/>
                  </a:lnTo>
                  <a:lnTo>
                    <a:pt x="2252547" y="1769616"/>
                  </a:lnTo>
                  <a:lnTo>
                    <a:pt x="2255086" y="1766121"/>
                  </a:lnTo>
                  <a:lnTo>
                    <a:pt x="2257941" y="1762626"/>
                  </a:lnTo>
                  <a:lnTo>
                    <a:pt x="2260797" y="1759131"/>
                  </a:lnTo>
                  <a:lnTo>
                    <a:pt x="2263970" y="1755953"/>
                  </a:lnTo>
                  <a:lnTo>
                    <a:pt x="2266826" y="1752776"/>
                  </a:lnTo>
                  <a:lnTo>
                    <a:pt x="2270317" y="1749916"/>
                  </a:lnTo>
                  <a:lnTo>
                    <a:pt x="2273807" y="1747057"/>
                  </a:lnTo>
                  <a:lnTo>
                    <a:pt x="2277298" y="1744832"/>
                  </a:lnTo>
                  <a:lnTo>
                    <a:pt x="2281106" y="1742290"/>
                  </a:lnTo>
                  <a:lnTo>
                    <a:pt x="2285231" y="1740066"/>
                  </a:lnTo>
                  <a:lnTo>
                    <a:pt x="2289356" y="1738160"/>
                  </a:lnTo>
                  <a:lnTo>
                    <a:pt x="2293481" y="1736253"/>
                  </a:lnTo>
                  <a:lnTo>
                    <a:pt x="2297606" y="1734665"/>
                  </a:lnTo>
                  <a:lnTo>
                    <a:pt x="2301731" y="1733076"/>
                  </a:lnTo>
                  <a:lnTo>
                    <a:pt x="2306491" y="1731805"/>
                  </a:lnTo>
                  <a:lnTo>
                    <a:pt x="2310934" y="1730852"/>
                  </a:lnTo>
                  <a:lnTo>
                    <a:pt x="2315376" y="1730216"/>
                  </a:lnTo>
                  <a:lnTo>
                    <a:pt x="2319819" y="1729263"/>
                  </a:lnTo>
                  <a:lnTo>
                    <a:pt x="2324578" y="1728627"/>
                  </a:lnTo>
                  <a:lnTo>
                    <a:pt x="2329338" y="1728627"/>
                  </a:lnTo>
                  <a:lnTo>
                    <a:pt x="2334098" y="1728310"/>
                  </a:lnTo>
                  <a:lnTo>
                    <a:pt x="2339175" y="1728627"/>
                  </a:lnTo>
                  <a:lnTo>
                    <a:pt x="2343618" y="1728945"/>
                  </a:lnTo>
                  <a:lnTo>
                    <a:pt x="2348377" y="1729581"/>
                  </a:lnTo>
                  <a:lnTo>
                    <a:pt x="2353454" y="1730534"/>
                  </a:lnTo>
                  <a:lnTo>
                    <a:pt x="2358214" y="1731487"/>
                  </a:lnTo>
                  <a:lnTo>
                    <a:pt x="2363291" y="1732758"/>
                  </a:lnTo>
                  <a:lnTo>
                    <a:pt x="2369003" y="1734982"/>
                  </a:lnTo>
                  <a:lnTo>
                    <a:pt x="2471180" y="1380699"/>
                  </a:lnTo>
                  <a:lnTo>
                    <a:pt x="2465468" y="1379428"/>
                  </a:lnTo>
                  <a:lnTo>
                    <a:pt x="2461026" y="1377839"/>
                  </a:lnTo>
                  <a:lnTo>
                    <a:pt x="2456583" y="1376250"/>
                  </a:lnTo>
                  <a:lnTo>
                    <a:pt x="2452458" y="1374344"/>
                  </a:lnTo>
                  <a:lnTo>
                    <a:pt x="2448333" y="1372438"/>
                  </a:lnTo>
                  <a:lnTo>
                    <a:pt x="2444208" y="1370213"/>
                  </a:lnTo>
                  <a:lnTo>
                    <a:pt x="2440400" y="1367989"/>
                  </a:lnTo>
                  <a:lnTo>
                    <a:pt x="2436592" y="1365447"/>
                  </a:lnTo>
                  <a:lnTo>
                    <a:pt x="2433102" y="1362587"/>
                  </a:lnTo>
                  <a:lnTo>
                    <a:pt x="2429611" y="1359728"/>
                  </a:lnTo>
                  <a:lnTo>
                    <a:pt x="2426438" y="1356550"/>
                  </a:lnTo>
                  <a:lnTo>
                    <a:pt x="2423582" y="1353691"/>
                  </a:lnTo>
                  <a:lnTo>
                    <a:pt x="2420726" y="1350513"/>
                  </a:lnTo>
                  <a:lnTo>
                    <a:pt x="2417870" y="1347018"/>
                  </a:lnTo>
                  <a:lnTo>
                    <a:pt x="2415332" y="1343523"/>
                  </a:lnTo>
                  <a:lnTo>
                    <a:pt x="2413110" y="1339710"/>
                  </a:lnTo>
                  <a:lnTo>
                    <a:pt x="2410889" y="1336215"/>
                  </a:lnTo>
                  <a:lnTo>
                    <a:pt x="2408668" y="1332402"/>
                  </a:lnTo>
                  <a:lnTo>
                    <a:pt x="2407081" y="1327954"/>
                  </a:lnTo>
                  <a:lnTo>
                    <a:pt x="2405177" y="1324141"/>
                  </a:lnTo>
                  <a:lnTo>
                    <a:pt x="2403908" y="1320010"/>
                  </a:lnTo>
                  <a:lnTo>
                    <a:pt x="2402639" y="1315879"/>
                  </a:lnTo>
                  <a:lnTo>
                    <a:pt x="2401370" y="1311749"/>
                  </a:lnTo>
                  <a:lnTo>
                    <a:pt x="2400735" y="1307618"/>
                  </a:lnTo>
                  <a:lnTo>
                    <a:pt x="2400100" y="1303170"/>
                  </a:lnTo>
                  <a:lnTo>
                    <a:pt x="2399783" y="1298721"/>
                  </a:lnTo>
                  <a:lnTo>
                    <a:pt x="2399783" y="1294590"/>
                  </a:lnTo>
                  <a:lnTo>
                    <a:pt x="2399783" y="1290142"/>
                  </a:lnTo>
                  <a:lnTo>
                    <a:pt x="2400100" y="1285376"/>
                  </a:lnTo>
                  <a:lnTo>
                    <a:pt x="2400418" y="1281245"/>
                  </a:lnTo>
                  <a:lnTo>
                    <a:pt x="2401052" y="1276797"/>
                  </a:lnTo>
                  <a:lnTo>
                    <a:pt x="2402322" y="1272348"/>
                  </a:lnTo>
                  <a:lnTo>
                    <a:pt x="2403591" y="1267900"/>
                  </a:lnTo>
                  <a:lnTo>
                    <a:pt x="2403908" y="1266947"/>
                  </a:lnTo>
                  <a:lnTo>
                    <a:pt x="2346473" y="1248835"/>
                  </a:lnTo>
                  <a:lnTo>
                    <a:pt x="2289673" y="1230406"/>
                  </a:lnTo>
                  <a:lnTo>
                    <a:pt x="2232873" y="1211660"/>
                  </a:lnTo>
                  <a:lnTo>
                    <a:pt x="2176073" y="1191642"/>
                  </a:lnTo>
                  <a:lnTo>
                    <a:pt x="2119590" y="1171306"/>
                  </a:lnTo>
                  <a:lnTo>
                    <a:pt x="2063425" y="1150335"/>
                  </a:lnTo>
                  <a:lnTo>
                    <a:pt x="2007577" y="1128729"/>
                  </a:lnTo>
                  <a:lnTo>
                    <a:pt x="1952046" y="1106804"/>
                  </a:lnTo>
                  <a:close/>
                  <a:moveTo>
                    <a:pt x="1413556" y="857694"/>
                  </a:moveTo>
                  <a:lnTo>
                    <a:pt x="1413238" y="858329"/>
                  </a:lnTo>
                  <a:lnTo>
                    <a:pt x="1411017" y="862460"/>
                  </a:lnTo>
                  <a:lnTo>
                    <a:pt x="1408478" y="866273"/>
                  </a:lnTo>
                  <a:lnTo>
                    <a:pt x="1405940" y="869768"/>
                  </a:lnTo>
                  <a:lnTo>
                    <a:pt x="1403401" y="873263"/>
                  </a:lnTo>
                  <a:lnTo>
                    <a:pt x="1400228" y="876758"/>
                  </a:lnTo>
                  <a:lnTo>
                    <a:pt x="1397055" y="879936"/>
                  </a:lnTo>
                  <a:lnTo>
                    <a:pt x="1393882" y="882796"/>
                  </a:lnTo>
                  <a:lnTo>
                    <a:pt x="1390709" y="885655"/>
                  </a:lnTo>
                  <a:lnTo>
                    <a:pt x="1387218" y="888515"/>
                  </a:lnTo>
                  <a:lnTo>
                    <a:pt x="1383410" y="890739"/>
                  </a:lnTo>
                  <a:lnTo>
                    <a:pt x="1379920" y="892963"/>
                  </a:lnTo>
                  <a:lnTo>
                    <a:pt x="1376112" y="894870"/>
                  </a:lnTo>
                  <a:lnTo>
                    <a:pt x="1372304" y="897094"/>
                  </a:lnTo>
                  <a:lnTo>
                    <a:pt x="1368179" y="899000"/>
                  </a:lnTo>
                  <a:lnTo>
                    <a:pt x="1364371" y="900271"/>
                  </a:lnTo>
                  <a:lnTo>
                    <a:pt x="1360246" y="901542"/>
                  </a:lnTo>
                  <a:lnTo>
                    <a:pt x="1351361" y="903449"/>
                  </a:lnTo>
                  <a:lnTo>
                    <a:pt x="1347236" y="904084"/>
                  </a:lnTo>
                  <a:lnTo>
                    <a:pt x="1343111" y="904720"/>
                  </a:lnTo>
                  <a:lnTo>
                    <a:pt x="1338668" y="905038"/>
                  </a:lnTo>
                  <a:lnTo>
                    <a:pt x="1333908" y="905038"/>
                  </a:lnTo>
                  <a:lnTo>
                    <a:pt x="1329783" y="904720"/>
                  </a:lnTo>
                  <a:lnTo>
                    <a:pt x="1325341" y="904402"/>
                  </a:lnTo>
                  <a:lnTo>
                    <a:pt x="1320898" y="904084"/>
                  </a:lnTo>
                  <a:lnTo>
                    <a:pt x="1316456" y="903131"/>
                  </a:lnTo>
                  <a:lnTo>
                    <a:pt x="1312013" y="901860"/>
                  </a:lnTo>
                  <a:lnTo>
                    <a:pt x="1307571" y="900907"/>
                  </a:lnTo>
                  <a:lnTo>
                    <a:pt x="1303446" y="899636"/>
                  </a:lnTo>
                  <a:lnTo>
                    <a:pt x="1299321" y="897729"/>
                  </a:lnTo>
                  <a:lnTo>
                    <a:pt x="1294561" y="895823"/>
                  </a:lnTo>
                  <a:lnTo>
                    <a:pt x="1290436" y="893599"/>
                  </a:lnTo>
                  <a:lnTo>
                    <a:pt x="1289801" y="892963"/>
                  </a:lnTo>
                  <a:lnTo>
                    <a:pt x="1113054" y="1215790"/>
                  </a:lnTo>
                  <a:lnTo>
                    <a:pt x="1114006" y="1216426"/>
                  </a:lnTo>
                  <a:lnTo>
                    <a:pt x="1118131" y="1218968"/>
                  </a:lnTo>
                  <a:lnTo>
                    <a:pt x="1122891" y="1221510"/>
                  </a:lnTo>
                  <a:lnTo>
                    <a:pt x="1126699" y="1224369"/>
                  </a:lnTo>
                  <a:lnTo>
                    <a:pt x="1130507" y="1227547"/>
                  </a:lnTo>
                  <a:lnTo>
                    <a:pt x="1134315" y="1230724"/>
                  </a:lnTo>
                  <a:lnTo>
                    <a:pt x="1137805" y="1233902"/>
                  </a:lnTo>
                  <a:lnTo>
                    <a:pt x="1141296" y="1237397"/>
                  </a:lnTo>
                  <a:lnTo>
                    <a:pt x="1144469" y="1240892"/>
                  </a:lnTo>
                  <a:lnTo>
                    <a:pt x="1147325" y="1244387"/>
                  </a:lnTo>
                  <a:lnTo>
                    <a:pt x="1149863" y="1248200"/>
                  </a:lnTo>
                  <a:lnTo>
                    <a:pt x="1152719" y="1252013"/>
                  </a:lnTo>
                  <a:lnTo>
                    <a:pt x="1155258" y="1255826"/>
                  </a:lnTo>
                  <a:lnTo>
                    <a:pt x="1157479" y="1259957"/>
                  </a:lnTo>
                  <a:lnTo>
                    <a:pt x="1159383" y="1264087"/>
                  </a:lnTo>
                  <a:lnTo>
                    <a:pt x="1161287" y="1268536"/>
                  </a:lnTo>
                  <a:lnTo>
                    <a:pt x="1162873" y="1272666"/>
                  </a:lnTo>
                  <a:lnTo>
                    <a:pt x="1164143" y="1276797"/>
                  </a:lnTo>
                  <a:lnTo>
                    <a:pt x="1165412" y="1280928"/>
                  </a:lnTo>
                  <a:lnTo>
                    <a:pt x="1166364" y="1285376"/>
                  </a:lnTo>
                  <a:lnTo>
                    <a:pt x="1167316" y="1289824"/>
                  </a:lnTo>
                  <a:lnTo>
                    <a:pt x="1167633" y="1294273"/>
                  </a:lnTo>
                  <a:lnTo>
                    <a:pt x="1168268" y="1298403"/>
                  </a:lnTo>
                  <a:lnTo>
                    <a:pt x="1168585" y="1302852"/>
                  </a:lnTo>
                  <a:lnTo>
                    <a:pt x="1168268" y="1307618"/>
                  </a:lnTo>
                  <a:lnTo>
                    <a:pt x="1167633" y="1311749"/>
                  </a:lnTo>
                  <a:lnTo>
                    <a:pt x="1167316" y="1316197"/>
                  </a:lnTo>
                  <a:lnTo>
                    <a:pt x="1166364" y="1320328"/>
                  </a:lnTo>
                  <a:lnTo>
                    <a:pt x="1165412" y="1324776"/>
                  </a:lnTo>
                  <a:lnTo>
                    <a:pt x="1164143" y="1329224"/>
                  </a:lnTo>
                  <a:lnTo>
                    <a:pt x="1162556" y="1333355"/>
                  </a:lnTo>
                  <a:lnTo>
                    <a:pt x="1160652" y="1337486"/>
                  </a:lnTo>
                  <a:lnTo>
                    <a:pt x="1159066" y="1341616"/>
                  </a:lnTo>
                  <a:lnTo>
                    <a:pt x="1155892" y="1346700"/>
                  </a:lnTo>
                  <a:lnTo>
                    <a:pt x="1215231" y="1376568"/>
                  </a:lnTo>
                  <a:lnTo>
                    <a:pt x="1274887" y="1406118"/>
                  </a:lnTo>
                  <a:lnTo>
                    <a:pt x="1334226" y="1435351"/>
                  </a:lnTo>
                  <a:lnTo>
                    <a:pt x="1393882" y="1464265"/>
                  </a:lnTo>
                  <a:lnTo>
                    <a:pt x="1453855" y="1492227"/>
                  </a:lnTo>
                  <a:lnTo>
                    <a:pt x="1514146" y="1519870"/>
                  </a:lnTo>
                  <a:lnTo>
                    <a:pt x="1574754" y="1547196"/>
                  </a:lnTo>
                  <a:lnTo>
                    <a:pt x="1635679" y="1574204"/>
                  </a:lnTo>
                  <a:lnTo>
                    <a:pt x="1627746" y="1565943"/>
                  </a:lnTo>
                  <a:lnTo>
                    <a:pt x="1620448" y="1557682"/>
                  </a:lnTo>
                  <a:lnTo>
                    <a:pt x="1613466" y="1549103"/>
                  </a:lnTo>
                  <a:lnTo>
                    <a:pt x="1607120" y="1540206"/>
                  </a:lnTo>
                  <a:lnTo>
                    <a:pt x="1601091" y="1531309"/>
                  </a:lnTo>
                  <a:lnTo>
                    <a:pt x="1595379" y="1522094"/>
                  </a:lnTo>
                  <a:lnTo>
                    <a:pt x="1590620" y="1512562"/>
                  </a:lnTo>
                  <a:lnTo>
                    <a:pt x="1585542" y="1503030"/>
                  </a:lnTo>
                  <a:lnTo>
                    <a:pt x="1581417" y="1493180"/>
                  </a:lnTo>
                  <a:lnTo>
                    <a:pt x="1577609" y="1483330"/>
                  </a:lnTo>
                  <a:lnTo>
                    <a:pt x="1574436" y="1473162"/>
                  </a:lnTo>
                  <a:lnTo>
                    <a:pt x="1571263" y="1462994"/>
                  </a:lnTo>
                  <a:lnTo>
                    <a:pt x="1569042" y="1453144"/>
                  </a:lnTo>
                  <a:lnTo>
                    <a:pt x="1566821" y="1442659"/>
                  </a:lnTo>
                  <a:lnTo>
                    <a:pt x="1565234" y="1432173"/>
                  </a:lnTo>
                  <a:lnTo>
                    <a:pt x="1563647" y="1421688"/>
                  </a:lnTo>
                  <a:lnTo>
                    <a:pt x="1563013" y="1411202"/>
                  </a:lnTo>
                  <a:lnTo>
                    <a:pt x="1562378" y="1400717"/>
                  </a:lnTo>
                  <a:lnTo>
                    <a:pt x="1562378" y="1389913"/>
                  </a:lnTo>
                  <a:lnTo>
                    <a:pt x="1562378" y="1379110"/>
                  </a:lnTo>
                  <a:lnTo>
                    <a:pt x="1563013" y="1368625"/>
                  </a:lnTo>
                  <a:lnTo>
                    <a:pt x="1563965" y="1357821"/>
                  </a:lnTo>
                  <a:lnTo>
                    <a:pt x="1565551" y="1347336"/>
                  </a:lnTo>
                  <a:lnTo>
                    <a:pt x="1567138" y="1336533"/>
                  </a:lnTo>
                  <a:lnTo>
                    <a:pt x="1569359" y="1326047"/>
                  </a:lnTo>
                  <a:lnTo>
                    <a:pt x="1571580" y="1315562"/>
                  </a:lnTo>
                  <a:lnTo>
                    <a:pt x="1574436" y="1305076"/>
                  </a:lnTo>
                  <a:lnTo>
                    <a:pt x="1577609" y="1294590"/>
                  </a:lnTo>
                  <a:lnTo>
                    <a:pt x="1581100" y="1284105"/>
                  </a:lnTo>
                  <a:lnTo>
                    <a:pt x="1584908" y="1273937"/>
                  </a:lnTo>
                  <a:lnTo>
                    <a:pt x="1588716" y="1263769"/>
                  </a:lnTo>
                  <a:lnTo>
                    <a:pt x="1593158" y="1253602"/>
                  </a:lnTo>
                  <a:lnTo>
                    <a:pt x="1598552" y="1242481"/>
                  </a:lnTo>
                  <a:lnTo>
                    <a:pt x="1604582" y="1231677"/>
                  </a:lnTo>
                  <a:lnTo>
                    <a:pt x="1610293" y="1221192"/>
                  </a:lnTo>
                  <a:lnTo>
                    <a:pt x="1616322" y="1211024"/>
                  </a:lnTo>
                  <a:lnTo>
                    <a:pt x="1622986" y="1201174"/>
                  </a:lnTo>
                  <a:lnTo>
                    <a:pt x="1629650" y="1191642"/>
                  </a:lnTo>
                  <a:lnTo>
                    <a:pt x="1636631" y="1182109"/>
                  </a:lnTo>
                  <a:lnTo>
                    <a:pt x="1643612" y="1173213"/>
                  </a:lnTo>
                  <a:lnTo>
                    <a:pt x="1650910" y="1164316"/>
                  </a:lnTo>
                  <a:lnTo>
                    <a:pt x="1658526" y="1156055"/>
                  </a:lnTo>
                  <a:lnTo>
                    <a:pt x="1666141" y="1148111"/>
                  </a:lnTo>
                  <a:lnTo>
                    <a:pt x="1673757" y="1140485"/>
                  </a:lnTo>
                  <a:lnTo>
                    <a:pt x="1682325" y="1132859"/>
                  </a:lnTo>
                  <a:lnTo>
                    <a:pt x="1690258" y="1125551"/>
                  </a:lnTo>
                  <a:lnTo>
                    <a:pt x="1698508" y="1119196"/>
                  </a:lnTo>
                  <a:lnTo>
                    <a:pt x="1707076" y="1112841"/>
                  </a:lnTo>
                  <a:lnTo>
                    <a:pt x="1715643" y="1106804"/>
                  </a:lnTo>
                  <a:lnTo>
                    <a:pt x="1724211" y="1101403"/>
                  </a:lnTo>
                  <a:lnTo>
                    <a:pt x="1733096" y="1096001"/>
                  </a:lnTo>
                  <a:lnTo>
                    <a:pt x="1741981" y="1091235"/>
                  </a:lnTo>
                  <a:lnTo>
                    <a:pt x="1750866" y="1086469"/>
                  </a:lnTo>
                  <a:lnTo>
                    <a:pt x="1759751" y="1082656"/>
                  </a:lnTo>
                  <a:lnTo>
                    <a:pt x="1768953" y="1078843"/>
                  </a:lnTo>
                  <a:lnTo>
                    <a:pt x="1778155" y="1075666"/>
                  </a:lnTo>
                  <a:lnTo>
                    <a:pt x="1787357" y="1073124"/>
                  </a:lnTo>
                  <a:lnTo>
                    <a:pt x="1796560" y="1070582"/>
                  </a:lnTo>
                  <a:lnTo>
                    <a:pt x="1805444" y="1068357"/>
                  </a:lnTo>
                  <a:lnTo>
                    <a:pt x="1814647" y="1067086"/>
                  </a:lnTo>
                  <a:lnTo>
                    <a:pt x="1824166" y="1066133"/>
                  </a:lnTo>
                  <a:lnTo>
                    <a:pt x="1833051" y="1065180"/>
                  </a:lnTo>
                  <a:lnTo>
                    <a:pt x="1842254" y="1064862"/>
                  </a:lnTo>
                  <a:lnTo>
                    <a:pt x="1850821" y="1065180"/>
                  </a:lnTo>
                  <a:lnTo>
                    <a:pt x="1795290" y="1041349"/>
                  </a:lnTo>
                  <a:lnTo>
                    <a:pt x="1740077" y="1016883"/>
                  </a:lnTo>
                  <a:lnTo>
                    <a:pt x="1684863" y="991781"/>
                  </a:lnTo>
                  <a:lnTo>
                    <a:pt x="1630284" y="966044"/>
                  </a:lnTo>
                  <a:lnTo>
                    <a:pt x="1575388" y="939672"/>
                  </a:lnTo>
                  <a:lnTo>
                    <a:pt x="1521127" y="912663"/>
                  </a:lnTo>
                  <a:lnTo>
                    <a:pt x="1467182" y="885655"/>
                  </a:lnTo>
                  <a:lnTo>
                    <a:pt x="1413556" y="857694"/>
                  </a:lnTo>
                  <a:close/>
                  <a:moveTo>
                    <a:pt x="1297417" y="692150"/>
                  </a:moveTo>
                  <a:lnTo>
                    <a:pt x="1336764" y="713756"/>
                  </a:lnTo>
                  <a:lnTo>
                    <a:pt x="1376112" y="734727"/>
                  </a:lnTo>
                  <a:lnTo>
                    <a:pt x="1415459" y="755698"/>
                  </a:lnTo>
                  <a:lnTo>
                    <a:pt x="1454807" y="776352"/>
                  </a:lnTo>
                  <a:lnTo>
                    <a:pt x="1494789" y="796687"/>
                  </a:lnTo>
                  <a:lnTo>
                    <a:pt x="1534454" y="816387"/>
                  </a:lnTo>
                  <a:lnTo>
                    <a:pt x="1574119" y="836405"/>
                  </a:lnTo>
                  <a:lnTo>
                    <a:pt x="1613784" y="855470"/>
                  </a:lnTo>
                  <a:lnTo>
                    <a:pt x="1654083" y="874852"/>
                  </a:lnTo>
                  <a:lnTo>
                    <a:pt x="1694066" y="893599"/>
                  </a:lnTo>
                  <a:lnTo>
                    <a:pt x="1734048" y="912028"/>
                  </a:lnTo>
                  <a:lnTo>
                    <a:pt x="1774664" y="930139"/>
                  </a:lnTo>
                  <a:lnTo>
                    <a:pt x="1814964" y="947933"/>
                  </a:lnTo>
                  <a:lnTo>
                    <a:pt x="1855264" y="965409"/>
                  </a:lnTo>
                  <a:lnTo>
                    <a:pt x="1896198" y="982885"/>
                  </a:lnTo>
                  <a:lnTo>
                    <a:pt x="1936815" y="999725"/>
                  </a:lnTo>
                  <a:lnTo>
                    <a:pt x="1977749" y="1016565"/>
                  </a:lnTo>
                  <a:lnTo>
                    <a:pt x="2018683" y="1032770"/>
                  </a:lnTo>
                  <a:lnTo>
                    <a:pt x="2059934" y="1049293"/>
                  </a:lnTo>
                  <a:lnTo>
                    <a:pt x="2101186" y="1064862"/>
                  </a:lnTo>
                  <a:lnTo>
                    <a:pt x="2142437" y="1080749"/>
                  </a:lnTo>
                  <a:lnTo>
                    <a:pt x="2184006" y="1095683"/>
                  </a:lnTo>
                  <a:lnTo>
                    <a:pt x="2225575" y="1110617"/>
                  </a:lnTo>
                  <a:lnTo>
                    <a:pt x="2267461" y="1125233"/>
                  </a:lnTo>
                  <a:lnTo>
                    <a:pt x="2309347" y="1139850"/>
                  </a:lnTo>
                  <a:lnTo>
                    <a:pt x="2351233" y="1153830"/>
                  </a:lnTo>
                  <a:lnTo>
                    <a:pt x="2393437" y="1167811"/>
                  </a:lnTo>
                  <a:lnTo>
                    <a:pt x="2435957" y="1181474"/>
                  </a:lnTo>
                  <a:lnTo>
                    <a:pt x="2478478" y="1194819"/>
                  </a:lnTo>
                  <a:lnTo>
                    <a:pt x="2520999" y="1207529"/>
                  </a:lnTo>
                  <a:lnTo>
                    <a:pt x="2563837" y="1220556"/>
                  </a:lnTo>
                  <a:lnTo>
                    <a:pt x="2606675" y="1233266"/>
                  </a:lnTo>
                  <a:lnTo>
                    <a:pt x="2415332" y="1938338"/>
                  </a:lnTo>
                  <a:lnTo>
                    <a:pt x="2366782" y="1924357"/>
                  </a:lnTo>
                  <a:lnTo>
                    <a:pt x="2318549" y="1910059"/>
                  </a:lnTo>
                  <a:lnTo>
                    <a:pt x="2270317" y="1895443"/>
                  </a:lnTo>
                  <a:lnTo>
                    <a:pt x="2222402" y="1880509"/>
                  </a:lnTo>
                  <a:lnTo>
                    <a:pt x="2174486" y="1865257"/>
                  </a:lnTo>
                  <a:lnTo>
                    <a:pt x="2126889" y="1849370"/>
                  </a:lnTo>
                  <a:lnTo>
                    <a:pt x="2079608" y="1833800"/>
                  </a:lnTo>
                  <a:lnTo>
                    <a:pt x="2032010" y="1817278"/>
                  </a:lnTo>
                  <a:lnTo>
                    <a:pt x="1984730" y="1800755"/>
                  </a:lnTo>
                  <a:lnTo>
                    <a:pt x="1937766" y="1783915"/>
                  </a:lnTo>
                  <a:lnTo>
                    <a:pt x="1890803" y="1766757"/>
                  </a:lnTo>
                  <a:lnTo>
                    <a:pt x="1844157" y="1749281"/>
                  </a:lnTo>
                  <a:lnTo>
                    <a:pt x="1797512" y="1731169"/>
                  </a:lnTo>
                  <a:lnTo>
                    <a:pt x="1751183" y="1713058"/>
                  </a:lnTo>
                  <a:lnTo>
                    <a:pt x="1704854" y="1694629"/>
                  </a:lnTo>
                  <a:lnTo>
                    <a:pt x="1658526" y="1675564"/>
                  </a:lnTo>
                  <a:lnTo>
                    <a:pt x="1612514" y="1656500"/>
                  </a:lnTo>
                  <a:lnTo>
                    <a:pt x="1566503" y="1636800"/>
                  </a:lnTo>
                  <a:lnTo>
                    <a:pt x="1520809" y="1617100"/>
                  </a:lnTo>
                  <a:lnTo>
                    <a:pt x="1475115" y="1596764"/>
                  </a:lnTo>
                  <a:lnTo>
                    <a:pt x="1429739" y="1576111"/>
                  </a:lnTo>
                  <a:lnTo>
                    <a:pt x="1384045" y="1555140"/>
                  </a:lnTo>
                  <a:lnTo>
                    <a:pt x="1338986" y="1534169"/>
                  </a:lnTo>
                  <a:lnTo>
                    <a:pt x="1293926" y="1512562"/>
                  </a:lnTo>
                  <a:lnTo>
                    <a:pt x="1248867" y="1490638"/>
                  </a:lnTo>
                  <a:lnTo>
                    <a:pt x="1204125" y="1468396"/>
                  </a:lnTo>
                  <a:lnTo>
                    <a:pt x="1159066" y="1446154"/>
                  </a:lnTo>
                  <a:lnTo>
                    <a:pt x="1114324" y="1422959"/>
                  </a:lnTo>
                  <a:lnTo>
                    <a:pt x="1069899" y="1399446"/>
                  </a:lnTo>
                  <a:lnTo>
                    <a:pt x="1025474" y="1376250"/>
                  </a:lnTo>
                  <a:lnTo>
                    <a:pt x="981050" y="1352102"/>
                  </a:lnTo>
                  <a:lnTo>
                    <a:pt x="936625" y="1327636"/>
                  </a:lnTo>
                  <a:lnTo>
                    <a:pt x="1297417" y="692150"/>
                  </a:lnTo>
                  <a:close/>
                  <a:moveTo>
                    <a:pt x="2337312" y="325877"/>
                  </a:moveTo>
                  <a:lnTo>
                    <a:pt x="2306540" y="337312"/>
                  </a:lnTo>
                  <a:lnTo>
                    <a:pt x="2313202" y="355098"/>
                  </a:lnTo>
                  <a:lnTo>
                    <a:pt x="2305271" y="358910"/>
                  </a:lnTo>
                  <a:lnTo>
                    <a:pt x="2297974" y="363356"/>
                  </a:lnTo>
                  <a:lnTo>
                    <a:pt x="2291312" y="367803"/>
                  </a:lnTo>
                  <a:lnTo>
                    <a:pt x="2285285" y="372250"/>
                  </a:lnTo>
                  <a:lnTo>
                    <a:pt x="2280209" y="376696"/>
                  </a:lnTo>
                  <a:lnTo>
                    <a:pt x="2275450" y="381778"/>
                  </a:lnTo>
                  <a:lnTo>
                    <a:pt x="2271644" y="386543"/>
                  </a:lnTo>
                  <a:lnTo>
                    <a:pt x="2268154" y="391625"/>
                  </a:lnTo>
                  <a:lnTo>
                    <a:pt x="2265299" y="396706"/>
                  </a:lnTo>
                  <a:lnTo>
                    <a:pt x="2263078" y="402106"/>
                  </a:lnTo>
                  <a:lnTo>
                    <a:pt x="2261809" y="407506"/>
                  </a:lnTo>
                  <a:lnTo>
                    <a:pt x="2261175" y="413223"/>
                  </a:lnTo>
                  <a:lnTo>
                    <a:pt x="2260540" y="418622"/>
                  </a:lnTo>
                  <a:lnTo>
                    <a:pt x="2261492" y="424657"/>
                  </a:lnTo>
                  <a:lnTo>
                    <a:pt x="2262444" y="431009"/>
                  </a:lnTo>
                  <a:lnTo>
                    <a:pt x="2264664" y="436727"/>
                  </a:lnTo>
                  <a:lnTo>
                    <a:pt x="2265933" y="440538"/>
                  </a:lnTo>
                  <a:lnTo>
                    <a:pt x="2267202" y="444032"/>
                  </a:lnTo>
                  <a:lnTo>
                    <a:pt x="2269106" y="447526"/>
                  </a:lnTo>
                  <a:lnTo>
                    <a:pt x="2271009" y="450702"/>
                  </a:lnTo>
                  <a:lnTo>
                    <a:pt x="2273230" y="453560"/>
                  </a:lnTo>
                  <a:lnTo>
                    <a:pt x="2275450" y="456419"/>
                  </a:lnTo>
                  <a:lnTo>
                    <a:pt x="2277671" y="458325"/>
                  </a:lnTo>
                  <a:lnTo>
                    <a:pt x="2280209" y="460866"/>
                  </a:lnTo>
                  <a:lnTo>
                    <a:pt x="2285285" y="464359"/>
                  </a:lnTo>
                  <a:lnTo>
                    <a:pt x="2290678" y="467536"/>
                  </a:lnTo>
                  <a:lnTo>
                    <a:pt x="2296388" y="469759"/>
                  </a:lnTo>
                  <a:lnTo>
                    <a:pt x="2301781" y="471347"/>
                  </a:lnTo>
                  <a:lnTo>
                    <a:pt x="2308761" y="472300"/>
                  </a:lnTo>
                  <a:lnTo>
                    <a:pt x="2318278" y="473253"/>
                  </a:lnTo>
                  <a:lnTo>
                    <a:pt x="2329698" y="474206"/>
                  </a:lnTo>
                  <a:lnTo>
                    <a:pt x="2343657" y="474841"/>
                  </a:lnTo>
                  <a:lnTo>
                    <a:pt x="2359519" y="475158"/>
                  </a:lnTo>
                  <a:lnTo>
                    <a:pt x="2372209" y="476111"/>
                  </a:lnTo>
                  <a:lnTo>
                    <a:pt x="2381726" y="477064"/>
                  </a:lnTo>
                  <a:lnTo>
                    <a:pt x="2387119" y="478017"/>
                  </a:lnTo>
                  <a:lnTo>
                    <a:pt x="2389340" y="478335"/>
                  </a:lnTo>
                  <a:lnTo>
                    <a:pt x="2390926" y="479288"/>
                  </a:lnTo>
                  <a:lnTo>
                    <a:pt x="2392829" y="480558"/>
                  </a:lnTo>
                  <a:lnTo>
                    <a:pt x="2394098" y="481828"/>
                  </a:lnTo>
                  <a:lnTo>
                    <a:pt x="2396002" y="483734"/>
                  </a:lnTo>
                  <a:lnTo>
                    <a:pt x="2396953" y="485640"/>
                  </a:lnTo>
                  <a:lnTo>
                    <a:pt x="2398222" y="488181"/>
                  </a:lnTo>
                  <a:lnTo>
                    <a:pt x="2399491" y="490722"/>
                  </a:lnTo>
                  <a:lnTo>
                    <a:pt x="2400443" y="493580"/>
                  </a:lnTo>
                  <a:lnTo>
                    <a:pt x="2400760" y="496439"/>
                  </a:lnTo>
                  <a:lnTo>
                    <a:pt x="2400760" y="499298"/>
                  </a:lnTo>
                  <a:lnTo>
                    <a:pt x="2400126" y="501839"/>
                  </a:lnTo>
                  <a:lnTo>
                    <a:pt x="2398540" y="503744"/>
                  </a:lnTo>
                  <a:lnTo>
                    <a:pt x="2396953" y="505650"/>
                  </a:lnTo>
                  <a:lnTo>
                    <a:pt x="2394415" y="507238"/>
                  </a:lnTo>
                  <a:lnTo>
                    <a:pt x="2391560" y="508826"/>
                  </a:lnTo>
                  <a:lnTo>
                    <a:pt x="2387753" y="509779"/>
                  </a:lnTo>
                  <a:lnTo>
                    <a:pt x="2384581" y="510097"/>
                  </a:lnTo>
                  <a:lnTo>
                    <a:pt x="2382360" y="509779"/>
                  </a:lnTo>
                  <a:lnTo>
                    <a:pt x="2380774" y="509461"/>
                  </a:lnTo>
                  <a:lnTo>
                    <a:pt x="2379822" y="508826"/>
                  </a:lnTo>
                  <a:lnTo>
                    <a:pt x="2378236" y="506603"/>
                  </a:lnTo>
                  <a:lnTo>
                    <a:pt x="2376016" y="503427"/>
                  </a:lnTo>
                  <a:lnTo>
                    <a:pt x="2373795" y="498980"/>
                  </a:lnTo>
                  <a:lnTo>
                    <a:pt x="2371574" y="493263"/>
                  </a:lnTo>
                  <a:lnTo>
                    <a:pt x="2368719" y="485640"/>
                  </a:lnTo>
                  <a:lnTo>
                    <a:pt x="2334140" y="498662"/>
                  </a:lnTo>
                  <a:lnTo>
                    <a:pt x="2299243" y="510732"/>
                  </a:lnTo>
                  <a:lnTo>
                    <a:pt x="2300830" y="516449"/>
                  </a:lnTo>
                  <a:lnTo>
                    <a:pt x="2301781" y="519943"/>
                  </a:lnTo>
                  <a:lnTo>
                    <a:pt x="2304002" y="525025"/>
                  </a:lnTo>
                  <a:lnTo>
                    <a:pt x="2306223" y="529154"/>
                  </a:lnTo>
                  <a:lnTo>
                    <a:pt x="2309078" y="533600"/>
                  </a:lnTo>
                  <a:lnTo>
                    <a:pt x="2312568" y="537094"/>
                  </a:lnTo>
                  <a:lnTo>
                    <a:pt x="2316057" y="539953"/>
                  </a:lnTo>
                  <a:lnTo>
                    <a:pt x="2320181" y="542811"/>
                  </a:lnTo>
                  <a:lnTo>
                    <a:pt x="2324940" y="545035"/>
                  </a:lnTo>
                  <a:lnTo>
                    <a:pt x="2329698" y="546623"/>
                  </a:lnTo>
                  <a:lnTo>
                    <a:pt x="2334774" y="548211"/>
                  </a:lnTo>
                  <a:lnTo>
                    <a:pt x="2340485" y="548846"/>
                  </a:lnTo>
                  <a:lnTo>
                    <a:pt x="2346829" y="549164"/>
                  </a:lnTo>
                  <a:lnTo>
                    <a:pt x="2353174" y="548846"/>
                  </a:lnTo>
                  <a:lnTo>
                    <a:pt x="2360154" y="548211"/>
                  </a:lnTo>
                  <a:lnTo>
                    <a:pt x="2367450" y="546940"/>
                  </a:lnTo>
                  <a:lnTo>
                    <a:pt x="2375381" y="545670"/>
                  </a:lnTo>
                  <a:lnTo>
                    <a:pt x="2383312" y="543447"/>
                  </a:lnTo>
                  <a:lnTo>
                    <a:pt x="2389022" y="558375"/>
                  </a:lnTo>
                  <a:lnTo>
                    <a:pt x="2421381" y="545988"/>
                  </a:lnTo>
                  <a:lnTo>
                    <a:pt x="2415353" y="531377"/>
                  </a:lnTo>
                  <a:lnTo>
                    <a:pt x="2423602" y="527248"/>
                  </a:lnTo>
                  <a:lnTo>
                    <a:pt x="2431533" y="523119"/>
                  </a:lnTo>
                  <a:lnTo>
                    <a:pt x="2438512" y="518672"/>
                  </a:lnTo>
                  <a:lnTo>
                    <a:pt x="2444222" y="514226"/>
                  </a:lnTo>
                  <a:lnTo>
                    <a:pt x="2449932" y="509779"/>
                  </a:lnTo>
                  <a:lnTo>
                    <a:pt x="2455008" y="505650"/>
                  </a:lnTo>
                  <a:lnTo>
                    <a:pt x="2459450" y="500568"/>
                  </a:lnTo>
                  <a:lnTo>
                    <a:pt x="2462939" y="496121"/>
                  </a:lnTo>
                  <a:lnTo>
                    <a:pt x="2465477" y="491675"/>
                  </a:lnTo>
                  <a:lnTo>
                    <a:pt x="2467698" y="486593"/>
                  </a:lnTo>
                  <a:lnTo>
                    <a:pt x="2469284" y="481828"/>
                  </a:lnTo>
                  <a:lnTo>
                    <a:pt x="2470553" y="477064"/>
                  </a:lnTo>
                  <a:lnTo>
                    <a:pt x="2470553" y="471982"/>
                  </a:lnTo>
                  <a:lnTo>
                    <a:pt x="2470236" y="466900"/>
                  </a:lnTo>
                  <a:lnTo>
                    <a:pt x="2468967" y="461818"/>
                  </a:lnTo>
                  <a:lnTo>
                    <a:pt x="2467381" y="456737"/>
                  </a:lnTo>
                  <a:lnTo>
                    <a:pt x="2465477" y="453243"/>
                  </a:lnTo>
                  <a:lnTo>
                    <a:pt x="2463891" y="450067"/>
                  </a:lnTo>
                  <a:lnTo>
                    <a:pt x="2461988" y="446890"/>
                  </a:lnTo>
                  <a:lnTo>
                    <a:pt x="2459767" y="444032"/>
                  </a:lnTo>
                  <a:lnTo>
                    <a:pt x="2457546" y="441491"/>
                  </a:lnTo>
                  <a:lnTo>
                    <a:pt x="2454691" y="438950"/>
                  </a:lnTo>
                  <a:lnTo>
                    <a:pt x="2451836" y="436409"/>
                  </a:lnTo>
                  <a:lnTo>
                    <a:pt x="2448981" y="434503"/>
                  </a:lnTo>
                  <a:lnTo>
                    <a:pt x="2442636" y="431009"/>
                  </a:lnTo>
                  <a:lnTo>
                    <a:pt x="2435974" y="428151"/>
                  </a:lnTo>
                  <a:lnTo>
                    <a:pt x="2429312" y="425927"/>
                  </a:lnTo>
                  <a:lnTo>
                    <a:pt x="2422650" y="424657"/>
                  </a:lnTo>
                  <a:lnTo>
                    <a:pt x="2414402" y="424022"/>
                  </a:lnTo>
                  <a:lnTo>
                    <a:pt x="2403298" y="422751"/>
                  </a:lnTo>
                  <a:lnTo>
                    <a:pt x="2372843" y="421481"/>
                  </a:lnTo>
                  <a:lnTo>
                    <a:pt x="2362691" y="420846"/>
                  </a:lnTo>
                  <a:lnTo>
                    <a:pt x="2358567" y="420210"/>
                  </a:lnTo>
                  <a:lnTo>
                    <a:pt x="2355078" y="419257"/>
                  </a:lnTo>
                  <a:lnTo>
                    <a:pt x="2351905" y="418622"/>
                  </a:lnTo>
                  <a:lnTo>
                    <a:pt x="2349050" y="417669"/>
                  </a:lnTo>
                  <a:lnTo>
                    <a:pt x="2347147" y="416717"/>
                  </a:lnTo>
                  <a:lnTo>
                    <a:pt x="2345243" y="415128"/>
                  </a:lnTo>
                  <a:lnTo>
                    <a:pt x="2342705" y="411635"/>
                  </a:lnTo>
                  <a:lnTo>
                    <a:pt x="2339850" y="407188"/>
                  </a:lnTo>
                  <a:lnTo>
                    <a:pt x="2336678" y="401153"/>
                  </a:lnTo>
                  <a:lnTo>
                    <a:pt x="2333823" y="393848"/>
                  </a:lnTo>
                  <a:lnTo>
                    <a:pt x="2332871" y="390672"/>
                  </a:lnTo>
                  <a:lnTo>
                    <a:pt x="2332554" y="388448"/>
                  </a:lnTo>
                  <a:lnTo>
                    <a:pt x="2332871" y="385590"/>
                  </a:lnTo>
                  <a:lnTo>
                    <a:pt x="2333505" y="383366"/>
                  </a:lnTo>
                  <a:lnTo>
                    <a:pt x="2334774" y="381461"/>
                  </a:lnTo>
                  <a:lnTo>
                    <a:pt x="2336995" y="379237"/>
                  </a:lnTo>
                  <a:lnTo>
                    <a:pt x="2339533" y="377967"/>
                  </a:lnTo>
                  <a:lnTo>
                    <a:pt x="2342705" y="376379"/>
                  </a:lnTo>
                  <a:lnTo>
                    <a:pt x="2346512" y="375108"/>
                  </a:lnTo>
                  <a:lnTo>
                    <a:pt x="2349685" y="375108"/>
                  </a:lnTo>
                  <a:lnTo>
                    <a:pt x="2350954" y="375108"/>
                  </a:lnTo>
                  <a:lnTo>
                    <a:pt x="2352223" y="375426"/>
                  </a:lnTo>
                  <a:lnTo>
                    <a:pt x="2353492" y="376061"/>
                  </a:lnTo>
                  <a:lnTo>
                    <a:pt x="2354443" y="377332"/>
                  </a:lnTo>
                  <a:lnTo>
                    <a:pt x="2356664" y="379873"/>
                  </a:lnTo>
                  <a:lnTo>
                    <a:pt x="2358885" y="384637"/>
                  </a:lnTo>
                  <a:lnTo>
                    <a:pt x="2362057" y="391307"/>
                  </a:lnTo>
                  <a:lnTo>
                    <a:pt x="2365229" y="399565"/>
                  </a:lnTo>
                  <a:lnTo>
                    <a:pt x="2369671" y="410999"/>
                  </a:lnTo>
                  <a:lnTo>
                    <a:pt x="2403615" y="397659"/>
                  </a:lnTo>
                  <a:lnTo>
                    <a:pt x="2436926" y="384637"/>
                  </a:lnTo>
                  <a:lnTo>
                    <a:pt x="2433436" y="375426"/>
                  </a:lnTo>
                  <a:lnTo>
                    <a:pt x="2429946" y="368121"/>
                  </a:lnTo>
                  <a:lnTo>
                    <a:pt x="2426457" y="361768"/>
                  </a:lnTo>
                  <a:lnTo>
                    <a:pt x="2422333" y="356051"/>
                  </a:lnTo>
                  <a:lnTo>
                    <a:pt x="2420429" y="353510"/>
                  </a:lnTo>
                  <a:lnTo>
                    <a:pt x="2417891" y="351287"/>
                  </a:lnTo>
                  <a:lnTo>
                    <a:pt x="2415671" y="349381"/>
                  </a:lnTo>
                  <a:lnTo>
                    <a:pt x="2412815" y="347158"/>
                  </a:lnTo>
                  <a:lnTo>
                    <a:pt x="2410595" y="345570"/>
                  </a:lnTo>
                  <a:lnTo>
                    <a:pt x="2407740" y="343982"/>
                  </a:lnTo>
                  <a:lnTo>
                    <a:pt x="2405202" y="343029"/>
                  </a:lnTo>
                  <a:lnTo>
                    <a:pt x="2402029" y="341758"/>
                  </a:lnTo>
                  <a:lnTo>
                    <a:pt x="2399491" y="340805"/>
                  </a:lnTo>
                  <a:lnTo>
                    <a:pt x="2396319" y="340170"/>
                  </a:lnTo>
                  <a:lnTo>
                    <a:pt x="2389974" y="339217"/>
                  </a:lnTo>
                  <a:lnTo>
                    <a:pt x="2383629" y="338900"/>
                  </a:lnTo>
                  <a:lnTo>
                    <a:pt x="2377284" y="338582"/>
                  </a:lnTo>
                  <a:lnTo>
                    <a:pt x="2370940" y="338900"/>
                  </a:lnTo>
                  <a:lnTo>
                    <a:pt x="2364278" y="339535"/>
                  </a:lnTo>
                  <a:lnTo>
                    <a:pt x="2357616" y="340488"/>
                  </a:lnTo>
                  <a:lnTo>
                    <a:pt x="2350954" y="342394"/>
                  </a:lnTo>
                  <a:lnTo>
                    <a:pt x="2344292" y="343982"/>
                  </a:lnTo>
                  <a:lnTo>
                    <a:pt x="2337312" y="325877"/>
                  </a:lnTo>
                  <a:close/>
                  <a:moveTo>
                    <a:pt x="2259588" y="275058"/>
                  </a:moveTo>
                  <a:lnTo>
                    <a:pt x="2219933" y="289351"/>
                  </a:lnTo>
                  <a:lnTo>
                    <a:pt x="2179961" y="303326"/>
                  </a:lnTo>
                  <a:lnTo>
                    <a:pt x="2139672" y="316984"/>
                  </a:lnTo>
                  <a:lnTo>
                    <a:pt x="2099700" y="329689"/>
                  </a:lnTo>
                  <a:lnTo>
                    <a:pt x="2059727" y="342394"/>
                  </a:lnTo>
                  <a:lnTo>
                    <a:pt x="2019121" y="354463"/>
                  </a:lnTo>
                  <a:lnTo>
                    <a:pt x="1978514" y="366533"/>
                  </a:lnTo>
                  <a:lnTo>
                    <a:pt x="1937590" y="377967"/>
                  </a:lnTo>
                  <a:lnTo>
                    <a:pt x="1937907" y="378285"/>
                  </a:lnTo>
                  <a:lnTo>
                    <a:pt x="1939493" y="384637"/>
                  </a:lnTo>
                  <a:lnTo>
                    <a:pt x="1940128" y="390672"/>
                  </a:lnTo>
                  <a:lnTo>
                    <a:pt x="1940128" y="397024"/>
                  </a:lnTo>
                  <a:lnTo>
                    <a:pt x="1939493" y="403059"/>
                  </a:lnTo>
                  <a:lnTo>
                    <a:pt x="1938542" y="409094"/>
                  </a:lnTo>
                  <a:lnTo>
                    <a:pt x="1936638" y="414811"/>
                  </a:lnTo>
                  <a:lnTo>
                    <a:pt x="1934100" y="420528"/>
                  </a:lnTo>
                  <a:lnTo>
                    <a:pt x="1931562" y="425610"/>
                  </a:lnTo>
                  <a:lnTo>
                    <a:pt x="1928390" y="431009"/>
                  </a:lnTo>
                  <a:lnTo>
                    <a:pt x="1924583" y="435456"/>
                  </a:lnTo>
                  <a:lnTo>
                    <a:pt x="1919824" y="439903"/>
                  </a:lnTo>
                  <a:lnTo>
                    <a:pt x="1915383" y="443714"/>
                  </a:lnTo>
                  <a:lnTo>
                    <a:pt x="1910307" y="447208"/>
                  </a:lnTo>
                  <a:lnTo>
                    <a:pt x="1904597" y="450384"/>
                  </a:lnTo>
                  <a:lnTo>
                    <a:pt x="1898569" y="452925"/>
                  </a:lnTo>
                  <a:lnTo>
                    <a:pt x="1892542" y="454513"/>
                  </a:lnTo>
                  <a:lnTo>
                    <a:pt x="1891590" y="454831"/>
                  </a:lnTo>
                  <a:lnTo>
                    <a:pt x="1955038" y="703844"/>
                  </a:lnTo>
                  <a:lnTo>
                    <a:pt x="1955673" y="703209"/>
                  </a:lnTo>
                  <a:lnTo>
                    <a:pt x="1962652" y="701939"/>
                  </a:lnTo>
                  <a:lnTo>
                    <a:pt x="1969314" y="701303"/>
                  </a:lnTo>
                  <a:lnTo>
                    <a:pt x="1976293" y="700986"/>
                  </a:lnTo>
                  <a:lnTo>
                    <a:pt x="1982955" y="701303"/>
                  </a:lnTo>
                  <a:lnTo>
                    <a:pt x="1989300" y="702256"/>
                  </a:lnTo>
                  <a:lnTo>
                    <a:pt x="1995645" y="704162"/>
                  </a:lnTo>
                  <a:lnTo>
                    <a:pt x="2001355" y="706068"/>
                  </a:lnTo>
                  <a:lnTo>
                    <a:pt x="2007383" y="708609"/>
                  </a:lnTo>
                  <a:lnTo>
                    <a:pt x="2012776" y="711785"/>
                  </a:lnTo>
                  <a:lnTo>
                    <a:pt x="2017852" y="715279"/>
                  </a:lnTo>
                  <a:lnTo>
                    <a:pt x="2022293" y="719408"/>
                  </a:lnTo>
                  <a:lnTo>
                    <a:pt x="2026417" y="723854"/>
                  </a:lnTo>
                  <a:lnTo>
                    <a:pt x="2030541" y="728936"/>
                  </a:lnTo>
                  <a:lnTo>
                    <a:pt x="2033396" y="734018"/>
                  </a:lnTo>
                  <a:lnTo>
                    <a:pt x="2036252" y="740053"/>
                  </a:lnTo>
                  <a:lnTo>
                    <a:pt x="2038472" y="745770"/>
                  </a:lnTo>
                  <a:lnTo>
                    <a:pt x="2039107" y="749582"/>
                  </a:lnTo>
                  <a:lnTo>
                    <a:pt x="2083838" y="736877"/>
                  </a:lnTo>
                  <a:lnTo>
                    <a:pt x="2127934" y="723537"/>
                  </a:lnTo>
                  <a:lnTo>
                    <a:pt x="2172347" y="709879"/>
                  </a:lnTo>
                  <a:lnTo>
                    <a:pt x="2216444" y="695904"/>
                  </a:lnTo>
                  <a:lnTo>
                    <a:pt x="2260223" y="681611"/>
                  </a:lnTo>
                  <a:lnTo>
                    <a:pt x="2304319" y="667318"/>
                  </a:lnTo>
                  <a:lnTo>
                    <a:pt x="2348098" y="652390"/>
                  </a:lnTo>
                  <a:lnTo>
                    <a:pt x="2391560" y="637144"/>
                  </a:lnTo>
                  <a:lnTo>
                    <a:pt x="2383947" y="636827"/>
                  </a:lnTo>
                  <a:lnTo>
                    <a:pt x="2376016" y="635874"/>
                  </a:lnTo>
                  <a:lnTo>
                    <a:pt x="2368719" y="634921"/>
                  </a:lnTo>
                  <a:lnTo>
                    <a:pt x="2361105" y="633333"/>
                  </a:lnTo>
                  <a:lnTo>
                    <a:pt x="2353809" y="631427"/>
                  </a:lnTo>
                  <a:lnTo>
                    <a:pt x="2346512" y="629839"/>
                  </a:lnTo>
                  <a:lnTo>
                    <a:pt x="2339533" y="627298"/>
                  </a:lnTo>
                  <a:lnTo>
                    <a:pt x="2332554" y="624440"/>
                  </a:lnTo>
                  <a:lnTo>
                    <a:pt x="2325892" y="621581"/>
                  </a:lnTo>
                  <a:lnTo>
                    <a:pt x="2319230" y="618087"/>
                  </a:lnTo>
                  <a:lnTo>
                    <a:pt x="2312568" y="614593"/>
                  </a:lnTo>
                  <a:lnTo>
                    <a:pt x="2306223" y="611100"/>
                  </a:lnTo>
                  <a:lnTo>
                    <a:pt x="2300195" y="606970"/>
                  </a:lnTo>
                  <a:lnTo>
                    <a:pt x="2294168" y="602841"/>
                  </a:lnTo>
                  <a:lnTo>
                    <a:pt x="2288140" y="598395"/>
                  </a:lnTo>
                  <a:lnTo>
                    <a:pt x="2282747" y="593313"/>
                  </a:lnTo>
                  <a:lnTo>
                    <a:pt x="2277037" y="588549"/>
                  </a:lnTo>
                  <a:lnTo>
                    <a:pt x="2271961" y="583467"/>
                  </a:lnTo>
                  <a:lnTo>
                    <a:pt x="2266568" y="578067"/>
                  </a:lnTo>
                  <a:lnTo>
                    <a:pt x="2261809" y="572668"/>
                  </a:lnTo>
                  <a:lnTo>
                    <a:pt x="2256733" y="566950"/>
                  </a:lnTo>
                  <a:lnTo>
                    <a:pt x="2252292" y="560916"/>
                  </a:lnTo>
                  <a:lnTo>
                    <a:pt x="2248168" y="554881"/>
                  </a:lnTo>
                  <a:lnTo>
                    <a:pt x="2244044" y="548528"/>
                  </a:lnTo>
                  <a:lnTo>
                    <a:pt x="2239920" y="542176"/>
                  </a:lnTo>
                  <a:lnTo>
                    <a:pt x="2236113" y="535506"/>
                  </a:lnTo>
                  <a:lnTo>
                    <a:pt x="2232623" y="528836"/>
                  </a:lnTo>
                  <a:lnTo>
                    <a:pt x="2229133" y="522166"/>
                  </a:lnTo>
                  <a:lnTo>
                    <a:pt x="2225961" y="515178"/>
                  </a:lnTo>
                  <a:lnTo>
                    <a:pt x="2223106" y="508509"/>
                  </a:lnTo>
                  <a:lnTo>
                    <a:pt x="2220251" y="500886"/>
                  </a:lnTo>
                  <a:lnTo>
                    <a:pt x="2217713" y="493898"/>
                  </a:lnTo>
                  <a:lnTo>
                    <a:pt x="2215492" y="485640"/>
                  </a:lnTo>
                  <a:lnTo>
                    <a:pt x="2212954" y="477699"/>
                  </a:lnTo>
                  <a:lnTo>
                    <a:pt x="2210734" y="469441"/>
                  </a:lnTo>
                  <a:lnTo>
                    <a:pt x="2209465" y="461183"/>
                  </a:lnTo>
                  <a:lnTo>
                    <a:pt x="2207878" y="453243"/>
                  </a:lnTo>
                  <a:lnTo>
                    <a:pt x="2206609" y="444985"/>
                  </a:lnTo>
                  <a:lnTo>
                    <a:pt x="2205658" y="436727"/>
                  </a:lnTo>
                  <a:lnTo>
                    <a:pt x="2205023" y="429104"/>
                  </a:lnTo>
                  <a:lnTo>
                    <a:pt x="2204706" y="421163"/>
                  </a:lnTo>
                  <a:lnTo>
                    <a:pt x="2204706" y="413223"/>
                  </a:lnTo>
                  <a:lnTo>
                    <a:pt x="2204706" y="405600"/>
                  </a:lnTo>
                  <a:lnTo>
                    <a:pt x="2205023" y="397659"/>
                  </a:lnTo>
                  <a:lnTo>
                    <a:pt x="2205658" y="390036"/>
                  </a:lnTo>
                  <a:lnTo>
                    <a:pt x="2206292" y="382414"/>
                  </a:lnTo>
                  <a:lnTo>
                    <a:pt x="2207244" y="375108"/>
                  </a:lnTo>
                  <a:lnTo>
                    <a:pt x="2208830" y="367803"/>
                  </a:lnTo>
                  <a:lnTo>
                    <a:pt x="2210099" y="360816"/>
                  </a:lnTo>
                  <a:lnTo>
                    <a:pt x="2212320" y="353828"/>
                  </a:lnTo>
                  <a:lnTo>
                    <a:pt x="2213906" y="346840"/>
                  </a:lnTo>
                  <a:lnTo>
                    <a:pt x="2216444" y="340170"/>
                  </a:lnTo>
                  <a:lnTo>
                    <a:pt x="2218982" y="333500"/>
                  </a:lnTo>
                  <a:lnTo>
                    <a:pt x="2221202" y="327465"/>
                  </a:lnTo>
                  <a:lnTo>
                    <a:pt x="2224375" y="321113"/>
                  </a:lnTo>
                  <a:lnTo>
                    <a:pt x="2227547" y="315078"/>
                  </a:lnTo>
                  <a:lnTo>
                    <a:pt x="2230720" y="309679"/>
                  </a:lnTo>
                  <a:lnTo>
                    <a:pt x="2234209" y="303962"/>
                  </a:lnTo>
                  <a:lnTo>
                    <a:pt x="2238016" y="298244"/>
                  </a:lnTo>
                  <a:lnTo>
                    <a:pt x="2241823" y="293163"/>
                  </a:lnTo>
                  <a:lnTo>
                    <a:pt x="2245947" y="288398"/>
                  </a:lnTo>
                  <a:lnTo>
                    <a:pt x="2250388" y="283634"/>
                  </a:lnTo>
                  <a:lnTo>
                    <a:pt x="2254830" y="279187"/>
                  </a:lnTo>
                  <a:lnTo>
                    <a:pt x="2259588" y="275058"/>
                  </a:lnTo>
                  <a:close/>
                  <a:moveTo>
                    <a:pt x="2637421" y="114660"/>
                  </a:moveTo>
                  <a:lnTo>
                    <a:pt x="2599352" y="132765"/>
                  </a:lnTo>
                  <a:lnTo>
                    <a:pt x="2561601" y="150551"/>
                  </a:lnTo>
                  <a:lnTo>
                    <a:pt x="2523849" y="167703"/>
                  </a:lnTo>
                  <a:lnTo>
                    <a:pt x="2485463" y="184537"/>
                  </a:lnTo>
                  <a:lnTo>
                    <a:pt x="2447077" y="201053"/>
                  </a:lnTo>
                  <a:lnTo>
                    <a:pt x="2408374" y="216934"/>
                  </a:lnTo>
                  <a:lnTo>
                    <a:pt x="2369671" y="233133"/>
                  </a:lnTo>
                  <a:lnTo>
                    <a:pt x="2330650" y="248061"/>
                  </a:lnTo>
                  <a:lnTo>
                    <a:pt x="2336995" y="248378"/>
                  </a:lnTo>
                  <a:lnTo>
                    <a:pt x="2343340" y="248696"/>
                  </a:lnTo>
                  <a:lnTo>
                    <a:pt x="2349685" y="249331"/>
                  </a:lnTo>
                  <a:lnTo>
                    <a:pt x="2355712" y="250284"/>
                  </a:lnTo>
                  <a:lnTo>
                    <a:pt x="2362374" y="251554"/>
                  </a:lnTo>
                  <a:lnTo>
                    <a:pt x="2368719" y="253143"/>
                  </a:lnTo>
                  <a:lnTo>
                    <a:pt x="2375064" y="255048"/>
                  </a:lnTo>
                  <a:lnTo>
                    <a:pt x="2381409" y="257272"/>
                  </a:lnTo>
                  <a:lnTo>
                    <a:pt x="2387436" y="259495"/>
                  </a:lnTo>
                  <a:lnTo>
                    <a:pt x="2393781" y="262353"/>
                  </a:lnTo>
                  <a:lnTo>
                    <a:pt x="2400126" y="265212"/>
                  </a:lnTo>
                  <a:lnTo>
                    <a:pt x="2405836" y="268706"/>
                  </a:lnTo>
                  <a:lnTo>
                    <a:pt x="2412181" y="272200"/>
                  </a:lnTo>
                  <a:lnTo>
                    <a:pt x="2418208" y="276011"/>
                  </a:lnTo>
                  <a:lnTo>
                    <a:pt x="2424236" y="280140"/>
                  </a:lnTo>
                  <a:lnTo>
                    <a:pt x="2429946" y="284269"/>
                  </a:lnTo>
                  <a:lnTo>
                    <a:pt x="2435974" y="289034"/>
                  </a:lnTo>
                  <a:lnTo>
                    <a:pt x="2441684" y="293798"/>
                  </a:lnTo>
                  <a:lnTo>
                    <a:pt x="2447077" y="299197"/>
                  </a:lnTo>
                  <a:lnTo>
                    <a:pt x="2452788" y="304279"/>
                  </a:lnTo>
                  <a:lnTo>
                    <a:pt x="2457863" y="309996"/>
                  </a:lnTo>
                  <a:lnTo>
                    <a:pt x="2463257" y="315714"/>
                  </a:lnTo>
                  <a:lnTo>
                    <a:pt x="2468015" y="321748"/>
                  </a:lnTo>
                  <a:lnTo>
                    <a:pt x="2472774" y="328101"/>
                  </a:lnTo>
                  <a:lnTo>
                    <a:pt x="2477850" y="334453"/>
                  </a:lnTo>
                  <a:lnTo>
                    <a:pt x="2482291" y="340805"/>
                  </a:lnTo>
                  <a:lnTo>
                    <a:pt x="2486732" y="347793"/>
                  </a:lnTo>
                  <a:lnTo>
                    <a:pt x="2490856" y="354781"/>
                  </a:lnTo>
                  <a:lnTo>
                    <a:pt x="2495298" y="362086"/>
                  </a:lnTo>
                  <a:lnTo>
                    <a:pt x="2499105" y="370026"/>
                  </a:lnTo>
                  <a:lnTo>
                    <a:pt x="2502912" y="377332"/>
                  </a:lnTo>
                  <a:lnTo>
                    <a:pt x="2506401" y="385272"/>
                  </a:lnTo>
                  <a:lnTo>
                    <a:pt x="2509256" y="392260"/>
                  </a:lnTo>
                  <a:lnTo>
                    <a:pt x="2511794" y="399565"/>
                  </a:lnTo>
                  <a:lnTo>
                    <a:pt x="2514015" y="406553"/>
                  </a:lnTo>
                  <a:lnTo>
                    <a:pt x="2516553" y="413858"/>
                  </a:lnTo>
                  <a:lnTo>
                    <a:pt x="2518139" y="421163"/>
                  </a:lnTo>
                  <a:lnTo>
                    <a:pt x="2520042" y="428468"/>
                  </a:lnTo>
                  <a:lnTo>
                    <a:pt x="2521311" y="436091"/>
                  </a:lnTo>
                  <a:lnTo>
                    <a:pt x="2522580" y="443397"/>
                  </a:lnTo>
                  <a:lnTo>
                    <a:pt x="2523849" y="450702"/>
                  </a:lnTo>
                  <a:lnTo>
                    <a:pt x="2524484" y="458325"/>
                  </a:lnTo>
                  <a:lnTo>
                    <a:pt x="2524801" y="465948"/>
                  </a:lnTo>
                  <a:lnTo>
                    <a:pt x="2525118" y="473570"/>
                  </a:lnTo>
                  <a:lnTo>
                    <a:pt x="2525118" y="480876"/>
                  </a:lnTo>
                  <a:lnTo>
                    <a:pt x="2524801" y="488181"/>
                  </a:lnTo>
                  <a:lnTo>
                    <a:pt x="2524167" y="495486"/>
                  </a:lnTo>
                  <a:lnTo>
                    <a:pt x="2523215" y="502791"/>
                  </a:lnTo>
                  <a:lnTo>
                    <a:pt x="2521946" y="510097"/>
                  </a:lnTo>
                  <a:lnTo>
                    <a:pt x="2520677" y="517402"/>
                  </a:lnTo>
                  <a:lnTo>
                    <a:pt x="2518774" y="524389"/>
                  </a:lnTo>
                  <a:lnTo>
                    <a:pt x="2516870" y="531695"/>
                  </a:lnTo>
                  <a:lnTo>
                    <a:pt x="2514649" y="538682"/>
                  </a:lnTo>
                  <a:lnTo>
                    <a:pt x="2512112" y="545670"/>
                  </a:lnTo>
                  <a:lnTo>
                    <a:pt x="2509256" y="552340"/>
                  </a:lnTo>
                  <a:lnTo>
                    <a:pt x="2506084" y="559010"/>
                  </a:lnTo>
                  <a:lnTo>
                    <a:pt x="2502594" y="565680"/>
                  </a:lnTo>
                  <a:lnTo>
                    <a:pt x="2499105" y="572032"/>
                  </a:lnTo>
                  <a:lnTo>
                    <a:pt x="2494980" y="578385"/>
                  </a:lnTo>
                  <a:lnTo>
                    <a:pt x="2490222" y="584737"/>
                  </a:lnTo>
                  <a:lnTo>
                    <a:pt x="2485781" y="590772"/>
                  </a:lnTo>
                  <a:lnTo>
                    <a:pt x="2481022" y="596489"/>
                  </a:lnTo>
                  <a:lnTo>
                    <a:pt x="2475312" y="602206"/>
                  </a:lnTo>
                  <a:lnTo>
                    <a:pt x="2469601" y="607923"/>
                  </a:lnTo>
                  <a:lnTo>
                    <a:pt x="2512112" y="590454"/>
                  </a:lnTo>
                  <a:lnTo>
                    <a:pt x="2554622" y="572985"/>
                  </a:lnTo>
                  <a:lnTo>
                    <a:pt x="2596815" y="555199"/>
                  </a:lnTo>
                  <a:lnTo>
                    <a:pt x="2639008" y="537094"/>
                  </a:lnTo>
                  <a:lnTo>
                    <a:pt x="2680883" y="518355"/>
                  </a:lnTo>
                  <a:lnTo>
                    <a:pt x="2722759" y="499615"/>
                  </a:lnTo>
                  <a:lnTo>
                    <a:pt x="2764634" y="480558"/>
                  </a:lnTo>
                  <a:lnTo>
                    <a:pt x="2805876" y="460866"/>
                  </a:lnTo>
                  <a:lnTo>
                    <a:pt x="2803972" y="457372"/>
                  </a:lnTo>
                  <a:lnTo>
                    <a:pt x="2801434" y="451655"/>
                  </a:lnTo>
                  <a:lnTo>
                    <a:pt x="2799848" y="445620"/>
                  </a:lnTo>
                  <a:lnTo>
                    <a:pt x="2798579" y="439585"/>
                  </a:lnTo>
                  <a:lnTo>
                    <a:pt x="2798262" y="433233"/>
                  </a:lnTo>
                  <a:lnTo>
                    <a:pt x="2798579" y="427198"/>
                  </a:lnTo>
                  <a:lnTo>
                    <a:pt x="2799214" y="421163"/>
                  </a:lnTo>
                  <a:lnTo>
                    <a:pt x="2800800" y="414811"/>
                  </a:lnTo>
                  <a:lnTo>
                    <a:pt x="2802703" y="409411"/>
                  </a:lnTo>
                  <a:lnTo>
                    <a:pt x="2805241" y="403377"/>
                  </a:lnTo>
                  <a:lnTo>
                    <a:pt x="2808414" y="397659"/>
                  </a:lnTo>
                  <a:lnTo>
                    <a:pt x="2812220" y="392577"/>
                  </a:lnTo>
                  <a:lnTo>
                    <a:pt x="2816345" y="387813"/>
                  </a:lnTo>
                  <a:lnTo>
                    <a:pt x="2821103" y="382731"/>
                  </a:lnTo>
                  <a:lnTo>
                    <a:pt x="2826179" y="378602"/>
                  </a:lnTo>
                  <a:lnTo>
                    <a:pt x="2831889" y="374473"/>
                  </a:lnTo>
                  <a:lnTo>
                    <a:pt x="2837917" y="371297"/>
                  </a:lnTo>
                  <a:lnTo>
                    <a:pt x="2841724" y="369391"/>
                  </a:lnTo>
                  <a:lnTo>
                    <a:pt x="2725614" y="140388"/>
                  </a:lnTo>
                  <a:lnTo>
                    <a:pt x="2722124" y="141976"/>
                  </a:lnTo>
                  <a:lnTo>
                    <a:pt x="2716097" y="144834"/>
                  </a:lnTo>
                  <a:lnTo>
                    <a:pt x="2710069" y="147058"/>
                  </a:lnTo>
                  <a:lnTo>
                    <a:pt x="2704042" y="148328"/>
                  </a:lnTo>
                  <a:lnTo>
                    <a:pt x="2697697" y="148963"/>
                  </a:lnTo>
                  <a:lnTo>
                    <a:pt x="2691669" y="149281"/>
                  </a:lnTo>
                  <a:lnTo>
                    <a:pt x="2685324" y="148646"/>
                  </a:lnTo>
                  <a:lnTo>
                    <a:pt x="2679614" y="147693"/>
                  </a:lnTo>
                  <a:lnTo>
                    <a:pt x="2673587" y="146422"/>
                  </a:lnTo>
                  <a:lnTo>
                    <a:pt x="2667876" y="144199"/>
                  </a:lnTo>
                  <a:lnTo>
                    <a:pt x="2662483" y="141341"/>
                  </a:lnTo>
                  <a:lnTo>
                    <a:pt x="2657407" y="138164"/>
                  </a:lnTo>
                  <a:lnTo>
                    <a:pt x="2652649" y="134353"/>
                  </a:lnTo>
                  <a:lnTo>
                    <a:pt x="2648207" y="130224"/>
                  </a:lnTo>
                  <a:lnTo>
                    <a:pt x="2644083" y="125777"/>
                  </a:lnTo>
                  <a:lnTo>
                    <a:pt x="2640594" y="120378"/>
                  </a:lnTo>
                  <a:lnTo>
                    <a:pt x="2637421" y="114978"/>
                  </a:lnTo>
                  <a:lnTo>
                    <a:pt x="2637421" y="114660"/>
                  </a:lnTo>
                  <a:close/>
                  <a:moveTo>
                    <a:pt x="2724345" y="0"/>
                  </a:moveTo>
                  <a:lnTo>
                    <a:pt x="2962275" y="451019"/>
                  </a:lnTo>
                  <a:lnTo>
                    <a:pt x="2931186" y="467218"/>
                  </a:lnTo>
                  <a:lnTo>
                    <a:pt x="2899779" y="482781"/>
                  </a:lnTo>
                  <a:lnTo>
                    <a:pt x="2868055" y="498345"/>
                  </a:lnTo>
                  <a:lnTo>
                    <a:pt x="2836331" y="513590"/>
                  </a:lnTo>
                  <a:lnTo>
                    <a:pt x="2804924" y="528518"/>
                  </a:lnTo>
                  <a:lnTo>
                    <a:pt x="2773200" y="543129"/>
                  </a:lnTo>
                  <a:lnTo>
                    <a:pt x="2741159" y="557739"/>
                  </a:lnTo>
                  <a:lnTo>
                    <a:pt x="2709435" y="572032"/>
                  </a:lnTo>
                  <a:lnTo>
                    <a:pt x="2677394" y="586008"/>
                  </a:lnTo>
                  <a:lnTo>
                    <a:pt x="2645352" y="599983"/>
                  </a:lnTo>
                  <a:lnTo>
                    <a:pt x="2613311" y="613640"/>
                  </a:lnTo>
                  <a:lnTo>
                    <a:pt x="2581270" y="626980"/>
                  </a:lnTo>
                  <a:lnTo>
                    <a:pt x="2548911" y="640003"/>
                  </a:lnTo>
                  <a:lnTo>
                    <a:pt x="2516870" y="652708"/>
                  </a:lnTo>
                  <a:lnTo>
                    <a:pt x="2483877" y="665412"/>
                  </a:lnTo>
                  <a:lnTo>
                    <a:pt x="2451519" y="677800"/>
                  </a:lnTo>
                  <a:lnTo>
                    <a:pt x="2419160" y="690187"/>
                  </a:lnTo>
                  <a:lnTo>
                    <a:pt x="2386484" y="701939"/>
                  </a:lnTo>
                  <a:lnTo>
                    <a:pt x="2353809" y="713373"/>
                  </a:lnTo>
                  <a:lnTo>
                    <a:pt x="2320499" y="725125"/>
                  </a:lnTo>
                  <a:lnTo>
                    <a:pt x="2287823" y="736242"/>
                  </a:lnTo>
                  <a:lnTo>
                    <a:pt x="2254830" y="747358"/>
                  </a:lnTo>
                  <a:lnTo>
                    <a:pt x="2221520" y="758157"/>
                  </a:lnTo>
                  <a:lnTo>
                    <a:pt x="2188209" y="768639"/>
                  </a:lnTo>
                  <a:lnTo>
                    <a:pt x="2155217" y="779120"/>
                  </a:lnTo>
                  <a:lnTo>
                    <a:pt x="2121589" y="789284"/>
                  </a:lnTo>
                  <a:lnTo>
                    <a:pt x="2087962" y="798813"/>
                  </a:lnTo>
                  <a:lnTo>
                    <a:pt x="2054334" y="808341"/>
                  </a:lnTo>
                  <a:lnTo>
                    <a:pt x="2020707" y="817870"/>
                  </a:lnTo>
                  <a:lnTo>
                    <a:pt x="1986445" y="827081"/>
                  </a:lnTo>
                  <a:lnTo>
                    <a:pt x="1952817" y="835974"/>
                  </a:lnTo>
                  <a:lnTo>
                    <a:pt x="1918556" y="844550"/>
                  </a:lnTo>
                  <a:lnTo>
                    <a:pt x="1800225" y="349064"/>
                  </a:lnTo>
                  <a:lnTo>
                    <a:pt x="1830363" y="341123"/>
                  </a:lnTo>
                  <a:lnTo>
                    <a:pt x="1860501" y="333183"/>
                  </a:lnTo>
                  <a:lnTo>
                    <a:pt x="1890321" y="324925"/>
                  </a:lnTo>
                  <a:lnTo>
                    <a:pt x="1920142" y="316349"/>
                  </a:lnTo>
                  <a:lnTo>
                    <a:pt x="1950280" y="308091"/>
                  </a:lnTo>
                  <a:lnTo>
                    <a:pt x="1979783" y="299515"/>
                  </a:lnTo>
                  <a:lnTo>
                    <a:pt x="2009603" y="290304"/>
                  </a:lnTo>
                  <a:lnTo>
                    <a:pt x="2039107" y="281411"/>
                  </a:lnTo>
                  <a:lnTo>
                    <a:pt x="2068293" y="271882"/>
                  </a:lnTo>
                  <a:lnTo>
                    <a:pt x="2098113" y="262353"/>
                  </a:lnTo>
                  <a:lnTo>
                    <a:pt x="2127299" y="252825"/>
                  </a:lnTo>
                  <a:lnTo>
                    <a:pt x="2156168" y="242661"/>
                  </a:lnTo>
                  <a:lnTo>
                    <a:pt x="2185354" y="232497"/>
                  </a:lnTo>
                  <a:lnTo>
                    <a:pt x="2214223" y="222333"/>
                  </a:lnTo>
                  <a:lnTo>
                    <a:pt x="2243409" y="211534"/>
                  </a:lnTo>
                  <a:lnTo>
                    <a:pt x="2272278" y="200735"/>
                  </a:lnTo>
                  <a:lnTo>
                    <a:pt x="2301147" y="189936"/>
                  </a:lnTo>
                  <a:lnTo>
                    <a:pt x="2329698" y="178820"/>
                  </a:lnTo>
                  <a:lnTo>
                    <a:pt x="2358250" y="167068"/>
                  </a:lnTo>
                  <a:lnTo>
                    <a:pt x="2386802" y="155633"/>
                  </a:lnTo>
                  <a:lnTo>
                    <a:pt x="2415353" y="143881"/>
                  </a:lnTo>
                  <a:lnTo>
                    <a:pt x="2443588" y="132130"/>
                  </a:lnTo>
                  <a:lnTo>
                    <a:pt x="2472139" y="119742"/>
                  </a:lnTo>
                  <a:lnTo>
                    <a:pt x="2500374" y="107355"/>
                  </a:lnTo>
                  <a:lnTo>
                    <a:pt x="2528608" y="94650"/>
                  </a:lnTo>
                  <a:lnTo>
                    <a:pt x="2556842" y="81628"/>
                  </a:lnTo>
                  <a:lnTo>
                    <a:pt x="2584759" y="68923"/>
                  </a:lnTo>
                  <a:lnTo>
                    <a:pt x="2612994" y="55583"/>
                  </a:lnTo>
                  <a:lnTo>
                    <a:pt x="2640911" y="41926"/>
                  </a:lnTo>
                  <a:lnTo>
                    <a:pt x="2668828" y="28268"/>
                  </a:lnTo>
                  <a:lnTo>
                    <a:pt x="2696428" y="14293"/>
                  </a:lnTo>
                  <a:lnTo>
                    <a:pt x="2724345" y="0"/>
                  </a:lnTo>
                  <a:close/>
                </a:path>
              </a:pathLst>
            </a:custGeom>
            <a:solidFill>
              <a:srgbClr val="010A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>
                <a:lnSpc>
                  <a:spcPct val="130000"/>
                </a:lnSpc>
              </a:pPr>
              <a:endParaRPr lang="zh-CN" altLang="en-US" sz="1799" dirty="0">
                <a:cs typeface="+mn-ea"/>
                <a:sym typeface="+mn-lt"/>
              </a:endParaRPr>
            </a:p>
          </p:txBody>
        </p:sp>
        <p:sp>
          <p:nvSpPr>
            <p:cNvPr id="23583" name="文本框 34"/>
            <p:cNvSpPr txBox="1">
              <a:spLocks noChangeArrowheads="1"/>
            </p:cNvSpPr>
            <p:nvPr/>
          </p:nvSpPr>
          <p:spPr bwMode="auto">
            <a:xfrm>
              <a:off x="1251282" y="4160838"/>
              <a:ext cx="1980545" cy="4533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9pPr>
            </a:lstStyle>
            <a:p>
              <a:pPr algn="ctr">
                <a:lnSpc>
                  <a:spcPct val="130000"/>
                </a:lnSpc>
              </a:pPr>
              <a:r>
                <a:rPr lang="zh-CN" altLang="en-US" sz="1999" dirty="0">
                  <a:solidFill>
                    <a:srgbClr val="010A13"/>
                  </a:solidFill>
                  <a:latin typeface="+mn-lt"/>
                  <a:ea typeface="+mn-ea"/>
                  <a:cs typeface="+mn-ea"/>
                  <a:sym typeface="+mn-lt"/>
                </a:rPr>
                <a:t>财务与融资计划</a:t>
              </a: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6680348" y="1943240"/>
            <a:ext cx="2928284" cy="1025537"/>
            <a:chOff x="6798184" y="1678126"/>
            <a:chExt cx="3368150" cy="1025804"/>
          </a:xfrm>
        </p:grpSpPr>
        <p:sp>
          <p:nvSpPr>
            <p:cNvPr id="33" name="矩形 32"/>
            <p:cNvSpPr/>
            <p:nvPr/>
          </p:nvSpPr>
          <p:spPr>
            <a:xfrm>
              <a:off x="6798184" y="2030750"/>
              <a:ext cx="3368150" cy="673180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000" dirty="0">
                  <a:solidFill>
                    <a:srgbClr val="CBBC91"/>
                  </a:solidFill>
                  <a:cs typeface="+mn-ea"/>
                  <a:sym typeface="+mn-ea"/>
                </a:rPr>
                <a:t>根据市场规模、竞争情况和定价策略，预测未来几年的收入增长趋势。</a:t>
              </a:r>
            </a:p>
            <a:p>
              <a:pPr>
                <a:lnSpc>
                  <a:spcPct val="130000"/>
                </a:lnSpc>
              </a:pPr>
              <a:endParaRPr lang="zh-CN" altLang="en-US" sz="1000" dirty="0">
                <a:solidFill>
                  <a:srgbClr val="CBBC91"/>
                </a:solidFill>
                <a:cs typeface="+mn-ea"/>
                <a:sym typeface="+mn-lt"/>
              </a:endParaRPr>
            </a:p>
          </p:txBody>
        </p:sp>
        <p:sp>
          <p:nvSpPr>
            <p:cNvPr id="34" name="矩形 33"/>
            <p:cNvSpPr/>
            <p:nvPr/>
          </p:nvSpPr>
          <p:spPr>
            <a:xfrm>
              <a:off x="6798184" y="1678126"/>
              <a:ext cx="2241974" cy="34518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400" b="1" dirty="0">
                  <a:solidFill>
                    <a:srgbClr val="CBBC91"/>
                  </a:solidFill>
                  <a:cs typeface="+mn-ea"/>
                  <a:sym typeface="+mn-lt"/>
                </a:rPr>
                <a:t>收入预测</a:t>
              </a:r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6566079" y="5449791"/>
            <a:ext cx="2928284" cy="1025537"/>
            <a:chOff x="6798184" y="1678126"/>
            <a:chExt cx="3368150" cy="1025805"/>
          </a:xfrm>
        </p:grpSpPr>
        <p:sp>
          <p:nvSpPr>
            <p:cNvPr id="43" name="矩形 42"/>
            <p:cNvSpPr/>
            <p:nvPr/>
          </p:nvSpPr>
          <p:spPr>
            <a:xfrm>
              <a:off x="6798184" y="2030750"/>
              <a:ext cx="3368150" cy="673181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000" dirty="0">
                  <a:solidFill>
                    <a:srgbClr val="CBBC91"/>
                  </a:solidFill>
                  <a:cs typeface="+mn-ea"/>
                  <a:sym typeface="+mn-ea"/>
                </a:rPr>
                <a:t>建立健全的财务管理体系，包括预算管理、现金流管理和风险管理等，确保项目的可持续发展。</a:t>
              </a:r>
            </a:p>
            <a:p>
              <a:pPr>
                <a:lnSpc>
                  <a:spcPct val="130000"/>
                </a:lnSpc>
              </a:pPr>
              <a:endParaRPr lang="zh-CN" altLang="en-US" sz="1000" dirty="0">
                <a:solidFill>
                  <a:srgbClr val="CBBC91"/>
                </a:solidFill>
                <a:cs typeface="+mn-ea"/>
                <a:sym typeface="+mn-lt"/>
              </a:endParaRPr>
            </a:p>
          </p:txBody>
        </p:sp>
        <p:sp>
          <p:nvSpPr>
            <p:cNvPr id="44" name="矩形 43"/>
            <p:cNvSpPr/>
            <p:nvPr/>
          </p:nvSpPr>
          <p:spPr>
            <a:xfrm>
              <a:off x="6798184" y="1678126"/>
              <a:ext cx="2241974" cy="34518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400" b="1" dirty="0">
                  <a:solidFill>
                    <a:srgbClr val="CBBC91"/>
                  </a:solidFill>
                  <a:cs typeface="+mn-ea"/>
                  <a:sym typeface="+mn-lt"/>
                </a:rPr>
                <a:t>财务规划</a:t>
              </a:r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8464496" y="4283281"/>
            <a:ext cx="2928284" cy="1025537"/>
            <a:chOff x="6798184" y="1678126"/>
            <a:chExt cx="3368150" cy="1025805"/>
          </a:xfrm>
        </p:grpSpPr>
        <p:sp>
          <p:nvSpPr>
            <p:cNvPr id="46" name="矩形 45"/>
            <p:cNvSpPr/>
            <p:nvPr/>
          </p:nvSpPr>
          <p:spPr>
            <a:xfrm>
              <a:off x="6798184" y="2030750"/>
              <a:ext cx="3368150" cy="673181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000" dirty="0">
                  <a:solidFill>
                    <a:srgbClr val="CBBC91"/>
                  </a:solidFill>
                  <a:cs typeface="+mn-ea"/>
                  <a:sym typeface="+mn-ea"/>
                </a:rPr>
                <a:t>根据项目发展阶段和资金需求，制定相应的融资计划，包括天使基金、银行贷款以政府补贴等。</a:t>
              </a:r>
            </a:p>
            <a:p>
              <a:pPr>
                <a:lnSpc>
                  <a:spcPct val="130000"/>
                </a:lnSpc>
              </a:pPr>
              <a:endParaRPr lang="zh-CN" altLang="en-US" sz="1000" dirty="0">
                <a:solidFill>
                  <a:srgbClr val="CBBC91"/>
                </a:solidFill>
                <a:cs typeface="+mn-ea"/>
                <a:sym typeface="+mn-lt"/>
              </a:endParaRPr>
            </a:p>
          </p:txBody>
        </p:sp>
        <p:sp>
          <p:nvSpPr>
            <p:cNvPr id="47" name="矩形 46"/>
            <p:cNvSpPr/>
            <p:nvPr/>
          </p:nvSpPr>
          <p:spPr>
            <a:xfrm>
              <a:off x="6798184" y="1678126"/>
              <a:ext cx="2241974" cy="34518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400" b="1" dirty="0">
                  <a:solidFill>
                    <a:srgbClr val="CBBC91"/>
                  </a:solidFill>
                  <a:cs typeface="+mn-ea"/>
                  <a:sym typeface="+mn-lt"/>
                </a:rPr>
                <a:t>融资计划</a:t>
              </a:r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8464496" y="3109747"/>
            <a:ext cx="2928284" cy="1025536"/>
            <a:chOff x="6798184" y="1678126"/>
            <a:chExt cx="3368150" cy="1025803"/>
          </a:xfrm>
        </p:grpSpPr>
        <p:sp>
          <p:nvSpPr>
            <p:cNvPr id="49" name="矩形 48"/>
            <p:cNvSpPr/>
            <p:nvPr/>
          </p:nvSpPr>
          <p:spPr>
            <a:xfrm>
              <a:off x="6798184" y="2030749"/>
              <a:ext cx="3368150" cy="673180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000" dirty="0">
                  <a:solidFill>
                    <a:srgbClr val="CBBC91"/>
                  </a:solidFill>
                  <a:cs typeface="+mn-ea"/>
                  <a:sym typeface="+mn-ea"/>
                </a:rPr>
                <a:t>通过优化技术开发流程、提高运营效率和控制市场推广成本，降低项目成本。</a:t>
              </a:r>
            </a:p>
            <a:p>
              <a:pPr>
                <a:lnSpc>
                  <a:spcPct val="130000"/>
                </a:lnSpc>
              </a:pPr>
              <a:endParaRPr lang="zh-CN" altLang="en-US" sz="1000" dirty="0">
                <a:solidFill>
                  <a:srgbClr val="CBBC91"/>
                </a:solidFill>
                <a:cs typeface="+mn-ea"/>
                <a:sym typeface="+mn-lt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6798184" y="1678126"/>
              <a:ext cx="2241974" cy="34518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400" b="1" dirty="0">
                  <a:solidFill>
                    <a:srgbClr val="CBBC91"/>
                  </a:solidFill>
                  <a:cs typeface="+mn-ea"/>
                  <a:sym typeface="+mn-lt"/>
                </a:rPr>
                <a:t>成本控制</a:t>
              </a:r>
            </a:p>
          </p:txBody>
        </p:sp>
      </p:grpSp>
      <p:grpSp>
        <p:nvGrpSpPr>
          <p:cNvPr id="57" name="组合 56"/>
          <p:cNvGrpSpPr/>
          <p:nvPr/>
        </p:nvGrpSpPr>
        <p:grpSpPr>
          <a:xfrm>
            <a:off x="461552" y="552767"/>
            <a:ext cx="4505640" cy="1044425"/>
            <a:chOff x="194266" y="321621"/>
            <a:chExt cx="4505640" cy="1044425"/>
          </a:xfrm>
        </p:grpSpPr>
        <p:grpSp>
          <p:nvGrpSpPr>
            <p:cNvPr id="58" name="组合 57"/>
            <p:cNvGrpSpPr/>
            <p:nvPr/>
          </p:nvGrpSpPr>
          <p:grpSpPr>
            <a:xfrm>
              <a:off x="1001171" y="411939"/>
              <a:ext cx="3698735" cy="954107"/>
              <a:chOff x="1001171" y="299278"/>
              <a:chExt cx="3698735" cy="954107"/>
            </a:xfrm>
          </p:grpSpPr>
          <p:sp>
            <p:nvSpPr>
              <p:cNvPr id="60" name="TextBox 6">
                <a:extLst>
                  <a:ext uri="{FF2B5EF4-FFF2-40B4-BE49-F238E27FC236}">
                    <a16:creationId xmlns:a16="http://schemas.microsoft.com/office/drawing/2014/main" id="{8083E77C-E488-400A-8503-359C6655BD40}"/>
                  </a:ext>
                </a:extLst>
              </p:cNvPr>
              <p:cNvSpPr txBox="1"/>
              <p:nvPr/>
            </p:nvSpPr>
            <p:spPr>
              <a:xfrm>
                <a:off x="2535531" y="439214"/>
                <a:ext cx="216437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1219020"/>
                <a:r>
                  <a:rPr lang="en-US" altLang="zh-CN" sz="2000" dirty="0">
                    <a:solidFill>
                      <a:srgbClr val="CBBC91"/>
                    </a:solidFill>
                    <a:cs typeface="+mn-ea"/>
                    <a:sym typeface="+mn-lt"/>
                  </a:rPr>
                  <a:t>BUSINESS PLAN</a:t>
                </a:r>
              </a:p>
            </p:txBody>
          </p:sp>
          <p:sp>
            <p:nvSpPr>
              <p:cNvPr id="61" name="TextBox 7">
                <a:extLst>
                  <a:ext uri="{FF2B5EF4-FFF2-40B4-BE49-F238E27FC236}">
                    <a16:creationId xmlns:a16="http://schemas.microsoft.com/office/drawing/2014/main" id="{BAF49D56-8FCD-4804-8411-594F1BC85F38}"/>
                  </a:ext>
                </a:extLst>
              </p:cNvPr>
              <p:cNvSpPr txBox="1"/>
              <p:nvPr/>
            </p:nvSpPr>
            <p:spPr>
              <a:xfrm>
                <a:off x="1001171" y="299278"/>
                <a:ext cx="1620957" cy="954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1219020"/>
                <a:r>
                  <a:rPr lang="zh-CN" altLang="en-US" sz="2800" dirty="0">
                    <a:solidFill>
                      <a:srgbClr val="CBBC91"/>
                    </a:solidFill>
                    <a:cs typeface="+mn-ea"/>
                  </a:rPr>
                  <a:t>财务融资</a:t>
                </a:r>
                <a:endParaRPr lang="en-US" altLang="zh-CN" sz="2800" dirty="0">
                  <a:solidFill>
                    <a:srgbClr val="CBBC91"/>
                  </a:solidFill>
                  <a:cs typeface="+mn-ea"/>
                  <a:sym typeface="+mn-lt"/>
                </a:endParaRPr>
              </a:p>
              <a:p>
                <a:pPr defTabSz="1219020"/>
                <a:endParaRPr lang="zh-CN" altLang="en-US" sz="2800" dirty="0">
                  <a:solidFill>
                    <a:srgbClr val="CBBC91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59" name="矩形 58"/>
            <p:cNvSpPr/>
            <p:nvPr/>
          </p:nvSpPr>
          <p:spPr>
            <a:xfrm>
              <a:off x="194266" y="321621"/>
              <a:ext cx="695382" cy="613162"/>
            </a:xfrm>
            <a:prstGeom prst="rect">
              <a:avLst/>
            </a:prstGeom>
            <a:noFill/>
            <a:ln w="25400">
              <a:solidFill>
                <a:srgbClr val="CBBC91"/>
              </a:solidFill>
            </a:ln>
            <a:effectLst>
              <a:outerShdw blurRad="1016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dirty="0">
                  <a:solidFill>
                    <a:srgbClr val="CBBC91"/>
                  </a:solidFill>
                  <a:latin typeface="Agency FB" panose="020B0503020202020204" pitchFamily="34" charset="0"/>
                  <a:cs typeface="+mn-ea"/>
                  <a:sym typeface="+mn-lt"/>
                </a:rPr>
                <a:t>05</a:t>
              </a:r>
              <a:endParaRPr lang="zh-CN" altLang="en-US" sz="3600" dirty="0">
                <a:solidFill>
                  <a:srgbClr val="CBBC91"/>
                </a:solidFill>
                <a:latin typeface="Agency FB" panose="020B0503020202020204" pitchFamily="34" charset="0"/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50170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4000">
        <p:fade/>
      </p:transition>
    </mc:Choice>
    <mc:Fallback xmlns="">
      <p:transition spd="med" advClick="0" advTm="400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0" presetID="2" presetClass="entr" presetSubtype="2" fill="hold" nodeType="after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2" dur="1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3" dur="1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2" presetClass="entr" presetSubtype="2" fill="hold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6" dur="10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7" dur="10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2" presetClass="entr" presetSubtype="2" fill="hold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0" dur="10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1" dur="10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2" fill="hold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4" dur="10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5" dur="10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0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1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" dur="10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" dur="10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" dur="10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5" dur="10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EFEB5F-A89F-F768-1858-A30485BC0F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>
            <a:extLst>
              <a:ext uri="{FF2B5EF4-FFF2-40B4-BE49-F238E27FC236}">
                <a16:creationId xmlns:a16="http://schemas.microsoft.com/office/drawing/2014/main" id="{6B70776E-3427-8323-B223-CFE51EF0476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C4EDC582-A595-3B53-3B78-37DB0277652A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51A29">
              <a:alpha val="1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4767C51E-CE9C-135C-1AA2-9E705E187C14}"/>
              </a:ext>
            </a:extLst>
          </p:cNvPr>
          <p:cNvSpPr/>
          <p:nvPr/>
        </p:nvSpPr>
        <p:spPr>
          <a:xfrm>
            <a:off x="3933371" y="1304612"/>
            <a:ext cx="4354286" cy="4354284"/>
          </a:xfrm>
          <a:prstGeom prst="ellipse">
            <a:avLst/>
          </a:prstGeom>
          <a:solidFill>
            <a:srgbClr val="CBBC91">
              <a:alpha val="5000"/>
            </a:srgbClr>
          </a:solidFill>
          <a:ln w="50800">
            <a:solidFill>
              <a:srgbClr val="CBBC9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B5666171-9FA5-E59E-3A52-761A0141BF9E}"/>
              </a:ext>
            </a:extLst>
          </p:cNvPr>
          <p:cNvSpPr txBox="1"/>
          <p:nvPr/>
        </p:nvSpPr>
        <p:spPr>
          <a:xfrm>
            <a:off x="5203425" y="1455074"/>
            <a:ext cx="1702710" cy="2215991"/>
          </a:xfrm>
          <a:prstGeom prst="rect">
            <a:avLst/>
          </a:prstGeom>
          <a:noFill/>
          <a:effectLst>
            <a:outerShdw blurRad="254000" dist="63500" dir="2700000" algn="tl" rotWithShape="0">
              <a:prstClr val="black">
                <a:alpha val="30000"/>
              </a:prstClr>
            </a:outerShdw>
          </a:effectLst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algn="ctr">
              <a:defRPr sz="13800">
                <a:gradFill>
                  <a:gsLst>
                    <a:gs pos="0">
                      <a:srgbClr val="CBBC91"/>
                    </a:gs>
                    <a:gs pos="100000">
                      <a:srgbClr val="8D6D3E"/>
                    </a:gs>
                  </a:gsLst>
                  <a:lin ang="5400000" scaled="0"/>
                </a:gradFill>
                <a:latin typeface="Agency FB" panose="020B0503020202020204" pitchFamily="34" charset="0"/>
                <a:cs typeface="+mn-ea"/>
              </a:defRPr>
            </a:lvl1pPr>
          </a:lstStyle>
          <a:p>
            <a:r>
              <a:rPr lang="en-US" altLang="zh-CN" dirty="0">
                <a:sym typeface="+mn-lt"/>
              </a:rPr>
              <a:t>06</a:t>
            </a:r>
            <a:endParaRPr lang="zh-CN" altLang="en-US" dirty="0">
              <a:sym typeface="+mn-lt"/>
            </a:endParaRPr>
          </a:p>
        </p:txBody>
      </p:sp>
      <p:sp>
        <p:nvSpPr>
          <p:cNvPr id="26" name="PA_矩形 29">
            <a:extLst>
              <a:ext uri="{FF2B5EF4-FFF2-40B4-BE49-F238E27FC236}">
                <a16:creationId xmlns:a16="http://schemas.microsoft.com/office/drawing/2014/main" id="{A404E214-2D49-9048-F5A6-D781AC1EF8EE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5077460" y="3592195"/>
            <a:ext cx="2190750" cy="95410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dist"/>
            <a:r>
              <a:rPr lang="zh-CN" altLang="en-US" sz="2800" b="1" spc="-300" dirty="0">
                <a:solidFill>
                  <a:srgbClr val="CBBC91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cs typeface="+mn-ea"/>
                <a:sym typeface="+mn-lt"/>
              </a:rPr>
              <a:t>企业规划</a:t>
            </a:r>
          </a:p>
          <a:p>
            <a:pPr algn="dist"/>
            <a:endParaRPr lang="en-US" altLang="zh-CN" sz="2800" b="1" spc="-300" dirty="0">
              <a:solidFill>
                <a:srgbClr val="CBBC91"/>
              </a:solidFill>
              <a:effectLst>
                <a:outerShdw blurRad="38100" dist="38100" dir="2700000" algn="tl">
                  <a:srgbClr val="000000">
                    <a:alpha val="20000"/>
                  </a:srgb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3806F00C-C166-6158-324C-485CA9E1227C}"/>
              </a:ext>
            </a:extLst>
          </p:cNvPr>
          <p:cNvSpPr txBox="1"/>
          <p:nvPr/>
        </p:nvSpPr>
        <p:spPr>
          <a:xfrm>
            <a:off x="4513757" y="4417786"/>
            <a:ext cx="3318156" cy="88152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200000"/>
              </a:lnSpc>
            </a:pPr>
            <a:r>
              <a:rPr lang="en-US" altLang="zh-CN" sz="900" dirty="0">
                <a:solidFill>
                  <a:srgbClr val="CBBC91"/>
                </a:solidFill>
                <a:cs typeface="+mn-ea"/>
              </a:rPr>
              <a:t>BUSINESS PLANNING</a:t>
            </a:r>
            <a:endParaRPr lang="en-US" altLang="zh-CN" sz="900" dirty="0">
              <a:solidFill>
                <a:srgbClr val="CBBC91"/>
              </a:solidFill>
              <a:cs typeface="+mn-ea"/>
              <a:sym typeface="+mn-lt"/>
            </a:endParaRPr>
          </a:p>
          <a:p>
            <a:pPr algn="ctr">
              <a:lnSpc>
                <a:spcPct val="200000"/>
              </a:lnSpc>
            </a:pPr>
            <a:endParaRPr lang="en-US" altLang="zh-CN" sz="900" dirty="0">
              <a:solidFill>
                <a:srgbClr val="CBBC91"/>
              </a:solidFill>
              <a:cs typeface="+mn-ea"/>
              <a:sym typeface="+mn-lt"/>
            </a:endParaRPr>
          </a:p>
          <a:p>
            <a:pPr algn="ctr">
              <a:lnSpc>
                <a:spcPct val="200000"/>
              </a:lnSpc>
            </a:pPr>
            <a:endParaRPr lang="en-US" altLang="zh-CN" sz="900" dirty="0">
              <a:solidFill>
                <a:srgbClr val="CBBC91"/>
              </a:solidFill>
              <a:cs typeface="+mn-ea"/>
              <a:sym typeface="+mn-lt"/>
            </a:endParaRPr>
          </a:p>
        </p:txBody>
      </p: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72AECC38-8A50-B65E-52C6-ADADEE7C59B1}"/>
              </a:ext>
            </a:extLst>
          </p:cNvPr>
          <p:cNvGrpSpPr/>
          <p:nvPr/>
        </p:nvGrpSpPr>
        <p:grpSpPr>
          <a:xfrm>
            <a:off x="4879034" y="4206714"/>
            <a:ext cx="2491738" cy="177239"/>
            <a:chOff x="3939011" y="4117778"/>
            <a:chExt cx="3823630" cy="244152"/>
          </a:xfrm>
        </p:grpSpPr>
        <p:cxnSp>
          <p:nvCxnSpPr>
            <p:cNvPr id="29" name="直接连接符 28">
              <a:extLst>
                <a:ext uri="{FF2B5EF4-FFF2-40B4-BE49-F238E27FC236}">
                  <a16:creationId xmlns:a16="http://schemas.microsoft.com/office/drawing/2014/main" id="{924FCC36-0306-D642-D112-EA54D8F0B38C}"/>
                </a:ext>
              </a:extLst>
            </p:cNvPr>
            <p:cNvCxnSpPr/>
            <p:nvPr/>
          </p:nvCxnSpPr>
          <p:spPr>
            <a:xfrm>
              <a:off x="3939011" y="4239855"/>
              <a:ext cx="1670907" cy="0"/>
            </a:xfrm>
            <a:prstGeom prst="line">
              <a:avLst/>
            </a:prstGeom>
            <a:ln>
              <a:solidFill>
                <a:srgbClr val="CBBC9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菱形 29">
              <a:extLst>
                <a:ext uri="{FF2B5EF4-FFF2-40B4-BE49-F238E27FC236}">
                  <a16:creationId xmlns:a16="http://schemas.microsoft.com/office/drawing/2014/main" id="{ADFAB909-646B-E37F-D5F7-CA7A661C8F9D}"/>
                </a:ext>
              </a:extLst>
            </p:cNvPr>
            <p:cNvSpPr/>
            <p:nvPr/>
          </p:nvSpPr>
          <p:spPr bwMode="auto">
            <a:xfrm>
              <a:off x="5781501" y="4117778"/>
              <a:ext cx="113211" cy="244152"/>
            </a:xfrm>
            <a:prstGeom prst="diamond">
              <a:avLst/>
            </a:prstGeom>
            <a:solidFill>
              <a:srgbClr val="CBBC9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id="{BD82272F-E57D-C3D1-91A9-C7B4F6B74AD0}"/>
                </a:ext>
              </a:extLst>
            </p:cNvPr>
            <p:cNvCxnSpPr/>
            <p:nvPr/>
          </p:nvCxnSpPr>
          <p:spPr>
            <a:xfrm>
              <a:off x="6091734" y="4239855"/>
              <a:ext cx="1670907" cy="0"/>
            </a:xfrm>
            <a:prstGeom prst="line">
              <a:avLst/>
            </a:prstGeom>
            <a:ln>
              <a:solidFill>
                <a:srgbClr val="CBBC9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文本框 31">
            <a:extLst>
              <a:ext uri="{FF2B5EF4-FFF2-40B4-BE49-F238E27FC236}">
                <a16:creationId xmlns:a16="http://schemas.microsoft.com/office/drawing/2014/main" id="{61365223-B09C-67AC-6978-A007F952DB42}"/>
              </a:ext>
            </a:extLst>
          </p:cNvPr>
          <p:cNvSpPr txBox="1"/>
          <p:nvPr/>
        </p:nvSpPr>
        <p:spPr>
          <a:xfrm>
            <a:off x="2044872" y="3313784"/>
            <a:ext cx="11337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400" dirty="0">
                <a:solidFill>
                  <a:srgbClr val="CBBC91"/>
                </a:solidFill>
                <a:effectLst>
                  <a:outerShdw blurRad="25400" dist="254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PART</a:t>
            </a:r>
            <a:endParaRPr lang="zh-CN" altLang="en-US" sz="2400" dirty="0">
              <a:solidFill>
                <a:srgbClr val="CBBC91"/>
              </a:solidFill>
              <a:effectLst>
                <a:outerShdw blurRad="25400" dist="254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6EB98C85-1742-E062-B0A1-612CCFEFBDCE}"/>
              </a:ext>
            </a:extLst>
          </p:cNvPr>
          <p:cNvSpPr txBox="1"/>
          <p:nvPr/>
        </p:nvSpPr>
        <p:spPr>
          <a:xfrm>
            <a:off x="9111923" y="3313784"/>
            <a:ext cx="11337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400" dirty="0">
                <a:solidFill>
                  <a:srgbClr val="CBBC91"/>
                </a:solidFill>
                <a:effectLst>
                  <a:outerShdw blurRad="25400" dist="254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SIX</a:t>
            </a:r>
            <a:endParaRPr lang="zh-CN" altLang="en-US" sz="2400" dirty="0">
              <a:solidFill>
                <a:srgbClr val="CBBC91"/>
              </a:solidFill>
              <a:effectLst>
                <a:outerShdw blurRad="25400" dist="254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59759767"/>
      </p:ext>
    </p:extLst>
  </p:cSld>
  <p:clrMapOvr>
    <a:masterClrMapping/>
  </p:clrMapOvr>
  <p:transition spd="slow" advClick="0" advTm="0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2" dur="375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3" dur="375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4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5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41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 tmFilter="0,0; .5, 1; 1, 1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37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ldLvl="0" animBg="1"/>
      <p:bldP spid="25" grpId="0"/>
      <p:bldP spid="26" grpId="0"/>
      <p:bldP spid="27" grpId="0"/>
      <p:bldP spid="32" grpId="0"/>
      <p:bldP spid="3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îŝḷîḓé-Rectangle 1"/>
          <p:cNvSpPr/>
          <p:nvPr/>
        </p:nvSpPr>
        <p:spPr>
          <a:xfrm>
            <a:off x="862859" y="2535932"/>
            <a:ext cx="10442574" cy="3197323"/>
          </a:xfrm>
          <a:prstGeom prst="rect">
            <a:avLst/>
          </a:prstGeom>
          <a:solidFill>
            <a:srgbClr val="CBBC9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>
              <a:cs typeface="+mn-ea"/>
              <a:sym typeface="+mn-lt"/>
            </a:endParaRPr>
          </a:p>
        </p:txBody>
      </p:sp>
      <p:grpSp>
        <p:nvGrpSpPr>
          <p:cNvPr id="35" name="组合 5"/>
          <p:cNvGrpSpPr/>
          <p:nvPr/>
        </p:nvGrpSpPr>
        <p:grpSpPr>
          <a:xfrm>
            <a:off x="1666479" y="2000703"/>
            <a:ext cx="2171711" cy="4194175"/>
            <a:chOff x="-3768725" y="1125538"/>
            <a:chExt cx="2517775" cy="4862513"/>
          </a:xfrm>
          <a:effectLst>
            <a:outerShdw blurRad="254000" dist="63500" dir="2700000" algn="tl" rotWithShape="0">
              <a:prstClr val="black">
                <a:alpha val="30000"/>
              </a:prstClr>
            </a:outerShdw>
          </a:effectLst>
        </p:grpSpPr>
        <p:sp>
          <p:nvSpPr>
            <p:cNvPr id="36" name="ïšḻïďê-任意多边形: 形状 34"/>
            <p:cNvSpPr/>
            <p:nvPr/>
          </p:nvSpPr>
          <p:spPr bwMode="auto">
            <a:xfrm>
              <a:off x="-3741738" y="1125538"/>
              <a:ext cx="2478087" cy="4862513"/>
            </a:xfrm>
            <a:custGeom>
              <a:avLst/>
              <a:gdLst>
                <a:gd name="T0" fmla="*/ 1393 w 1393"/>
                <a:gd name="T1" fmla="*/ 2559 h 2739"/>
                <a:gd name="T2" fmla="*/ 1213 w 1393"/>
                <a:gd name="T3" fmla="*/ 2739 h 2739"/>
                <a:gd name="T4" fmla="*/ 180 w 1393"/>
                <a:gd name="T5" fmla="*/ 2739 h 2739"/>
                <a:gd name="T6" fmla="*/ 0 w 1393"/>
                <a:gd name="T7" fmla="*/ 2559 h 2739"/>
                <a:gd name="T8" fmla="*/ 0 w 1393"/>
                <a:gd name="T9" fmla="*/ 180 h 2739"/>
                <a:gd name="T10" fmla="*/ 180 w 1393"/>
                <a:gd name="T11" fmla="*/ 0 h 2739"/>
                <a:gd name="T12" fmla="*/ 1213 w 1393"/>
                <a:gd name="T13" fmla="*/ 0 h 2739"/>
                <a:gd name="T14" fmla="*/ 1393 w 1393"/>
                <a:gd name="T15" fmla="*/ 180 h 2739"/>
                <a:gd name="T16" fmla="*/ 1393 w 1393"/>
                <a:gd name="T17" fmla="*/ 2559 h 2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93" h="2739">
                  <a:moveTo>
                    <a:pt x="1393" y="2559"/>
                  </a:moveTo>
                  <a:cubicBezTo>
                    <a:pt x="1393" y="2658"/>
                    <a:pt x="1312" y="2739"/>
                    <a:pt x="1213" y="2739"/>
                  </a:cubicBezTo>
                  <a:cubicBezTo>
                    <a:pt x="180" y="2739"/>
                    <a:pt x="180" y="2739"/>
                    <a:pt x="180" y="2739"/>
                  </a:cubicBezTo>
                  <a:cubicBezTo>
                    <a:pt x="81" y="2739"/>
                    <a:pt x="0" y="2658"/>
                    <a:pt x="0" y="2559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0" y="81"/>
                    <a:pt x="81" y="0"/>
                    <a:pt x="180" y="0"/>
                  </a:cubicBezTo>
                  <a:cubicBezTo>
                    <a:pt x="1213" y="0"/>
                    <a:pt x="1213" y="0"/>
                    <a:pt x="1213" y="0"/>
                  </a:cubicBezTo>
                  <a:cubicBezTo>
                    <a:pt x="1312" y="0"/>
                    <a:pt x="1393" y="81"/>
                    <a:pt x="1393" y="180"/>
                  </a:cubicBezTo>
                  <a:cubicBezTo>
                    <a:pt x="1393" y="2559"/>
                    <a:pt x="1393" y="2559"/>
                    <a:pt x="1393" y="2559"/>
                  </a:cubicBezTo>
                </a:path>
              </a:pathLst>
            </a:custGeom>
            <a:solidFill>
              <a:srgbClr val="4F4D50"/>
            </a:solidFill>
            <a:ln>
              <a:noFill/>
            </a:ln>
          </p:spPr>
          <p:txBody>
            <a:bodyPr lIns="0" tIns="0" rIns="0" bIns="0"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7" name="ïšḻïďê-任意多边形: 形状 35"/>
            <p:cNvSpPr/>
            <p:nvPr/>
          </p:nvSpPr>
          <p:spPr bwMode="auto">
            <a:xfrm>
              <a:off x="-3713163" y="1141413"/>
              <a:ext cx="2430462" cy="4830763"/>
            </a:xfrm>
            <a:custGeom>
              <a:avLst/>
              <a:gdLst>
                <a:gd name="T0" fmla="*/ 1366 w 1366"/>
                <a:gd name="T1" fmla="*/ 2542 h 2721"/>
                <a:gd name="T2" fmla="*/ 1189 w 1366"/>
                <a:gd name="T3" fmla="*/ 2721 h 2721"/>
                <a:gd name="T4" fmla="*/ 176 w 1366"/>
                <a:gd name="T5" fmla="*/ 2721 h 2721"/>
                <a:gd name="T6" fmla="*/ 0 w 1366"/>
                <a:gd name="T7" fmla="*/ 2542 h 2721"/>
                <a:gd name="T8" fmla="*/ 0 w 1366"/>
                <a:gd name="T9" fmla="*/ 179 h 2721"/>
                <a:gd name="T10" fmla="*/ 176 w 1366"/>
                <a:gd name="T11" fmla="*/ 0 h 2721"/>
                <a:gd name="T12" fmla="*/ 1189 w 1366"/>
                <a:gd name="T13" fmla="*/ 0 h 2721"/>
                <a:gd name="T14" fmla="*/ 1366 w 1366"/>
                <a:gd name="T15" fmla="*/ 179 h 2721"/>
                <a:gd name="T16" fmla="*/ 1366 w 1366"/>
                <a:gd name="T17" fmla="*/ 2542 h 27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66" h="2721">
                  <a:moveTo>
                    <a:pt x="1366" y="2542"/>
                  </a:moveTo>
                  <a:cubicBezTo>
                    <a:pt x="1366" y="2641"/>
                    <a:pt x="1287" y="2721"/>
                    <a:pt x="1189" y="2721"/>
                  </a:cubicBezTo>
                  <a:cubicBezTo>
                    <a:pt x="176" y="2721"/>
                    <a:pt x="176" y="2721"/>
                    <a:pt x="176" y="2721"/>
                  </a:cubicBezTo>
                  <a:cubicBezTo>
                    <a:pt x="79" y="2721"/>
                    <a:pt x="0" y="2641"/>
                    <a:pt x="0" y="2542"/>
                  </a:cubicBezTo>
                  <a:cubicBezTo>
                    <a:pt x="0" y="179"/>
                    <a:pt x="0" y="179"/>
                    <a:pt x="0" y="179"/>
                  </a:cubicBezTo>
                  <a:cubicBezTo>
                    <a:pt x="0" y="80"/>
                    <a:pt x="79" y="0"/>
                    <a:pt x="176" y="0"/>
                  </a:cubicBezTo>
                  <a:cubicBezTo>
                    <a:pt x="1189" y="0"/>
                    <a:pt x="1189" y="0"/>
                    <a:pt x="1189" y="0"/>
                  </a:cubicBezTo>
                  <a:cubicBezTo>
                    <a:pt x="1287" y="0"/>
                    <a:pt x="1366" y="80"/>
                    <a:pt x="1366" y="179"/>
                  </a:cubicBezTo>
                  <a:cubicBezTo>
                    <a:pt x="1366" y="2542"/>
                    <a:pt x="1366" y="2542"/>
                    <a:pt x="1366" y="2542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lIns="0" tIns="0" rIns="0" bIns="0"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8" name="ïšḻïďê-Oval 22"/>
            <p:cNvSpPr/>
            <p:nvPr/>
          </p:nvSpPr>
          <p:spPr bwMode="auto">
            <a:xfrm>
              <a:off x="-2693988" y="5486400"/>
              <a:ext cx="403225" cy="401638"/>
            </a:xfrm>
            <a:prstGeom prst="ellipse">
              <a:avLst/>
            </a:prstGeom>
            <a:solidFill>
              <a:srgbClr val="FDCF66"/>
            </a:solidFill>
            <a:ln>
              <a:noFill/>
            </a:ln>
          </p:spPr>
          <p:txBody>
            <a:bodyPr lIns="0" tIns="0" rIns="0" bIns="0"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9" name="ïšḻïďê-Oval 23"/>
            <p:cNvSpPr/>
            <p:nvPr/>
          </p:nvSpPr>
          <p:spPr bwMode="auto">
            <a:xfrm>
              <a:off x="-2673350" y="5507038"/>
              <a:ext cx="361950" cy="36036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txBody>
            <a:bodyPr lIns="0" tIns="0" rIns="0" bIns="0"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40" name="ïšḻïďê-任意多边形: 形状 38"/>
            <p:cNvSpPr/>
            <p:nvPr/>
          </p:nvSpPr>
          <p:spPr bwMode="auto">
            <a:xfrm>
              <a:off x="-2520950" y="1254125"/>
              <a:ext cx="47625" cy="46038"/>
            </a:xfrm>
            <a:custGeom>
              <a:avLst/>
              <a:gdLst>
                <a:gd name="T0" fmla="*/ 13 w 27"/>
                <a:gd name="T1" fmla="*/ 0 h 26"/>
                <a:gd name="T2" fmla="*/ 0 w 27"/>
                <a:gd name="T3" fmla="*/ 13 h 26"/>
                <a:gd name="T4" fmla="*/ 13 w 27"/>
                <a:gd name="T5" fmla="*/ 26 h 26"/>
                <a:gd name="T6" fmla="*/ 25 w 27"/>
                <a:gd name="T7" fmla="*/ 13 h 26"/>
                <a:gd name="T8" fmla="*/ 27 w 27"/>
                <a:gd name="T9" fmla="*/ 13 h 26"/>
                <a:gd name="T10" fmla="*/ 27 w 27"/>
                <a:gd name="T11" fmla="*/ 13 h 26"/>
                <a:gd name="T12" fmla="*/ 25 w 27"/>
                <a:gd name="T13" fmla="*/ 13 h 26"/>
                <a:gd name="T14" fmla="*/ 13 w 27"/>
                <a:gd name="T1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" h="26">
                  <a:moveTo>
                    <a:pt x="13" y="0"/>
                  </a:moveTo>
                  <a:cubicBezTo>
                    <a:pt x="6" y="0"/>
                    <a:pt x="0" y="6"/>
                    <a:pt x="0" y="13"/>
                  </a:cubicBezTo>
                  <a:cubicBezTo>
                    <a:pt x="0" y="20"/>
                    <a:pt x="6" y="26"/>
                    <a:pt x="13" y="26"/>
                  </a:cubicBezTo>
                  <a:cubicBezTo>
                    <a:pt x="20" y="26"/>
                    <a:pt x="25" y="20"/>
                    <a:pt x="25" y="13"/>
                  </a:cubicBezTo>
                  <a:cubicBezTo>
                    <a:pt x="27" y="13"/>
                    <a:pt x="27" y="13"/>
                    <a:pt x="27" y="13"/>
                  </a:cubicBezTo>
                  <a:cubicBezTo>
                    <a:pt x="27" y="13"/>
                    <a:pt x="27" y="13"/>
                    <a:pt x="27" y="13"/>
                  </a:cubicBezTo>
                  <a:cubicBezTo>
                    <a:pt x="25" y="13"/>
                    <a:pt x="25" y="13"/>
                    <a:pt x="25" y="13"/>
                  </a:cubicBezTo>
                  <a:cubicBezTo>
                    <a:pt x="25" y="6"/>
                    <a:pt x="20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lIns="0" tIns="0" rIns="0" bIns="0"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41" name="ïšḻïďê-任意多边形: 形状 39"/>
            <p:cNvSpPr/>
            <p:nvPr/>
          </p:nvSpPr>
          <p:spPr bwMode="auto">
            <a:xfrm>
              <a:off x="-2528888" y="1246188"/>
              <a:ext cx="58737" cy="60325"/>
            </a:xfrm>
            <a:custGeom>
              <a:avLst/>
              <a:gdLst>
                <a:gd name="T0" fmla="*/ 33 w 33"/>
                <a:gd name="T1" fmla="*/ 17 h 34"/>
                <a:gd name="T2" fmla="*/ 33 w 33"/>
                <a:gd name="T3" fmla="*/ 17 h 34"/>
                <a:gd name="T4" fmla="*/ 33 w 33"/>
                <a:gd name="T5" fmla="*/ 17 h 34"/>
                <a:gd name="T6" fmla="*/ 17 w 33"/>
                <a:gd name="T7" fmla="*/ 0 h 34"/>
                <a:gd name="T8" fmla="*/ 0 w 33"/>
                <a:gd name="T9" fmla="*/ 17 h 34"/>
                <a:gd name="T10" fmla="*/ 17 w 33"/>
                <a:gd name="T11" fmla="*/ 34 h 34"/>
                <a:gd name="T12" fmla="*/ 33 w 33"/>
                <a:gd name="T13" fmla="*/ 17 h 34"/>
                <a:gd name="T14" fmla="*/ 31 w 33"/>
                <a:gd name="T15" fmla="*/ 17 h 34"/>
                <a:gd name="T16" fmla="*/ 29 w 33"/>
                <a:gd name="T17" fmla="*/ 17 h 34"/>
                <a:gd name="T18" fmla="*/ 17 w 33"/>
                <a:gd name="T19" fmla="*/ 30 h 34"/>
                <a:gd name="T20" fmla="*/ 4 w 33"/>
                <a:gd name="T21" fmla="*/ 17 h 34"/>
                <a:gd name="T22" fmla="*/ 17 w 33"/>
                <a:gd name="T23" fmla="*/ 4 h 34"/>
                <a:gd name="T24" fmla="*/ 29 w 33"/>
                <a:gd name="T25" fmla="*/ 17 h 34"/>
                <a:gd name="T26" fmla="*/ 31 w 33"/>
                <a:gd name="T27" fmla="*/ 17 h 34"/>
                <a:gd name="T28" fmla="*/ 33 w 33"/>
                <a:gd name="T29" fmla="*/ 17 h 34"/>
                <a:gd name="T30" fmla="*/ 33 w 33"/>
                <a:gd name="T31" fmla="*/ 17 h 34"/>
                <a:gd name="T32" fmla="*/ 17 w 33"/>
                <a:gd name="T3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3" h="34">
                  <a:moveTo>
                    <a:pt x="33" y="17"/>
                  </a:moveTo>
                  <a:cubicBezTo>
                    <a:pt x="33" y="17"/>
                    <a:pt x="33" y="17"/>
                    <a:pt x="33" y="17"/>
                  </a:cubicBezTo>
                  <a:cubicBezTo>
                    <a:pt x="33" y="17"/>
                    <a:pt x="33" y="17"/>
                    <a:pt x="33" y="17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7"/>
                  </a:cubicBezTo>
                  <a:cubicBezTo>
                    <a:pt x="0" y="26"/>
                    <a:pt x="7" y="34"/>
                    <a:pt x="17" y="34"/>
                  </a:cubicBezTo>
                  <a:cubicBezTo>
                    <a:pt x="26" y="34"/>
                    <a:pt x="33" y="26"/>
                    <a:pt x="33" y="17"/>
                  </a:cubicBezTo>
                  <a:cubicBezTo>
                    <a:pt x="31" y="17"/>
                    <a:pt x="31" y="17"/>
                    <a:pt x="31" y="17"/>
                  </a:cubicBezTo>
                  <a:cubicBezTo>
                    <a:pt x="29" y="17"/>
                    <a:pt x="29" y="17"/>
                    <a:pt x="29" y="17"/>
                  </a:cubicBezTo>
                  <a:cubicBezTo>
                    <a:pt x="29" y="24"/>
                    <a:pt x="24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cubicBezTo>
                    <a:pt x="24" y="4"/>
                    <a:pt x="29" y="10"/>
                    <a:pt x="29" y="17"/>
                  </a:cubicBezTo>
                  <a:cubicBezTo>
                    <a:pt x="31" y="17"/>
                    <a:pt x="31" y="17"/>
                    <a:pt x="31" y="17"/>
                  </a:cubicBezTo>
                  <a:cubicBezTo>
                    <a:pt x="33" y="17"/>
                    <a:pt x="33" y="17"/>
                    <a:pt x="33" y="17"/>
                  </a:cubicBezTo>
                  <a:cubicBezTo>
                    <a:pt x="33" y="17"/>
                    <a:pt x="33" y="17"/>
                    <a:pt x="33" y="17"/>
                  </a:cubicBezTo>
                  <a:cubicBezTo>
                    <a:pt x="33" y="8"/>
                    <a:pt x="26" y="0"/>
                    <a:pt x="17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lIns="0" tIns="0" rIns="0" bIns="0"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42" name="ïšḻïďê-任意多边形: 形状 40"/>
            <p:cNvSpPr/>
            <p:nvPr/>
          </p:nvSpPr>
          <p:spPr bwMode="auto">
            <a:xfrm>
              <a:off x="-2930525" y="1395413"/>
              <a:ext cx="77787" cy="74613"/>
            </a:xfrm>
            <a:custGeom>
              <a:avLst/>
              <a:gdLst>
                <a:gd name="T0" fmla="*/ 21 w 44"/>
                <a:gd name="T1" fmla="*/ 0 h 42"/>
                <a:gd name="T2" fmla="*/ 6 w 44"/>
                <a:gd name="T3" fmla="*/ 6 h 42"/>
                <a:gd name="T4" fmla="*/ 0 w 44"/>
                <a:gd name="T5" fmla="*/ 21 h 42"/>
                <a:gd name="T6" fmla="*/ 6 w 44"/>
                <a:gd name="T7" fmla="*/ 36 h 42"/>
                <a:gd name="T8" fmla="*/ 21 w 44"/>
                <a:gd name="T9" fmla="*/ 42 h 42"/>
                <a:gd name="T10" fmla="*/ 36 w 44"/>
                <a:gd name="T11" fmla="*/ 36 h 42"/>
                <a:gd name="T12" fmla="*/ 42 w 44"/>
                <a:gd name="T13" fmla="*/ 21 h 42"/>
                <a:gd name="T14" fmla="*/ 44 w 44"/>
                <a:gd name="T15" fmla="*/ 21 h 42"/>
                <a:gd name="T16" fmla="*/ 44 w 44"/>
                <a:gd name="T17" fmla="*/ 21 h 42"/>
                <a:gd name="T18" fmla="*/ 42 w 44"/>
                <a:gd name="T19" fmla="*/ 21 h 42"/>
                <a:gd name="T20" fmla="*/ 36 w 44"/>
                <a:gd name="T21" fmla="*/ 6 h 42"/>
                <a:gd name="T22" fmla="*/ 21 w 44"/>
                <a:gd name="T23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4" h="42">
                  <a:moveTo>
                    <a:pt x="21" y="0"/>
                  </a:moveTo>
                  <a:cubicBezTo>
                    <a:pt x="15" y="0"/>
                    <a:pt x="10" y="3"/>
                    <a:pt x="6" y="6"/>
                  </a:cubicBezTo>
                  <a:cubicBezTo>
                    <a:pt x="3" y="10"/>
                    <a:pt x="0" y="15"/>
                    <a:pt x="0" y="21"/>
                  </a:cubicBezTo>
                  <a:cubicBezTo>
                    <a:pt x="0" y="27"/>
                    <a:pt x="3" y="32"/>
                    <a:pt x="6" y="36"/>
                  </a:cubicBezTo>
                  <a:cubicBezTo>
                    <a:pt x="10" y="39"/>
                    <a:pt x="15" y="42"/>
                    <a:pt x="21" y="42"/>
                  </a:cubicBezTo>
                  <a:cubicBezTo>
                    <a:pt x="27" y="42"/>
                    <a:pt x="32" y="39"/>
                    <a:pt x="36" y="36"/>
                  </a:cubicBezTo>
                  <a:cubicBezTo>
                    <a:pt x="39" y="32"/>
                    <a:pt x="42" y="27"/>
                    <a:pt x="42" y="21"/>
                  </a:cubicBezTo>
                  <a:cubicBezTo>
                    <a:pt x="44" y="21"/>
                    <a:pt x="44" y="21"/>
                    <a:pt x="44" y="21"/>
                  </a:cubicBezTo>
                  <a:cubicBezTo>
                    <a:pt x="44" y="21"/>
                    <a:pt x="44" y="21"/>
                    <a:pt x="44" y="21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2" y="15"/>
                    <a:pt x="39" y="10"/>
                    <a:pt x="36" y="6"/>
                  </a:cubicBezTo>
                  <a:cubicBezTo>
                    <a:pt x="32" y="3"/>
                    <a:pt x="27" y="0"/>
                    <a:pt x="21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lIns="0" tIns="0" rIns="0" bIns="0"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43" name="ïšḻïďê-任意多边形: 形状 41"/>
            <p:cNvSpPr/>
            <p:nvPr/>
          </p:nvSpPr>
          <p:spPr bwMode="auto">
            <a:xfrm>
              <a:off x="-2938463" y="1389063"/>
              <a:ext cx="88900" cy="88900"/>
            </a:xfrm>
            <a:custGeom>
              <a:avLst/>
              <a:gdLst>
                <a:gd name="T0" fmla="*/ 50 w 50"/>
                <a:gd name="T1" fmla="*/ 25 h 50"/>
                <a:gd name="T2" fmla="*/ 50 w 50"/>
                <a:gd name="T3" fmla="*/ 25 h 50"/>
                <a:gd name="T4" fmla="*/ 50 w 50"/>
                <a:gd name="T5" fmla="*/ 25 h 50"/>
                <a:gd name="T6" fmla="*/ 25 w 50"/>
                <a:gd name="T7" fmla="*/ 0 h 50"/>
                <a:gd name="T8" fmla="*/ 0 w 50"/>
                <a:gd name="T9" fmla="*/ 25 h 50"/>
                <a:gd name="T10" fmla="*/ 25 w 50"/>
                <a:gd name="T11" fmla="*/ 50 h 50"/>
                <a:gd name="T12" fmla="*/ 50 w 50"/>
                <a:gd name="T13" fmla="*/ 25 h 50"/>
                <a:gd name="T14" fmla="*/ 48 w 50"/>
                <a:gd name="T15" fmla="*/ 25 h 50"/>
                <a:gd name="T16" fmla="*/ 46 w 50"/>
                <a:gd name="T17" fmla="*/ 25 h 50"/>
                <a:gd name="T18" fmla="*/ 40 w 50"/>
                <a:gd name="T19" fmla="*/ 40 h 50"/>
                <a:gd name="T20" fmla="*/ 25 w 50"/>
                <a:gd name="T21" fmla="*/ 46 h 50"/>
                <a:gd name="T22" fmla="*/ 10 w 50"/>
                <a:gd name="T23" fmla="*/ 40 h 50"/>
                <a:gd name="T24" fmla="*/ 4 w 50"/>
                <a:gd name="T25" fmla="*/ 25 h 50"/>
                <a:gd name="T26" fmla="*/ 10 w 50"/>
                <a:gd name="T27" fmla="*/ 10 h 50"/>
                <a:gd name="T28" fmla="*/ 25 w 50"/>
                <a:gd name="T29" fmla="*/ 4 h 50"/>
                <a:gd name="T30" fmla="*/ 40 w 50"/>
                <a:gd name="T31" fmla="*/ 10 h 50"/>
                <a:gd name="T32" fmla="*/ 46 w 50"/>
                <a:gd name="T33" fmla="*/ 25 h 50"/>
                <a:gd name="T34" fmla="*/ 48 w 50"/>
                <a:gd name="T35" fmla="*/ 25 h 50"/>
                <a:gd name="T36" fmla="*/ 50 w 50"/>
                <a:gd name="T37" fmla="*/ 25 h 50"/>
                <a:gd name="T38" fmla="*/ 50 w 50"/>
                <a:gd name="T39" fmla="*/ 25 h 50"/>
                <a:gd name="T40" fmla="*/ 25 w 50"/>
                <a:gd name="T41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0" h="50">
                  <a:moveTo>
                    <a:pt x="50" y="25"/>
                  </a:moveTo>
                  <a:cubicBezTo>
                    <a:pt x="50" y="25"/>
                    <a:pt x="50" y="25"/>
                    <a:pt x="50" y="25"/>
                  </a:cubicBezTo>
                  <a:cubicBezTo>
                    <a:pt x="50" y="25"/>
                    <a:pt x="50" y="25"/>
                    <a:pt x="50" y="25"/>
                  </a:cubicBezTo>
                  <a:moveTo>
                    <a:pt x="25" y="0"/>
                  </a:moveTo>
                  <a:cubicBezTo>
                    <a:pt x="11" y="0"/>
                    <a:pt x="0" y="11"/>
                    <a:pt x="0" y="25"/>
                  </a:cubicBezTo>
                  <a:cubicBezTo>
                    <a:pt x="0" y="39"/>
                    <a:pt x="11" y="50"/>
                    <a:pt x="25" y="50"/>
                  </a:cubicBezTo>
                  <a:cubicBezTo>
                    <a:pt x="39" y="50"/>
                    <a:pt x="50" y="39"/>
                    <a:pt x="50" y="25"/>
                  </a:cubicBezTo>
                  <a:cubicBezTo>
                    <a:pt x="48" y="25"/>
                    <a:pt x="48" y="25"/>
                    <a:pt x="48" y="25"/>
                  </a:cubicBezTo>
                  <a:cubicBezTo>
                    <a:pt x="46" y="25"/>
                    <a:pt x="46" y="25"/>
                    <a:pt x="46" y="25"/>
                  </a:cubicBezTo>
                  <a:cubicBezTo>
                    <a:pt x="46" y="31"/>
                    <a:pt x="43" y="36"/>
                    <a:pt x="40" y="40"/>
                  </a:cubicBezTo>
                  <a:cubicBezTo>
                    <a:pt x="36" y="43"/>
                    <a:pt x="31" y="46"/>
                    <a:pt x="25" y="46"/>
                  </a:cubicBezTo>
                  <a:cubicBezTo>
                    <a:pt x="19" y="46"/>
                    <a:pt x="14" y="43"/>
                    <a:pt x="10" y="40"/>
                  </a:cubicBezTo>
                  <a:cubicBezTo>
                    <a:pt x="7" y="36"/>
                    <a:pt x="4" y="31"/>
                    <a:pt x="4" y="25"/>
                  </a:cubicBezTo>
                  <a:cubicBezTo>
                    <a:pt x="4" y="19"/>
                    <a:pt x="7" y="14"/>
                    <a:pt x="10" y="10"/>
                  </a:cubicBezTo>
                  <a:cubicBezTo>
                    <a:pt x="14" y="7"/>
                    <a:pt x="19" y="4"/>
                    <a:pt x="25" y="4"/>
                  </a:cubicBezTo>
                  <a:cubicBezTo>
                    <a:pt x="31" y="4"/>
                    <a:pt x="36" y="7"/>
                    <a:pt x="40" y="10"/>
                  </a:cubicBezTo>
                  <a:cubicBezTo>
                    <a:pt x="43" y="14"/>
                    <a:pt x="46" y="19"/>
                    <a:pt x="46" y="25"/>
                  </a:cubicBezTo>
                  <a:cubicBezTo>
                    <a:pt x="48" y="25"/>
                    <a:pt x="48" y="25"/>
                    <a:pt x="48" y="25"/>
                  </a:cubicBezTo>
                  <a:cubicBezTo>
                    <a:pt x="50" y="25"/>
                    <a:pt x="50" y="25"/>
                    <a:pt x="50" y="25"/>
                  </a:cubicBezTo>
                  <a:cubicBezTo>
                    <a:pt x="50" y="25"/>
                    <a:pt x="50" y="25"/>
                    <a:pt x="50" y="25"/>
                  </a:cubicBezTo>
                  <a:cubicBezTo>
                    <a:pt x="50" y="11"/>
                    <a:pt x="39" y="0"/>
                    <a:pt x="25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lIns="0" tIns="0" rIns="0" bIns="0"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44" name="ïšḻïďê-任意多边形: 形状 42"/>
            <p:cNvSpPr/>
            <p:nvPr/>
          </p:nvSpPr>
          <p:spPr bwMode="auto">
            <a:xfrm>
              <a:off x="-2695575" y="1419225"/>
              <a:ext cx="393700" cy="39688"/>
            </a:xfrm>
            <a:custGeom>
              <a:avLst/>
              <a:gdLst>
                <a:gd name="T0" fmla="*/ 210 w 221"/>
                <a:gd name="T1" fmla="*/ 0 h 23"/>
                <a:gd name="T2" fmla="*/ 11 w 221"/>
                <a:gd name="T3" fmla="*/ 0 h 23"/>
                <a:gd name="T4" fmla="*/ 0 w 221"/>
                <a:gd name="T5" fmla="*/ 11 h 23"/>
                <a:gd name="T6" fmla="*/ 11 w 221"/>
                <a:gd name="T7" fmla="*/ 23 h 23"/>
                <a:gd name="T8" fmla="*/ 210 w 221"/>
                <a:gd name="T9" fmla="*/ 23 h 23"/>
                <a:gd name="T10" fmla="*/ 221 w 221"/>
                <a:gd name="T11" fmla="*/ 11 h 23"/>
                <a:gd name="T12" fmla="*/ 210 w 221"/>
                <a:gd name="T1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1" h="23">
                  <a:moveTo>
                    <a:pt x="210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8"/>
                    <a:pt x="5" y="23"/>
                    <a:pt x="11" y="23"/>
                  </a:cubicBezTo>
                  <a:cubicBezTo>
                    <a:pt x="210" y="23"/>
                    <a:pt x="210" y="23"/>
                    <a:pt x="210" y="23"/>
                  </a:cubicBezTo>
                  <a:cubicBezTo>
                    <a:pt x="216" y="23"/>
                    <a:pt x="221" y="18"/>
                    <a:pt x="221" y="11"/>
                  </a:cubicBezTo>
                  <a:cubicBezTo>
                    <a:pt x="221" y="5"/>
                    <a:pt x="216" y="0"/>
                    <a:pt x="210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lIns="0" tIns="0" rIns="0" bIns="0"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45" name="ïšḻïďê-任意多边形: 形状 45"/>
            <p:cNvSpPr/>
            <p:nvPr/>
          </p:nvSpPr>
          <p:spPr bwMode="auto">
            <a:xfrm>
              <a:off x="-3768725" y="1736725"/>
              <a:ext cx="31750" cy="215900"/>
            </a:xfrm>
            <a:custGeom>
              <a:avLst/>
              <a:gdLst>
                <a:gd name="T0" fmla="*/ 18 w 18"/>
                <a:gd name="T1" fmla="*/ 113 h 122"/>
                <a:gd name="T2" fmla="*/ 9 w 18"/>
                <a:gd name="T3" fmla="*/ 122 h 122"/>
                <a:gd name="T4" fmla="*/ 0 w 18"/>
                <a:gd name="T5" fmla="*/ 113 h 122"/>
                <a:gd name="T6" fmla="*/ 0 w 18"/>
                <a:gd name="T7" fmla="*/ 9 h 122"/>
                <a:gd name="T8" fmla="*/ 9 w 18"/>
                <a:gd name="T9" fmla="*/ 0 h 122"/>
                <a:gd name="T10" fmla="*/ 18 w 18"/>
                <a:gd name="T11" fmla="*/ 9 h 122"/>
                <a:gd name="T12" fmla="*/ 18 w 18"/>
                <a:gd name="T13" fmla="*/ 113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122">
                  <a:moveTo>
                    <a:pt x="18" y="113"/>
                  </a:moveTo>
                  <a:cubicBezTo>
                    <a:pt x="18" y="118"/>
                    <a:pt x="14" y="122"/>
                    <a:pt x="9" y="122"/>
                  </a:cubicBezTo>
                  <a:cubicBezTo>
                    <a:pt x="4" y="122"/>
                    <a:pt x="0" y="118"/>
                    <a:pt x="0" y="113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14" y="0"/>
                    <a:pt x="18" y="4"/>
                    <a:pt x="18" y="9"/>
                  </a:cubicBezTo>
                  <a:lnTo>
                    <a:pt x="18" y="113"/>
                  </a:lnTo>
                  <a:close/>
                </a:path>
              </a:pathLst>
            </a:custGeom>
            <a:solidFill>
              <a:srgbClr val="4F4D50"/>
            </a:solidFill>
            <a:ln>
              <a:noFill/>
            </a:ln>
          </p:spPr>
          <p:txBody>
            <a:bodyPr lIns="0" tIns="0" rIns="0" bIns="0"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46" name="ïšḻïďê-任意多边形: 形状 46"/>
            <p:cNvSpPr/>
            <p:nvPr/>
          </p:nvSpPr>
          <p:spPr bwMode="auto">
            <a:xfrm>
              <a:off x="-3768725" y="2147888"/>
              <a:ext cx="31750" cy="363538"/>
            </a:xfrm>
            <a:custGeom>
              <a:avLst/>
              <a:gdLst>
                <a:gd name="T0" fmla="*/ 18 w 18"/>
                <a:gd name="T1" fmla="*/ 190 h 205"/>
                <a:gd name="T2" fmla="*/ 9 w 18"/>
                <a:gd name="T3" fmla="*/ 205 h 205"/>
                <a:gd name="T4" fmla="*/ 0 w 18"/>
                <a:gd name="T5" fmla="*/ 190 h 205"/>
                <a:gd name="T6" fmla="*/ 0 w 18"/>
                <a:gd name="T7" fmla="*/ 15 h 205"/>
                <a:gd name="T8" fmla="*/ 9 w 18"/>
                <a:gd name="T9" fmla="*/ 0 h 205"/>
                <a:gd name="T10" fmla="*/ 18 w 18"/>
                <a:gd name="T11" fmla="*/ 15 h 205"/>
                <a:gd name="T12" fmla="*/ 18 w 18"/>
                <a:gd name="T13" fmla="*/ 190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205">
                  <a:moveTo>
                    <a:pt x="18" y="190"/>
                  </a:moveTo>
                  <a:cubicBezTo>
                    <a:pt x="18" y="198"/>
                    <a:pt x="14" y="205"/>
                    <a:pt x="9" y="205"/>
                  </a:cubicBezTo>
                  <a:cubicBezTo>
                    <a:pt x="4" y="205"/>
                    <a:pt x="0" y="198"/>
                    <a:pt x="0" y="190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7"/>
                    <a:pt x="4" y="0"/>
                    <a:pt x="9" y="0"/>
                  </a:cubicBezTo>
                  <a:cubicBezTo>
                    <a:pt x="14" y="0"/>
                    <a:pt x="18" y="7"/>
                    <a:pt x="18" y="15"/>
                  </a:cubicBezTo>
                  <a:lnTo>
                    <a:pt x="18" y="190"/>
                  </a:lnTo>
                  <a:close/>
                </a:path>
              </a:pathLst>
            </a:custGeom>
            <a:solidFill>
              <a:srgbClr val="4F4D50"/>
            </a:solidFill>
            <a:ln>
              <a:noFill/>
            </a:ln>
          </p:spPr>
          <p:txBody>
            <a:bodyPr lIns="0" tIns="0" rIns="0" bIns="0"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47" name="ïšḻïďê-任意多边形: 形状 47"/>
            <p:cNvSpPr/>
            <p:nvPr/>
          </p:nvSpPr>
          <p:spPr bwMode="auto">
            <a:xfrm>
              <a:off x="-3768725" y="2609850"/>
              <a:ext cx="31750" cy="363538"/>
            </a:xfrm>
            <a:custGeom>
              <a:avLst/>
              <a:gdLst>
                <a:gd name="T0" fmla="*/ 18 w 18"/>
                <a:gd name="T1" fmla="*/ 190 h 205"/>
                <a:gd name="T2" fmla="*/ 9 w 18"/>
                <a:gd name="T3" fmla="*/ 205 h 205"/>
                <a:gd name="T4" fmla="*/ 0 w 18"/>
                <a:gd name="T5" fmla="*/ 190 h 205"/>
                <a:gd name="T6" fmla="*/ 0 w 18"/>
                <a:gd name="T7" fmla="*/ 15 h 205"/>
                <a:gd name="T8" fmla="*/ 9 w 18"/>
                <a:gd name="T9" fmla="*/ 0 h 205"/>
                <a:gd name="T10" fmla="*/ 18 w 18"/>
                <a:gd name="T11" fmla="*/ 15 h 205"/>
                <a:gd name="T12" fmla="*/ 18 w 18"/>
                <a:gd name="T13" fmla="*/ 190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205">
                  <a:moveTo>
                    <a:pt x="18" y="190"/>
                  </a:moveTo>
                  <a:cubicBezTo>
                    <a:pt x="18" y="198"/>
                    <a:pt x="14" y="205"/>
                    <a:pt x="9" y="205"/>
                  </a:cubicBezTo>
                  <a:cubicBezTo>
                    <a:pt x="4" y="205"/>
                    <a:pt x="0" y="198"/>
                    <a:pt x="0" y="190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7"/>
                    <a:pt x="4" y="0"/>
                    <a:pt x="9" y="0"/>
                  </a:cubicBezTo>
                  <a:cubicBezTo>
                    <a:pt x="14" y="0"/>
                    <a:pt x="18" y="7"/>
                    <a:pt x="18" y="15"/>
                  </a:cubicBezTo>
                  <a:lnTo>
                    <a:pt x="18" y="190"/>
                  </a:lnTo>
                  <a:close/>
                </a:path>
              </a:pathLst>
            </a:custGeom>
            <a:solidFill>
              <a:srgbClr val="4F4D50"/>
            </a:solidFill>
            <a:ln>
              <a:noFill/>
            </a:ln>
          </p:spPr>
          <p:txBody>
            <a:bodyPr lIns="0" tIns="0" rIns="0" bIns="0"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48" name="ïšḻïďê-任意多边形: 形状 48"/>
            <p:cNvSpPr/>
            <p:nvPr/>
          </p:nvSpPr>
          <p:spPr bwMode="auto">
            <a:xfrm>
              <a:off x="-1282700" y="2147888"/>
              <a:ext cx="31750" cy="363538"/>
            </a:xfrm>
            <a:custGeom>
              <a:avLst/>
              <a:gdLst>
                <a:gd name="T0" fmla="*/ 18 w 18"/>
                <a:gd name="T1" fmla="*/ 190 h 205"/>
                <a:gd name="T2" fmla="*/ 9 w 18"/>
                <a:gd name="T3" fmla="*/ 205 h 205"/>
                <a:gd name="T4" fmla="*/ 0 w 18"/>
                <a:gd name="T5" fmla="*/ 190 h 205"/>
                <a:gd name="T6" fmla="*/ 0 w 18"/>
                <a:gd name="T7" fmla="*/ 15 h 205"/>
                <a:gd name="T8" fmla="*/ 9 w 18"/>
                <a:gd name="T9" fmla="*/ 0 h 205"/>
                <a:gd name="T10" fmla="*/ 18 w 18"/>
                <a:gd name="T11" fmla="*/ 15 h 205"/>
                <a:gd name="T12" fmla="*/ 18 w 18"/>
                <a:gd name="T13" fmla="*/ 190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205">
                  <a:moveTo>
                    <a:pt x="18" y="190"/>
                  </a:moveTo>
                  <a:cubicBezTo>
                    <a:pt x="18" y="198"/>
                    <a:pt x="14" y="205"/>
                    <a:pt x="9" y="205"/>
                  </a:cubicBezTo>
                  <a:cubicBezTo>
                    <a:pt x="4" y="205"/>
                    <a:pt x="0" y="198"/>
                    <a:pt x="0" y="190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7"/>
                    <a:pt x="4" y="0"/>
                    <a:pt x="9" y="0"/>
                  </a:cubicBezTo>
                  <a:cubicBezTo>
                    <a:pt x="14" y="0"/>
                    <a:pt x="18" y="7"/>
                    <a:pt x="18" y="15"/>
                  </a:cubicBezTo>
                  <a:lnTo>
                    <a:pt x="18" y="190"/>
                  </a:lnTo>
                  <a:close/>
                </a:path>
              </a:pathLst>
            </a:custGeom>
            <a:solidFill>
              <a:srgbClr val="4F4D50"/>
            </a:solidFill>
            <a:ln>
              <a:noFill/>
            </a:ln>
          </p:spPr>
          <p:txBody>
            <a:bodyPr lIns="0" tIns="0" rIns="0" bIns="0"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</p:grpSp>
      <p:grpSp>
        <p:nvGrpSpPr>
          <p:cNvPr id="49" name="组合 19"/>
          <p:cNvGrpSpPr/>
          <p:nvPr/>
        </p:nvGrpSpPr>
        <p:grpSpPr>
          <a:xfrm>
            <a:off x="5017379" y="2972826"/>
            <a:ext cx="5683249" cy="1323026"/>
            <a:chOff x="7480813" y="3433235"/>
            <a:chExt cx="5683251" cy="1323027"/>
          </a:xfrm>
        </p:grpSpPr>
        <p:sp>
          <p:nvSpPr>
            <p:cNvPr id="50" name="矩形 20"/>
            <p:cNvSpPr/>
            <p:nvPr/>
          </p:nvSpPr>
          <p:spPr>
            <a:xfrm>
              <a:off x="7480813" y="3732519"/>
              <a:ext cx="5683251" cy="1023743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indent="457200" algn="just">
                <a:lnSpc>
                  <a:spcPct val="150000"/>
                </a:lnSpc>
              </a:pPr>
              <a:r>
                <a:rPr lang="zh-CN" sz="1400" dirty="0">
                  <a:solidFill>
                    <a:schemeClr val="tx1">
                      <a:alpha val="100000"/>
                    </a:schemeClr>
                  </a:solidFill>
                  <a:latin typeface="微软雅黑"/>
                  <a:ea typeface="微软雅黑"/>
                  <a:cs typeface="微软雅黑"/>
                  <a:sym typeface="微软雅黑"/>
                </a:rPr>
                <a:t>随着全球人口老龄化的加剧，老年群体规模不断扩大。同时，数字化进程加速，老年人对电脑和编程知识的需求日益增长，市场容量呈现出持续扩张的趋势。</a:t>
              </a:r>
              <a:endParaRPr sz="2400" dirty="0"/>
            </a:p>
          </p:txBody>
        </p:sp>
        <p:sp>
          <p:nvSpPr>
            <p:cNvPr id="51" name="矩形 21"/>
            <p:cNvSpPr/>
            <p:nvPr/>
          </p:nvSpPr>
          <p:spPr>
            <a:xfrm>
              <a:off x="7483989" y="3433235"/>
              <a:ext cx="2051050" cy="396583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b="1" dirty="0">
                  <a:solidFill>
                    <a:schemeClr val="tx1">
                      <a:alpha val="100000"/>
                    </a:schemeClr>
                  </a:solidFill>
                  <a:latin typeface="微软雅黑"/>
                  <a:ea typeface="微软雅黑"/>
                  <a:cs typeface="微软雅黑"/>
                  <a:sym typeface="微软雅黑"/>
                </a:rPr>
                <a:t>市场容量</a:t>
              </a:r>
              <a:endParaRPr sz="2000" dirty="0"/>
            </a:p>
          </p:txBody>
        </p:sp>
      </p:grpSp>
      <p:grpSp>
        <p:nvGrpSpPr>
          <p:cNvPr id="52" name="组合 22"/>
          <p:cNvGrpSpPr/>
          <p:nvPr/>
        </p:nvGrpSpPr>
        <p:grpSpPr>
          <a:xfrm>
            <a:off x="4266816" y="2866317"/>
            <a:ext cx="609600" cy="609600"/>
            <a:chOff x="1276351" y="2247899"/>
            <a:chExt cx="609600" cy="609600"/>
          </a:xfrm>
          <a:effectLst>
            <a:outerShdw blurRad="254000" dist="63500" dir="2700000" algn="tl" rotWithShape="0">
              <a:prstClr val="black">
                <a:alpha val="30000"/>
              </a:prstClr>
            </a:outerShdw>
          </a:effectLst>
        </p:grpSpPr>
        <p:sp>
          <p:nvSpPr>
            <p:cNvPr id="53" name="椭圆 23"/>
            <p:cNvSpPr/>
            <p:nvPr/>
          </p:nvSpPr>
          <p:spPr>
            <a:xfrm>
              <a:off x="1276351" y="2247899"/>
              <a:ext cx="609600" cy="6096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54" name="椭圆 56"/>
            <p:cNvSpPr/>
            <p:nvPr/>
          </p:nvSpPr>
          <p:spPr>
            <a:xfrm>
              <a:off x="1442598" y="2390775"/>
              <a:ext cx="277106" cy="323848"/>
            </a:xfrm>
            <a:custGeom>
              <a:avLst/>
              <a:gdLst>
                <a:gd name="connsiteX0" fmla="*/ 85425 w 520420"/>
                <a:gd name="connsiteY0" fmla="*/ 514563 h 608203"/>
                <a:gd name="connsiteX1" fmla="*/ 434996 w 520420"/>
                <a:gd name="connsiteY1" fmla="*/ 514563 h 608203"/>
                <a:gd name="connsiteX2" fmla="*/ 448302 w 520420"/>
                <a:gd name="connsiteY2" fmla="*/ 527865 h 608203"/>
                <a:gd name="connsiteX3" fmla="*/ 434996 w 520420"/>
                <a:gd name="connsiteY3" fmla="*/ 541166 h 608203"/>
                <a:gd name="connsiteX4" fmla="*/ 85425 w 520420"/>
                <a:gd name="connsiteY4" fmla="*/ 541166 h 608203"/>
                <a:gd name="connsiteX5" fmla="*/ 72118 w 520420"/>
                <a:gd name="connsiteY5" fmla="*/ 527865 h 608203"/>
                <a:gd name="connsiteX6" fmla="*/ 85425 w 520420"/>
                <a:gd name="connsiteY6" fmla="*/ 514563 h 608203"/>
                <a:gd name="connsiteX7" fmla="*/ 85425 w 520420"/>
                <a:gd name="connsiteY7" fmla="*/ 456840 h 608203"/>
                <a:gd name="connsiteX8" fmla="*/ 434996 w 520420"/>
                <a:gd name="connsiteY8" fmla="*/ 456840 h 608203"/>
                <a:gd name="connsiteX9" fmla="*/ 448302 w 520420"/>
                <a:gd name="connsiteY9" fmla="*/ 470127 h 608203"/>
                <a:gd name="connsiteX10" fmla="*/ 434996 w 520420"/>
                <a:gd name="connsiteY10" fmla="*/ 483514 h 608203"/>
                <a:gd name="connsiteX11" fmla="*/ 85425 w 520420"/>
                <a:gd name="connsiteY11" fmla="*/ 483514 h 608203"/>
                <a:gd name="connsiteX12" fmla="*/ 72118 w 520420"/>
                <a:gd name="connsiteY12" fmla="*/ 470127 h 608203"/>
                <a:gd name="connsiteX13" fmla="*/ 85425 w 520420"/>
                <a:gd name="connsiteY13" fmla="*/ 456840 h 608203"/>
                <a:gd name="connsiteX14" fmla="*/ 85425 w 520420"/>
                <a:gd name="connsiteY14" fmla="*/ 399118 h 608203"/>
                <a:gd name="connsiteX15" fmla="*/ 434996 w 520420"/>
                <a:gd name="connsiteY15" fmla="*/ 399118 h 608203"/>
                <a:gd name="connsiteX16" fmla="*/ 448302 w 520420"/>
                <a:gd name="connsiteY16" fmla="*/ 412505 h 608203"/>
                <a:gd name="connsiteX17" fmla="*/ 434996 w 520420"/>
                <a:gd name="connsiteY17" fmla="*/ 425792 h 608203"/>
                <a:gd name="connsiteX18" fmla="*/ 85425 w 520420"/>
                <a:gd name="connsiteY18" fmla="*/ 425792 h 608203"/>
                <a:gd name="connsiteX19" fmla="*/ 72118 w 520420"/>
                <a:gd name="connsiteY19" fmla="*/ 412505 h 608203"/>
                <a:gd name="connsiteX20" fmla="*/ 85425 w 520420"/>
                <a:gd name="connsiteY20" fmla="*/ 399118 h 608203"/>
                <a:gd name="connsiteX21" fmla="*/ 85425 w 520420"/>
                <a:gd name="connsiteY21" fmla="*/ 341325 h 608203"/>
                <a:gd name="connsiteX22" fmla="*/ 434996 w 520420"/>
                <a:gd name="connsiteY22" fmla="*/ 341325 h 608203"/>
                <a:gd name="connsiteX23" fmla="*/ 448302 w 520420"/>
                <a:gd name="connsiteY23" fmla="*/ 354712 h 608203"/>
                <a:gd name="connsiteX24" fmla="*/ 434996 w 520420"/>
                <a:gd name="connsiteY24" fmla="*/ 367999 h 608203"/>
                <a:gd name="connsiteX25" fmla="*/ 85425 w 520420"/>
                <a:gd name="connsiteY25" fmla="*/ 367999 h 608203"/>
                <a:gd name="connsiteX26" fmla="*/ 72118 w 520420"/>
                <a:gd name="connsiteY26" fmla="*/ 354712 h 608203"/>
                <a:gd name="connsiteX27" fmla="*/ 85425 w 520420"/>
                <a:gd name="connsiteY27" fmla="*/ 341325 h 608203"/>
                <a:gd name="connsiteX28" fmla="*/ 88167 w 520420"/>
                <a:gd name="connsiteY28" fmla="*/ 85635 h 608203"/>
                <a:gd name="connsiteX29" fmla="*/ 88167 w 520420"/>
                <a:gd name="connsiteY29" fmla="*/ 273441 h 608203"/>
                <a:gd name="connsiteX30" fmla="*/ 225495 w 520420"/>
                <a:gd name="connsiteY30" fmla="*/ 273441 h 608203"/>
                <a:gd name="connsiteX31" fmla="*/ 225495 w 520420"/>
                <a:gd name="connsiteY31" fmla="*/ 85635 h 608203"/>
                <a:gd name="connsiteX32" fmla="*/ 74865 w 520420"/>
                <a:gd name="connsiteY32" fmla="*/ 59063 h 608203"/>
                <a:gd name="connsiteX33" fmla="*/ 238897 w 520420"/>
                <a:gd name="connsiteY33" fmla="*/ 59063 h 608203"/>
                <a:gd name="connsiteX34" fmla="*/ 252200 w 520420"/>
                <a:gd name="connsiteY34" fmla="*/ 72349 h 608203"/>
                <a:gd name="connsiteX35" fmla="*/ 252200 w 520420"/>
                <a:gd name="connsiteY35" fmla="*/ 286827 h 608203"/>
                <a:gd name="connsiteX36" fmla="*/ 238897 w 520420"/>
                <a:gd name="connsiteY36" fmla="*/ 300114 h 608203"/>
                <a:gd name="connsiteX37" fmla="*/ 74865 w 520420"/>
                <a:gd name="connsiteY37" fmla="*/ 300114 h 608203"/>
                <a:gd name="connsiteX38" fmla="*/ 61462 w 520420"/>
                <a:gd name="connsiteY38" fmla="*/ 286827 h 608203"/>
                <a:gd name="connsiteX39" fmla="*/ 61462 w 520420"/>
                <a:gd name="connsiteY39" fmla="*/ 72349 h 608203"/>
                <a:gd name="connsiteX40" fmla="*/ 74865 w 520420"/>
                <a:gd name="connsiteY40" fmla="*/ 59063 h 608203"/>
                <a:gd name="connsiteX41" fmla="*/ 386263 w 520420"/>
                <a:gd name="connsiteY41" fmla="*/ 45655 h 608203"/>
                <a:gd name="connsiteX42" fmla="*/ 386263 w 520420"/>
                <a:gd name="connsiteY42" fmla="*/ 134967 h 608203"/>
                <a:gd name="connsiteX43" fmla="*/ 475001 w 520420"/>
                <a:gd name="connsiteY43" fmla="*/ 134967 h 608203"/>
                <a:gd name="connsiteX44" fmla="*/ 26711 w 520420"/>
                <a:gd name="connsiteY44" fmla="*/ 26674 h 608203"/>
                <a:gd name="connsiteX45" fmla="*/ 26711 w 520420"/>
                <a:gd name="connsiteY45" fmla="*/ 581629 h 608203"/>
                <a:gd name="connsiteX46" fmla="*/ 493709 w 520420"/>
                <a:gd name="connsiteY46" fmla="*/ 581629 h 608203"/>
                <a:gd name="connsiteX47" fmla="*/ 493709 w 520420"/>
                <a:gd name="connsiteY47" fmla="*/ 161541 h 608203"/>
                <a:gd name="connsiteX48" fmla="*/ 372958 w 520420"/>
                <a:gd name="connsiteY48" fmla="*/ 161541 h 608203"/>
                <a:gd name="connsiteX49" fmla="*/ 359552 w 520420"/>
                <a:gd name="connsiteY49" fmla="*/ 148254 h 608203"/>
                <a:gd name="connsiteX50" fmla="*/ 359552 w 520420"/>
                <a:gd name="connsiteY50" fmla="*/ 26674 h 608203"/>
                <a:gd name="connsiteX51" fmla="*/ 13406 w 520420"/>
                <a:gd name="connsiteY51" fmla="*/ 0 h 608203"/>
                <a:gd name="connsiteX52" fmla="*/ 372958 w 520420"/>
                <a:gd name="connsiteY52" fmla="*/ 0 h 608203"/>
                <a:gd name="connsiteX53" fmla="*/ 382362 w 520420"/>
                <a:gd name="connsiteY53" fmla="*/ 3896 h 608203"/>
                <a:gd name="connsiteX54" fmla="*/ 516518 w 520420"/>
                <a:gd name="connsiteY54" fmla="*/ 137864 h 608203"/>
                <a:gd name="connsiteX55" fmla="*/ 520420 w 520420"/>
                <a:gd name="connsiteY55" fmla="*/ 147255 h 608203"/>
                <a:gd name="connsiteX56" fmla="*/ 520420 w 520420"/>
                <a:gd name="connsiteY56" fmla="*/ 594916 h 608203"/>
                <a:gd name="connsiteX57" fmla="*/ 507114 w 520420"/>
                <a:gd name="connsiteY57" fmla="*/ 608203 h 608203"/>
                <a:gd name="connsiteX58" fmla="*/ 13406 w 520420"/>
                <a:gd name="connsiteY58" fmla="*/ 608203 h 608203"/>
                <a:gd name="connsiteX59" fmla="*/ 0 w 520420"/>
                <a:gd name="connsiteY59" fmla="*/ 594916 h 608203"/>
                <a:gd name="connsiteX60" fmla="*/ 0 w 520420"/>
                <a:gd name="connsiteY60" fmla="*/ 13287 h 608203"/>
                <a:gd name="connsiteX61" fmla="*/ 13406 w 520420"/>
                <a:gd name="connsiteY61" fmla="*/ 0 h 608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520420" h="608203">
                  <a:moveTo>
                    <a:pt x="85425" y="514563"/>
                  </a:moveTo>
                  <a:lnTo>
                    <a:pt x="434996" y="514563"/>
                  </a:lnTo>
                  <a:cubicBezTo>
                    <a:pt x="442299" y="514563"/>
                    <a:pt x="448302" y="520564"/>
                    <a:pt x="448302" y="527865"/>
                  </a:cubicBezTo>
                  <a:cubicBezTo>
                    <a:pt x="448302" y="535266"/>
                    <a:pt x="442299" y="541166"/>
                    <a:pt x="434996" y="541166"/>
                  </a:cubicBezTo>
                  <a:lnTo>
                    <a:pt x="85425" y="541166"/>
                  </a:lnTo>
                  <a:cubicBezTo>
                    <a:pt x="78121" y="541166"/>
                    <a:pt x="72118" y="535266"/>
                    <a:pt x="72118" y="527865"/>
                  </a:cubicBezTo>
                  <a:cubicBezTo>
                    <a:pt x="72118" y="520464"/>
                    <a:pt x="78121" y="514563"/>
                    <a:pt x="85425" y="514563"/>
                  </a:cubicBezTo>
                  <a:close/>
                  <a:moveTo>
                    <a:pt x="85425" y="456840"/>
                  </a:moveTo>
                  <a:lnTo>
                    <a:pt x="434996" y="456840"/>
                  </a:lnTo>
                  <a:cubicBezTo>
                    <a:pt x="442299" y="456840"/>
                    <a:pt x="448302" y="462834"/>
                    <a:pt x="448302" y="470127"/>
                  </a:cubicBezTo>
                  <a:cubicBezTo>
                    <a:pt x="448302" y="477520"/>
                    <a:pt x="442299" y="483514"/>
                    <a:pt x="434996" y="483514"/>
                  </a:cubicBezTo>
                  <a:lnTo>
                    <a:pt x="85425" y="483514"/>
                  </a:lnTo>
                  <a:cubicBezTo>
                    <a:pt x="78121" y="483514"/>
                    <a:pt x="72118" y="477520"/>
                    <a:pt x="72118" y="470127"/>
                  </a:cubicBezTo>
                  <a:cubicBezTo>
                    <a:pt x="72118" y="462834"/>
                    <a:pt x="78121" y="456840"/>
                    <a:pt x="85425" y="456840"/>
                  </a:cubicBezTo>
                  <a:close/>
                  <a:moveTo>
                    <a:pt x="85425" y="399118"/>
                  </a:moveTo>
                  <a:lnTo>
                    <a:pt x="434996" y="399118"/>
                  </a:lnTo>
                  <a:cubicBezTo>
                    <a:pt x="442299" y="399118"/>
                    <a:pt x="448302" y="405112"/>
                    <a:pt x="448302" y="412505"/>
                  </a:cubicBezTo>
                  <a:cubicBezTo>
                    <a:pt x="448302" y="419798"/>
                    <a:pt x="442299" y="425792"/>
                    <a:pt x="434996" y="425792"/>
                  </a:cubicBezTo>
                  <a:lnTo>
                    <a:pt x="85425" y="425792"/>
                  </a:lnTo>
                  <a:cubicBezTo>
                    <a:pt x="78121" y="425792"/>
                    <a:pt x="72118" y="419798"/>
                    <a:pt x="72118" y="412505"/>
                  </a:cubicBezTo>
                  <a:cubicBezTo>
                    <a:pt x="72118" y="405112"/>
                    <a:pt x="78121" y="399118"/>
                    <a:pt x="85425" y="399118"/>
                  </a:cubicBezTo>
                  <a:close/>
                  <a:moveTo>
                    <a:pt x="85425" y="341325"/>
                  </a:moveTo>
                  <a:lnTo>
                    <a:pt x="434996" y="341325"/>
                  </a:lnTo>
                  <a:cubicBezTo>
                    <a:pt x="442299" y="341325"/>
                    <a:pt x="448302" y="347319"/>
                    <a:pt x="448302" y="354712"/>
                  </a:cubicBezTo>
                  <a:cubicBezTo>
                    <a:pt x="448302" y="362005"/>
                    <a:pt x="442299" y="367999"/>
                    <a:pt x="434996" y="367999"/>
                  </a:cubicBezTo>
                  <a:lnTo>
                    <a:pt x="85425" y="367999"/>
                  </a:lnTo>
                  <a:cubicBezTo>
                    <a:pt x="78121" y="367999"/>
                    <a:pt x="72118" y="362005"/>
                    <a:pt x="72118" y="354712"/>
                  </a:cubicBezTo>
                  <a:cubicBezTo>
                    <a:pt x="72118" y="347319"/>
                    <a:pt x="78121" y="341325"/>
                    <a:pt x="85425" y="341325"/>
                  </a:cubicBezTo>
                  <a:close/>
                  <a:moveTo>
                    <a:pt x="88167" y="85635"/>
                  </a:moveTo>
                  <a:lnTo>
                    <a:pt x="88167" y="273441"/>
                  </a:lnTo>
                  <a:lnTo>
                    <a:pt x="225495" y="273441"/>
                  </a:lnTo>
                  <a:lnTo>
                    <a:pt x="225495" y="85635"/>
                  </a:lnTo>
                  <a:close/>
                  <a:moveTo>
                    <a:pt x="74865" y="59063"/>
                  </a:moveTo>
                  <a:lnTo>
                    <a:pt x="238897" y="59063"/>
                  </a:lnTo>
                  <a:cubicBezTo>
                    <a:pt x="246199" y="59063"/>
                    <a:pt x="252200" y="65057"/>
                    <a:pt x="252200" y="72349"/>
                  </a:cubicBezTo>
                  <a:lnTo>
                    <a:pt x="252200" y="286827"/>
                  </a:lnTo>
                  <a:cubicBezTo>
                    <a:pt x="252200" y="294120"/>
                    <a:pt x="246199" y="300114"/>
                    <a:pt x="238897" y="300114"/>
                  </a:cubicBezTo>
                  <a:lnTo>
                    <a:pt x="74865" y="300114"/>
                  </a:lnTo>
                  <a:cubicBezTo>
                    <a:pt x="67463" y="300114"/>
                    <a:pt x="61462" y="294120"/>
                    <a:pt x="61462" y="286827"/>
                  </a:cubicBezTo>
                  <a:lnTo>
                    <a:pt x="61462" y="72349"/>
                  </a:lnTo>
                  <a:cubicBezTo>
                    <a:pt x="61462" y="65057"/>
                    <a:pt x="67463" y="59063"/>
                    <a:pt x="74865" y="59063"/>
                  </a:cubicBezTo>
                  <a:close/>
                  <a:moveTo>
                    <a:pt x="386263" y="45655"/>
                  </a:moveTo>
                  <a:lnTo>
                    <a:pt x="386263" y="134967"/>
                  </a:lnTo>
                  <a:lnTo>
                    <a:pt x="475001" y="134967"/>
                  </a:lnTo>
                  <a:close/>
                  <a:moveTo>
                    <a:pt x="26711" y="26674"/>
                  </a:moveTo>
                  <a:lnTo>
                    <a:pt x="26711" y="581629"/>
                  </a:lnTo>
                  <a:lnTo>
                    <a:pt x="493709" y="581629"/>
                  </a:lnTo>
                  <a:lnTo>
                    <a:pt x="493709" y="161541"/>
                  </a:lnTo>
                  <a:lnTo>
                    <a:pt x="372958" y="161541"/>
                  </a:lnTo>
                  <a:cubicBezTo>
                    <a:pt x="365555" y="161541"/>
                    <a:pt x="359552" y="155647"/>
                    <a:pt x="359552" y="148254"/>
                  </a:cubicBezTo>
                  <a:lnTo>
                    <a:pt x="359552" y="26674"/>
                  </a:lnTo>
                  <a:close/>
                  <a:moveTo>
                    <a:pt x="13406" y="0"/>
                  </a:moveTo>
                  <a:lnTo>
                    <a:pt x="372958" y="0"/>
                  </a:lnTo>
                  <a:cubicBezTo>
                    <a:pt x="376259" y="0"/>
                    <a:pt x="379761" y="1398"/>
                    <a:pt x="382362" y="3896"/>
                  </a:cubicBezTo>
                  <a:lnTo>
                    <a:pt x="516518" y="137864"/>
                  </a:lnTo>
                  <a:cubicBezTo>
                    <a:pt x="519019" y="140362"/>
                    <a:pt x="520420" y="143759"/>
                    <a:pt x="520420" y="147255"/>
                  </a:cubicBezTo>
                  <a:lnTo>
                    <a:pt x="520420" y="594916"/>
                  </a:lnTo>
                  <a:cubicBezTo>
                    <a:pt x="520420" y="602309"/>
                    <a:pt x="514418" y="608203"/>
                    <a:pt x="507114" y="608203"/>
                  </a:cubicBezTo>
                  <a:lnTo>
                    <a:pt x="13406" y="608203"/>
                  </a:lnTo>
                  <a:cubicBezTo>
                    <a:pt x="6002" y="608203"/>
                    <a:pt x="0" y="602309"/>
                    <a:pt x="0" y="594916"/>
                  </a:cubicBezTo>
                  <a:lnTo>
                    <a:pt x="0" y="13287"/>
                  </a:lnTo>
                  <a:cubicBezTo>
                    <a:pt x="0" y="5994"/>
                    <a:pt x="6002" y="0"/>
                    <a:pt x="13406" y="0"/>
                  </a:cubicBezTo>
                  <a:close/>
                </a:path>
              </a:pathLst>
            </a:custGeom>
            <a:solidFill>
              <a:srgbClr val="010A1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55" name="组合 25"/>
          <p:cNvGrpSpPr/>
          <p:nvPr/>
        </p:nvGrpSpPr>
        <p:grpSpPr>
          <a:xfrm>
            <a:off x="5024439" y="4322457"/>
            <a:ext cx="5676900" cy="1323026"/>
            <a:chOff x="7483988" y="3433235"/>
            <a:chExt cx="5676900" cy="1323026"/>
          </a:xfrm>
        </p:grpSpPr>
        <p:sp>
          <p:nvSpPr>
            <p:cNvPr id="56" name="矩形 26"/>
            <p:cNvSpPr/>
            <p:nvPr/>
          </p:nvSpPr>
          <p:spPr>
            <a:xfrm>
              <a:off x="7483988" y="3732519"/>
              <a:ext cx="5676900" cy="1023742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indent="457200" algn="just"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tx1">
                      <a:alpha val="100000"/>
                    </a:schemeClr>
                  </a:solidFill>
                  <a:latin typeface="微软雅黑"/>
                  <a:ea typeface="微软雅黑"/>
                  <a:sym typeface="微软雅黑"/>
                </a:rPr>
                <a:t>在企业成立初期，市场占有率相对较小，预计在当地市场的占有率为</a:t>
              </a:r>
              <a:r>
                <a:rPr lang="en-US" altLang="zh-CN" sz="1400" dirty="0">
                  <a:solidFill>
                    <a:schemeClr val="tx1">
                      <a:alpha val="100000"/>
                    </a:schemeClr>
                  </a:solidFill>
                  <a:latin typeface="微软雅黑"/>
                  <a:ea typeface="微软雅黑"/>
                  <a:sym typeface="微软雅黑"/>
                </a:rPr>
                <a:t>5%</a:t>
              </a:r>
              <a:r>
                <a:rPr lang="zh-CN" altLang="en-US" sz="1400" dirty="0">
                  <a:solidFill>
                    <a:schemeClr val="tx1">
                      <a:alpha val="100000"/>
                    </a:schemeClr>
                  </a:solidFill>
                  <a:latin typeface="微软雅黑"/>
                  <a:ea typeface="微软雅黑"/>
                  <a:sym typeface="微软雅黑"/>
                </a:rPr>
                <a:t>左右。但随着企业不断发展，预计在运营</a:t>
              </a:r>
              <a:r>
                <a:rPr lang="en-US" altLang="zh-CN" sz="1400" dirty="0">
                  <a:solidFill>
                    <a:schemeClr val="tx1">
                      <a:alpha val="100000"/>
                    </a:schemeClr>
                  </a:solidFill>
                  <a:latin typeface="微软雅黑"/>
                  <a:ea typeface="微软雅黑"/>
                  <a:sym typeface="微软雅黑"/>
                </a:rPr>
                <a:t>2</a:t>
              </a:r>
              <a:r>
                <a:rPr lang="zh-CN" altLang="en-US" sz="1400" dirty="0">
                  <a:solidFill>
                    <a:schemeClr val="tx1">
                      <a:alpha val="100000"/>
                    </a:schemeClr>
                  </a:solidFill>
                  <a:latin typeface="微软雅黑"/>
                  <a:ea typeface="微软雅黑"/>
                  <a:sym typeface="微软雅黑"/>
                </a:rPr>
                <a:t>年后，在当地市场占有率达到</a:t>
              </a:r>
              <a:r>
                <a:rPr lang="en-US" altLang="zh-CN" sz="1400" dirty="0">
                  <a:solidFill>
                    <a:schemeClr val="tx1">
                      <a:alpha val="100000"/>
                    </a:schemeClr>
                  </a:solidFill>
                  <a:latin typeface="微软雅黑"/>
                  <a:ea typeface="微软雅黑"/>
                  <a:sym typeface="微软雅黑"/>
                </a:rPr>
                <a:t>30%</a:t>
              </a:r>
              <a:r>
                <a:rPr lang="zh-CN" altLang="en-US" sz="1400" dirty="0">
                  <a:solidFill>
                    <a:schemeClr val="tx1">
                      <a:alpha val="100000"/>
                    </a:schemeClr>
                  </a:solidFill>
                  <a:latin typeface="微软雅黑"/>
                  <a:ea typeface="微软雅黑"/>
                  <a:sym typeface="微软雅黑"/>
                </a:rPr>
                <a:t>。</a:t>
              </a:r>
              <a:endParaRPr sz="1400" dirty="0">
                <a:solidFill>
                  <a:schemeClr val="tx1">
                    <a:alpha val="100000"/>
                  </a:schemeClr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57" name="矩形 27"/>
            <p:cNvSpPr/>
            <p:nvPr/>
          </p:nvSpPr>
          <p:spPr>
            <a:xfrm>
              <a:off x="7483989" y="3433235"/>
              <a:ext cx="2051050" cy="396583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b="1" dirty="0">
                  <a:solidFill>
                    <a:schemeClr val="tx1">
                      <a:alpha val="100000"/>
                    </a:schemeClr>
                  </a:solidFill>
                  <a:latin typeface="微软雅黑"/>
                  <a:ea typeface="微软雅黑"/>
                  <a:sym typeface="微软雅黑"/>
                </a:rPr>
                <a:t>市场占有率</a:t>
              </a:r>
              <a:endParaRPr b="1" dirty="0">
                <a:solidFill>
                  <a:schemeClr val="tx1">
                    <a:alpha val="100000"/>
                  </a:schemeClr>
                </a:solidFill>
                <a:latin typeface="微软雅黑"/>
                <a:ea typeface="微软雅黑"/>
              </a:endParaRPr>
            </a:p>
          </p:txBody>
        </p:sp>
      </p:grpSp>
      <p:grpSp>
        <p:nvGrpSpPr>
          <p:cNvPr id="58" name="组合 28"/>
          <p:cNvGrpSpPr/>
          <p:nvPr/>
        </p:nvGrpSpPr>
        <p:grpSpPr>
          <a:xfrm>
            <a:off x="4266816" y="4215948"/>
            <a:ext cx="609600" cy="609600"/>
            <a:chOff x="1276351" y="2247899"/>
            <a:chExt cx="609600" cy="609600"/>
          </a:xfrm>
          <a:effectLst>
            <a:outerShdw blurRad="254000" dist="63500" dir="2700000" algn="tl" rotWithShape="0">
              <a:prstClr val="black">
                <a:alpha val="30000"/>
              </a:prstClr>
            </a:outerShdw>
          </a:effectLst>
        </p:grpSpPr>
        <p:sp>
          <p:nvSpPr>
            <p:cNvPr id="59" name="椭圆 29"/>
            <p:cNvSpPr/>
            <p:nvPr/>
          </p:nvSpPr>
          <p:spPr>
            <a:xfrm>
              <a:off x="1276351" y="2247899"/>
              <a:ext cx="609600" cy="6096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60" name="椭圆 63"/>
            <p:cNvSpPr/>
            <p:nvPr/>
          </p:nvSpPr>
          <p:spPr>
            <a:xfrm>
              <a:off x="1419227" y="2428054"/>
              <a:ext cx="323848" cy="249290"/>
            </a:xfrm>
            <a:custGeom>
              <a:avLst/>
              <a:gdLst>
                <a:gd name="connsiteX0" fmla="*/ 330550 w 606580"/>
                <a:gd name="connsiteY0" fmla="*/ 192291 h 466931"/>
                <a:gd name="connsiteX1" fmla="*/ 368705 w 606580"/>
                <a:gd name="connsiteY1" fmla="*/ 200263 h 466931"/>
                <a:gd name="connsiteX2" fmla="*/ 361000 w 606580"/>
                <a:gd name="connsiteY2" fmla="*/ 236416 h 466931"/>
                <a:gd name="connsiteX3" fmla="*/ 328600 w 606580"/>
                <a:gd name="connsiteY3" fmla="*/ 225292 h 466931"/>
                <a:gd name="connsiteX4" fmla="*/ 294066 w 606580"/>
                <a:gd name="connsiteY4" fmla="*/ 240680 h 466931"/>
                <a:gd name="connsiteX5" fmla="*/ 283483 w 606580"/>
                <a:gd name="connsiteY5" fmla="*/ 262187 h 466931"/>
                <a:gd name="connsiteX6" fmla="*/ 355430 w 606580"/>
                <a:gd name="connsiteY6" fmla="*/ 262187 h 466931"/>
                <a:gd name="connsiteX7" fmla="*/ 351159 w 606580"/>
                <a:gd name="connsiteY7" fmla="*/ 282395 h 466931"/>
                <a:gd name="connsiteX8" fmla="*/ 280790 w 606580"/>
                <a:gd name="connsiteY8" fmla="*/ 282395 h 466931"/>
                <a:gd name="connsiteX9" fmla="*/ 280698 w 606580"/>
                <a:gd name="connsiteY9" fmla="*/ 290089 h 466931"/>
                <a:gd name="connsiteX10" fmla="*/ 280976 w 606580"/>
                <a:gd name="connsiteY10" fmla="*/ 299637 h 466931"/>
                <a:gd name="connsiteX11" fmla="*/ 347539 w 606580"/>
                <a:gd name="connsiteY11" fmla="*/ 299637 h 466931"/>
                <a:gd name="connsiteX12" fmla="*/ 343361 w 606580"/>
                <a:gd name="connsiteY12" fmla="*/ 319938 h 466931"/>
                <a:gd name="connsiteX13" fmla="*/ 283668 w 606580"/>
                <a:gd name="connsiteY13" fmla="*/ 319938 h 466931"/>
                <a:gd name="connsiteX14" fmla="*/ 293787 w 606580"/>
                <a:gd name="connsiteY14" fmla="*/ 341815 h 466931"/>
                <a:gd name="connsiteX15" fmla="*/ 327765 w 606580"/>
                <a:gd name="connsiteY15" fmla="*/ 357204 h 466931"/>
                <a:gd name="connsiteX16" fmla="*/ 367777 w 606580"/>
                <a:gd name="connsiteY16" fmla="*/ 341815 h 466931"/>
                <a:gd name="connsiteX17" fmla="*/ 367777 w 606580"/>
                <a:gd name="connsiteY17" fmla="*/ 381769 h 466931"/>
                <a:gd name="connsiteX18" fmla="*/ 328136 w 606580"/>
                <a:gd name="connsiteY18" fmla="*/ 390297 h 466931"/>
                <a:gd name="connsiteX19" fmla="*/ 265380 w 606580"/>
                <a:gd name="connsiteY19" fmla="*/ 364156 h 466931"/>
                <a:gd name="connsiteX20" fmla="*/ 243285 w 606580"/>
                <a:gd name="connsiteY20" fmla="*/ 319846 h 466931"/>
                <a:gd name="connsiteX21" fmla="*/ 223975 w 606580"/>
                <a:gd name="connsiteY21" fmla="*/ 319846 h 466931"/>
                <a:gd name="connsiteX22" fmla="*/ 228153 w 606580"/>
                <a:gd name="connsiteY22" fmla="*/ 299637 h 466931"/>
                <a:gd name="connsiteX23" fmla="*/ 240964 w 606580"/>
                <a:gd name="connsiteY23" fmla="*/ 299637 h 466931"/>
                <a:gd name="connsiteX24" fmla="*/ 240778 w 606580"/>
                <a:gd name="connsiteY24" fmla="*/ 292963 h 466931"/>
                <a:gd name="connsiteX25" fmla="*/ 241057 w 606580"/>
                <a:gd name="connsiteY25" fmla="*/ 282395 h 466931"/>
                <a:gd name="connsiteX26" fmla="*/ 223975 w 606580"/>
                <a:gd name="connsiteY26" fmla="*/ 282395 h 466931"/>
                <a:gd name="connsiteX27" fmla="*/ 228153 w 606580"/>
                <a:gd name="connsiteY27" fmla="*/ 262187 h 466931"/>
                <a:gd name="connsiteX28" fmla="*/ 243656 w 606580"/>
                <a:gd name="connsiteY28" fmla="*/ 262187 h 466931"/>
                <a:gd name="connsiteX29" fmla="*/ 265565 w 606580"/>
                <a:gd name="connsiteY29" fmla="*/ 218711 h 466931"/>
                <a:gd name="connsiteX30" fmla="*/ 330550 w 606580"/>
                <a:gd name="connsiteY30" fmla="*/ 192291 h 466931"/>
                <a:gd name="connsiteX31" fmla="*/ 127852 w 606580"/>
                <a:gd name="connsiteY31" fmla="*/ 152584 h 466931"/>
                <a:gd name="connsiteX32" fmla="*/ 66015 w 606580"/>
                <a:gd name="connsiteY32" fmla="*/ 429017 h 466931"/>
                <a:gd name="connsiteX33" fmla="*/ 473342 w 606580"/>
                <a:gd name="connsiteY33" fmla="*/ 429017 h 466931"/>
                <a:gd name="connsiteX34" fmla="*/ 555792 w 606580"/>
                <a:gd name="connsiteY34" fmla="*/ 152584 h 466931"/>
                <a:gd name="connsiteX35" fmla="*/ 101205 w 606580"/>
                <a:gd name="connsiteY35" fmla="*/ 0 h 466931"/>
                <a:gd name="connsiteX36" fmla="*/ 288109 w 606580"/>
                <a:gd name="connsiteY36" fmla="*/ 0 h 466931"/>
                <a:gd name="connsiteX37" fmla="*/ 311600 w 606580"/>
                <a:gd name="connsiteY37" fmla="*/ 44959 h 466931"/>
                <a:gd name="connsiteX38" fmla="*/ 534344 w 606580"/>
                <a:gd name="connsiteY38" fmla="*/ 44959 h 466931"/>
                <a:gd name="connsiteX39" fmla="*/ 534344 w 606580"/>
                <a:gd name="connsiteY39" fmla="*/ 82781 h 466931"/>
                <a:gd name="connsiteX40" fmla="*/ 288574 w 606580"/>
                <a:gd name="connsiteY40" fmla="*/ 82781 h 466931"/>
                <a:gd name="connsiteX41" fmla="*/ 265176 w 606580"/>
                <a:gd name="connsiteY41" fmla="*/ 37914 h 466931"/>
                <a:gd name="connsiteX42" fmla="*/ 124138 w 606580"/>
                <a:gd name="connsiteY42" fmla="*/ 37914 h 466931"/>
                <a:gd name="connsiteX43" fmla="*/ 100741 w 606580"/>
                <a:gd name="connsiteY43" fmla="*/ 82781 h 466931"/>
                <a:gd name="connsiteX44" fmla="*/ 37882 w 606580"/>
                <a:gd name="connsiteY44" fmla="*/ 82781 h 466931"/>
                <a:gd name="connsiteX45" fmla="*/ 37882 w 606580"/>
                <a:gd name="connsiteY45" fmla="*/ 381091 h 466931"/>
                <a:gd name="connsiteX46" fmla="*/ 97491 w 606580"/>
                <a:gd name="connsiteY46" fmla="*/ 114670 h 466931"/>
                <a:gd name="connsiteX47" fmla="*/ 606580 w 606580"/>
                <a:gd name="connsiteY47" fmla="*/ 114670 h 466931"/>
                <a:gd name="connsiteX48" fmla="*/ 501661 w 606580"/>
                <a:gd name="connsiteY48" fmla="*/ 466931 h 466931"/>
                <a:gd name="connsiteX49" fmla="*/ 37882 w 606580"/>
                <a:gd name="connsiteY49" fmla="*/ 466931 h 466931"/>
                <a:gd name="connsiteX50" fmla="*/ 0 w 606580"/>
                <a:gd name="connsiteY50" fmla="*/ 466931 h 466931"/>
                <a:gd name="connsiteX51" fmla="*/ 0 w 606580"/>
                <a:gd name="connsiteY51" fmla="*/ 44959 h 466931"/>
                <a:gd name="connsiteX52" fmla="*/ 77714 w 606580"/>
                <a:gd name="connsiteY52" fmla="*/ 44959 h 466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606580" h="466931">
                  <a:moveTo>
                    <a:pt x="330550" y="192291"/>
                  </a:moveTo>
                  <a:cubicBezTo>
                    <a:pt x="345218" y="192291"/>
                    <a:pt x="357936" y="194980"/>
                    <a:pt x="368705" y="200263"/>
                  </a:cubicBezTo>
                  <a:lnTo>
                    <a:pt x="361000" y="236416"/>
                  </a:lnTo>
                  <a:cubicBezTo>
                    <a:pt x="353573" y="229000"/>
                    <a:pt x="342804" y="225292"/>
                    <a:pt x="328600" y="225292"/>
                  </a:cubicBezTo>
                  <a:cubicBezTo>
                    <a:pt x="314397" y="225292"/>
                    <a:pt x="302885" y="230391"/>
                    <a:pt x="294066" y="240680"/>
                  </a:cubicBezTo>
                  <a:cubicBezTo>
                    <a:pt x="289053" y="246428"/>
                    <a:pt x="285525" y="253566"/>
                    <a:pt x="283483" y="262187"/>
                  </a:cubicBezTo>
                  <a:lnTo>
                    <a:pt x="355430" y="262187"/>
                  </a:lnTo>
                  <a:lnTo>
                    <a:pt x="351159" y="282395"/>
                  </a:lnTo>
                  <a:lnTo>
                    <a:pt x="280790" y="282395"/>
                  </a:lnTo>
                  <a:cubicBezTo>
                    <a:pt x="280790" y="284434"/>
                    <a:pt x="280698" y="287030"/>
                    <a:pt x="280698" y="290089"/>
                  </a:cubicBezTo>
                  <a:cubicBezTo>
                    <a:pt x="280698" y="293148"/>
                    <a:pt x="280790" y="296393"/>
                    <a:pt x="280976" y="299637"/>
                  </a:cubicBezTo>
                  <a:lnTo>
                    <a:pt x="347539" y="299637"/>
                  </a:lnTo>
                  <a:lnTo>
                    <a:pt x="343361" y="319938"/>
                  </a:lnTo>
                  <a:lnTo>
                    <a:pt x="283668" y="319938"/>
                  </a:lnTo>
                  <a:cubicBezTo>
                    <a:pt x="285896" y="329208"/>
                    <a:pt x="289238" y="336532"/>
                    <a:pt x="293787" y="341815"/>
                  </a:cubicBezTo>
                  <a:cubicBezTo>
                    <a:pt x="302514" y="352105"/>
                    <a:pt x="313840" y="357204"/>
                    <a:pt x="327765" y="357204"/>
                  </a:cubicBezTo>
                  <a:cubicBezTo>
                    <a:pt x="344475" y="357204"/>
                    <a:pt x="357844" y="352105"/>
                    <a:pt x="367777" y="341815"/>
                  </a:cubicBezTo>
                  <a:lnTo>
                    <a:pt x="367777" y="381769"/>
                  </a:lnTo>
                  <a:cubicBezTo>
                    <a:pt x="356451" y="387424"/>
                    <a:pt x="343268" y="390297"/>
                    <a:pt x="328136" y="390297"/>
                  </a:cubicBezTo>
                  <a:cubicBezTo>
                    <a:pt x="302699" y="390297"/>
                    <a:pt x="281719" y="381583"/>
                    <a:pt x="265380" y="364156"/>
                  </a:cubicBezTo>
                  <a:cubicBezTo>
                    <a:pt x="254240" y="352290"/>
                    <a:pt x="246813" y="337551"/>
                    <a:pt x="243285" y="319846"/>
                  </a:cubicBezTo>
                  <a:lnTo>
                    <a:pt x="223975" y="319846"/>
                  </a:lnTo>
                  <a:lnTo>
                    <a:pt x="228153" y="299637"/>
                  </a:lnTo>
                  <a:lnTo>
                    <a:pt x="240964" y="299637"/>
                  </a:lnTo>
                  <a:cubicBezTo>
                    <a:pt x="240871" y="297505"/>
                    <a:pt x="240778" y="295373"/>
                    <a:pt x="240778" y="292963"/>
                  </a:cubicBezTo>
                  <a:cubicBezTo>
                    <a:pt x="240778" y="288977"/>
                    <a:pt x="240871" y="285454"/>
                    <a:pt x="241057" y="282395"/>
                  </a:cubicBezTo>
                  <a:lnTo>
                    <a:pt x="223975" y="282395"/>
                  </a:lnTo>
                  <a:lnTo>
                    <a:pt x="228153" y="262187"/>
                  </a:lnTo>
                  <a:lnTo>
                    <a:pt x="243656" y="262187"/>
                  </a:lnTo>
                  <a:cubicBezTo>
                    <a:pt x="247370" y="244852"/>
                    <a:pt x="254611" y="230298"/>
                    <a:pt x="265565" y="218711"/>
                  </a:cubicBezTo>
                  <a:cubicBezTo>
                    <a:pt x="281997" y="201098"/>
                    <a:pt x="303628" y="192291"/>
                    <a:pt x="330550" y="192291"/>
                  </a:cubicBezTo>
                  <a:close/>
                  <a:moveTo>
                    <a:pt x="127852" y="152584"/>
                  </a:moveTo>
                  <a:lnTo>
                    <a:pt x="66015" y="429017"/>
                  </a:lnTo>
                  <a:lnTo>
                    <a:pt x="473342" y="429017"/>
                  </a:lnTo>
                  <a:lnTo>
                    <a:pt x="555792" y="152584"/>
                  </a:lnTo>
                  <a:close/>
                  <a:moveTo>
                    <a:pt x="101205" y="0"/>
                  </a:moveTo>
                  <a:lnTo>
                    <a:pt x="288109" y="0"/>
                  </a:lnTo>
                  <a:lnTo>
                    <a:pt x="311600" y="44959"/>
                  </a:lnTo>
                  <a:lnTo>
                    <a:pt x="534344" y="44959"/>
                  </a:lnTo>
                  <a:lnTo>
                    <a:pt x="534344" y="82781"/>
                  </a:lnTo>
                  <a:lnTo>
                    <a:pt x="288574" y="82781"/>
                  </a:lnTo>
                  <a:lnTo>
                    <a:pt x="265176" y="37914"/>
                  </a:lnTo>
                  <a:lnTo>
                    <a:pt x="124138" y="37914"/>
                  </a:lnTo>
                  <a:lnTo>
                    <a:pt x="100741" y="82781"/>
                  </a:lnTo>
                  <a:lnTo>
                    <a:pt x="37882" y="82781"/>
                  </a:lnTo>
                  <a:lnTo>
                    <a:pt x="37882" y="381091"/>
                  </a:lnTo>
                  <a:lnTo>
                    <a:pt x="97491" y="114670"/>
                  </a:lnTo>
                  <a:lnTo>
                    <a:pt x="606580" y="114670"/>
                  </a:lnTo>
                  <a:lnTo>
                    <a:pt x="501661" y="466931"/>
                  </a:lnTo>
                  <a:lnTo>
                    <a:pt x="37882" y="466931"/>
                  </a:lnTo>
                  <a:lnTo>
                    <a:pt x="0" y="466931"/>
                  </a:lnTo>
                  <a:lnTo>
                    <a:pt x="0" y="44959"/>
                  </a:lnTo>
                  <a:lnTo>
                    <a:pt x="77714" y="44959"/>
                  </a:lnTo>
                  <a:close/>
                </a:path>
              </a:pathLst>
            </a:custGeom>
            <a:solidFill>
              <a:srgbClr val="010A1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61" name="组合 31"/>
          <p:cNvGrpSpPr/>
          <p:nvPr/>
        </p:nvGrpSpPr>
        <p:grpSpPr>
          <a:xfrm>
            <a:off x="7443434" y="2206399"/>
            <a:ext cx="3018414" cy="613359"/>
            <a:chOff x="7443434" y="1897971"/>
            <a:chExt cx="3018414" cy="613359"/>
          </a:xfrm>
        </p:grpSpPr>
        <p:sp>
          <p:nvSpPr>
            <p:cNvPr id="62" name="圆角矩形 32"/>
            <p:cNvSpPr/>
            <p:nvPr/>
          </p:nvSpPr>
          <p:spPr>
            <a:xfrm>
              <a:off x="7443434" y="1897971"/>
              <a:ext cx="3018414" cy="613359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>
              <a:outerShdw blurRad="254000" dist="635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63" name="矩形 33"/>
            <p:cNvSpPr/>
            <p:nvPr/>
          </p:nvSpPr>
          <p:spPr>
            <a:xfrm>
              <a:off x="7927365" y="1980866"/>
              <a:ext cx="2050552" cy="43037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2000" b="1" dirty="0">
                  <a:solidFill>
                    <a:srgbClr val="141519"/>
                  </a:solidFill>
                  <a:cs typeface="+mn-ea"/>
                  <a:sym typeface="+mn-lt"/>
                </a:rPr>
                <a:t>方案重点事项</a:t>
              </a:r>
              <a:endParaRPr/>
            </a:p>
          </p:txBody>
        </p:sp>
      </p:grpSp>
      <p:pic>
        <p:nvPicPr>
          <p:cNvPr id="64" name="图片占位符 75"/>
          <p:cNvPicPr>
            <a:picLocks noChangeAspect="1"/>
          </p:cNvPicPr>
          <p:nvPr/>
        </p:nvPicPr>
        <p:blipFill rotWithShape="1">
          <a:blip r:embed="rId3" cstate="print"/>
          <a:srcRect/>
          <a:stretch/>
        </p:blipFill>
        <p:spPr>
          <a:xfrm>
            <a:off x="1816570" y="2390954"/>
            <a:ext cx="1927888" cy="3298649"/>
          </a:xfrm>
          <a:custGeom>
            <a:avLst/>
            <a:gdLst>
              <a:gd name="connsiteX0" fmla="*/ 0 w 5011284"/>
              <a:gd name="connsiteY0" fmla="*/ 0 h 3821373"/>
              <a:gd name="connsiteX1" fmla="*/ 5011284 w 5011284"/>
              <a:gd name="connsiteY1" fmla="*/ 0 h 3821373"/>
              <a:gd name="connsiteX2" fmla="*/ 5011284 w 5011284"/>
              <a:gd name="connsiteY2" fmla="*/ 3821373 h 3821373"/>
              <a:gd name="connsiteX3" fmla="*/ 0 w 5011284"/>
              <a:gd name="connsiteY3" fmla="*/ 3821373 h 3821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11284" h="3821373">
                <a:moveTo>
                  <a:pt x="0" y="0"/>
                </a:moveTo>
                <a:lnTo>
                  <a:pt x="5011284" y="0"/>
                </a:lnTo>
                <a:lnTo>
                  <a:pt x="5011284" y="3821373"/>
                </a:lnTo>
                <a:lnTo>
                  <a:pt x="0" y="3821373"/>
                </a:lnTo>
                <a:close/>
              </a:path>
            </a:pathLst>
          </a:custGeom>
          <a:ln>
            <a:solidFill>
              <a:schemeClr val="bg1">
                <a:lumMod val="75000"/>
              </a:schemeClr>
            </a:solidFill>
          </a:ln>
        </p:spPr>
      </p:pic>
      <p:grpSp>
        <p:nvGrpSpPr>
          <p:cNvPr id="65" name="组合 42"/>
          <p:cNvGrpSpPr/>
          <p:nvPr/>
        </p:nvGrpSpPr>
        <p:grpSpPr>
          <a:xfrm>
            <a:off x="461552" y="552767"/>
            <a:ext cx="5622594" cy="613162"/>
            <a:chOff x="194266" y="321621"/>
            <a:chExt cx="5622594" cy="613162"/>
          </a:xfrm>
        </p:grpSpPr>
        <p:sp>
          <p:nvSpPr>
            <p:cNvPr id="66" name="TextBox 7"/>
            <p:cNvSpPr txBox="1"/>
            <p:nvPr/>
          </p:nvSpPr>
          <p:spPr>
            <a:xfrm>
              <a:off x="1016260" y="398715"/>
              <a:ext cx="4800600" cy="5207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1219020"/>
              <a:r>
                <a:rPr lang="zh-CN" sz="2800">
                  <a:solidFill>
                    <a:srgbClr val="CBBC91">
                      <a:alpha val="100000"/>
                    </a:srgbClr>
                  </a:solidFill>
                  <a:latin typeface="微软雅黑"/>
                  <a:ea typeface="微软雅黑"/>
                  <a:cs typeface="微软雅黑"/>
                  <a:sym typeface="微软雅黑"/>
                </a:rPr>
                <a:t>市场容量及本企业市场占有率</a:t>
              </a:r>
              <a:endParaRPr/>
            </a:p>
          </p:txBody>
        </p:sp>
        <p:sp>
          <p:nvSpPr>
            <p:cNvPr id="67" name="矩形 44"/>
            <p:cNvSpPr/>
            <p:nvPr/>
          </p:nvSpPr>
          <p:spPr>
            <a:xfrm>
              <a:off x="194266" y="321621"/>
              <a:ext cx="695382" cy="613162"/>
            </a:xfrm>
            <a:prstGeom prst="rect">
              <a:avLst/>
            </a:prstGeom>
            <a:noFill/>
            <a:ln w="25400">
              <a:solidFill>
                <a:srgbClr val="CBBC91"/>
              </a:solidFill>
            </a:ln>
            <a:effectLst>
              <a:outerShdw blurRad="1016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dirty="0">
                  <a:solidFill>
                    <a:srgbClr val="CBBC91"/>
                  </a:solidFill>
                  <a:latin typeface="Agency FB" panose="020B0503020202020204" pitchFamily="34" charset="0"/>
                  <a:cs typeface="+mn-ea"/>
                  <a:sym typeface="+mn-lt"/>
                </a:rPr>
                <a:t>06</a:t>
              </a:r>
              <a:endParaRPr lang="zh-CN" altLang="en-US" sz="3600" dirty="0">
                <a:solidFill>
                  <a:srgbClr val="CBBC91"/>
                </a:solidFill>
                <a:latin typeface="Agency FB" panose="020B0503020202020204" pitchFamily="34" charset="0"/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/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椭圆 29"/>
          <p:cNvSpPr/>
          <p:nvPr/>
        </p:nvSpPr>
        <p:spPr>
          <a:xfrm>
            <a:off x="1746350" y="1508020"/>
            <a:ext cx="608738" cy="608738"/>
          </a:xfrm>
          <a:prstGeom prst="ellipse">
            <a:avLst/>
          </a:prstGeom>
          <a:solidFill>
            <a:srgbClr val="CBBC91"/>
          </a:solidFill>
          <a:ln w="28575">
            <a:noFill/>
          </a:ln>
          <a:effectLst>
            <a:outerShdw blurRad="254000" dist="635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 dirty="0">
              <a:solidFill>
                <a:srgbClr val="CBBC91"/>
              </a:solidFill>
              <a:cs typeface="+mn-ea"/>
              <a:sym typeface="+mn-lt"/>
            </a:endParaRPr>
          </a:p>
        </p:txBody>
      </p:sp>
      <p:sp>
        <p:nvSpPr>
          <p:cNvPr id="70" name="椭圆 33"/>
          <p:cNvSpPr/>
          <p:nvPr/>
        </p:nvSpPr>
        <p:spPr>
          <a:xfrm>
            <a:off x="1737030" y="3228542"/>
            <a:ext cx="608738" cy="608738"/>
          </a:xfrm>
          <a:prstGeom prst="ellipse">
            <a:avLst/>
          </a:prstGeom>
          <a:solidFill>
            <a:srgbClr val="CBBC91"/>
          </a:solidFill>
          <a:ln w="28575">
            <a:noFill/>
          </a:ln>
          <a:effectLst>
            <a:outerShdw blurRad="254000" dist="635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 dirty="0">
              <a:solidFill>
                <a:srgbClr val="CBBC91"/>
              </a:solidFill>
              <a:cs typeface="+mn-ea"/>
              <a:sym typeface="+mn-lt"/>
            </a:endParaRPr>
          </a:p>
        </p:txBody>
      </p:sp>
      <p:grpSp>
        <p:nvGrpSpPr>
          <p:cNvPr id="71" name="组合 37" descr="e7d195523061f1c0205959036996ad55c215b892a7aac5c0B9ADEF7896FB48F2EF97163A2DE1401E1875DEDC438B7864AD24CA23553DBBBD975DAF4CAD4A2592689FFB6CEE59FFA55B2702D0E5EE29CDDE744B5A58D848E290B0F3363EEEFF85AEACDB2C4783B3CFD20D9E72AC2F528B09A88B84C6E73CDEC5D6CB26D43C2398027A14BE9DBFE415"/>
          <p:cNvGrpSpPr/>
          <p:nvPr/>
        </p:nvGrpSpPr>
        <p:grpSpPr>
          <a:xfrm>
            <a:off x="2631506" y="1619706"/>
            <a:ext cx="2971799" cy="1308436"/>
            <a:chOff x="8548025" y="1459078"/>
            <a:chExt cx="2971798" cy="1308436"/>
          </a:xfrm>
        </p:grpSpPr>
        <p:sp>
          <p:nvSpPr>
            <p:cNvPr id="72" name="矩形 38"/>
            <p:cNvSpPr/>
            <p:nvPr/>
          </p:nvSpPr>
          <p:spPr>
            <a:xfrm>
              <a:off x="8548025" y="1766855"/>
              <a:ext cx="2971798" cy="100065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indent="457200" algn="just">
                <a:lnSpc>
                  <a:spcPts val="1800"/>
                </a:lnSpc>
                <a:spcAft>
                  <a:spcPts val="1000"/>
                </a:spcAft>
              </a:pPr>
              <a:r>
                <a:rPr lang="zh-CN" sz="1400" b="1" dirty="0">
                  <a:solidFill>
                    <a:srgbClr val="CBBC91">
                      <a:alpha val="100000"/>
                    </a:srgbClr>
                  </a:solidFill>
                  <a:latin typeface="微软雅黑"/>
                  <a:ea typeface="微软雅黑"/>
                  <a:cs typeface="微软雅黑"/>
                  <a:sym typeface="微软雅黑"/>
                </a:rPr>
                <a:t>企业加大市场推广力度，通过线上线下相结合的宣传方式，提高品牌知名度，吸引更多老年学员报名。</a:t>
              </a:r>
              <a:endParaRPr sz="2400" b="1" dirty="0"/>
            </a:p>
          </p:txBody>
        </p:sp>
        <p:sp>
          <p:nvSpPr>
            <p:cNvPr id="73" name="矩形 39"/>
            <p:cNvSpPr/>
            <p:nvPr/>
          </p:nvSpPr>
          <p:spPr>
            <a:xfrm>
              <a:off x="8548025" y="1459078"/>
              <a:ext cx="1631949" cy="34290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sz="1600" b="1">
                  <a:solidFill>
                    <a:srgbClr val="CBBC91">
                      <a:alpha val="100000"/>
                    </a:srgbClr>
                  </a:solidFill>
                  <a:latin typeface="微软雅黑"/>
                  <a:ea typeface="微软雅黑"/>
                  <a:cs typeface="微软雅黑"/>
                  <a:sym typeface="微软雅黑"/>
                </a:rPr>
                <a:t>短期趋势</a:t>
              </a:r>
              <a:endParaRPr/>
            </a:p>
          </p:txBody>
        </p:sp>
      </p:grpSp>
      <p:grpSp>
        <p:nvGrpSpPr>
          <p:cNvPr id="74" name="组合 45" descr="e7d195523061f1c0205959036996ad55c215b892a7aac5c0B9ADEF7896FB48F2EF97163A2DE1401E1875DEDC438B7864AD24CA23553DBBBD975DAF4CAD4A2592689FFB6CEE59FFA55B2702D0E5EE29CDDE744B5A58D848E290B0F3363EEEFF85AEACDB2C4783B3CFD20D9E72AC2F528B09A88B84C6E73CDEC5D6CB26D43C2398027A14BE9DBFE415"/>
          <p:cNvGrpSpPr/>
          <p:nvPr/>
        </p:nvGrpSpPr>
        <p:grpSpPr>
          <a:xfrm>
            <a:off x="2688656" y="3316136"/>
            <a:ext cx="2863849" cy="1308436"/>
            <a:chOff x="8548025" y="1459078"/>
            <a:chExt cx="2863847" cy="1308437"/>
          </a:xfrm>
        </p:grpSpPr>
        <p:sp>
          <p:nvSpPr>
            <p:cNvPr id="75" name="矩形 46"/>
            <p:cNvSpPr/>
            <p:nvPr/>
          </p:nvSpPr>
          <p:spPr>
            <a:xfrm>
              <a:off x="8548025" y="1766855"/>
              <a:ext cx="2863847" cy="1000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indent="457200" algn="just">
                <a:lnSpc>
                  <a:spcPts val="1800"/>
                </a:lnSpc>
                <a:spcAft>
                  <a:spcPts val="1000"/>
                </a:spcAft>
              </a:pPr>
              <a:r>
                <a:rPr lang="zh-CN" altLang="en-US" sz="1400" b="1" dirty="0">
                  <a:solidFill>
                    <a:srgbClr val="CBBC91">
                      <a:alpha val="100000"/>
                    </a:srgbClr>
                  </a:solidFill>
                  <a:latin typeface="微软雅黑"/>
                  <a:ea typeface="微软雅黑"/>
                  <a:sym typeface="微软雅黑"/>
                </a:rPr>
                <a:t>企业教学体系的不断完善，课程内容的不断丰富，以及教学质量的持续提升，将吸引更多不同层次和需求的老年学员。</a:t>
              </a:r>
              <a:endParaRPr sz="1400" b="1" dirty="0">
                <a:solidFill>
                  <a:srgbClr val="CBBC91">
                    <a:alpha val="100000"/>
                  </a:srgbClr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76" name="矩形 47"/>
            <p:cNvSpPr/>
            <p:nvPr/>
          </p:nvSpPr>
          <p:spPr>
            <a:xfrm>
              <a:off x="8548025" y="1459078"/>
              <a:ext cx="1638298" cy="3428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sz="1600" b="1">
                  <a:solidFill>
                    <a:srgbClr val="CBBC91">
                      <a:alpha val="100000"/>
                    </a:srgbClr>
                  </a:solidFill>
                  <a:latin typeface="微软雅黑"/>
                  <a:ea typeface="微软雅黑"/>
                  <a:cs typeface="微软雅黑"/>
                  <a:sym typeface="微软雅黑"/>
                </a:rPr>
                <a:t>中期趋势</a:t>
              </a:r>
              <a:r>
                <a:rPr lang="en-US" sz="1600" b="1">
                  <a:solidFill>
                    <a:srgbClr val="CBBC91">
                      <a:alpha val="100000"/>
                    </a:srgbClr>
                  </a:solidFill>
                  <a:latin typeface="微软雅黑"/>
                  <a:ea typeface="微软雅黑"/>
                  <a:cs typeface="微软雅黑"/>
                  <a:sym typeface="微软雅黑"/>
                </a:rPr>
                <a:t> 	</a:t>
              </a:r>
              <a:endParaRPr/>
            </a:p>
          </p:txBody>
        </p:sp>
      </p:grpSp>
      <p:grpSp>
        <p:nvGrpSpPr>
          <p:cNvPr id="77" name="组合 52" descr="e7d195523061f1c0205959036996ad55c215b892a7aac5c0B9ADEF7896FB48F2EF97163A2DE1401E1875DEDC438B7864AD24CA23553DBBBD975DAF4CAD4A2592689FFB6CEE59FFA55B2702D0E5EE29CDDE744B5A58D848E290B0F3363EEEFF85AEACDB2C4783B3CFD20D9E72AC2F528B09A88B84C6E73CDEC5D6CB26D43C2398027A14BE9DBFE415"/>
          <p:cNvGrpSpPr/>
          <p:nvPr/>
        </p:nvGrpSpPr>
        <p:grpSpPr>
          <a:xfrm>
            <a:off x="1861836" y="1648824"/>
            <a:ext cx="369488" cy="372593"/>
            <a:chOff x="5216526" y="1358901"/>
            <a:chExt cx="566738" cy="571500"/>
          </a:xfrm>
          <a:solidFill>
            <a:schemeClr val="bg1"/>
          </a:solidFill>
        </p:grpSpPr>
        <p:sp>
          <p:nvSpPr>
            <p:cNvPr id="78" name="Freeform 78"/>
            <p:cNvSpPr/>
            <p:nvPr/>
          </p:nvSpPr>
          <p:spPr bwMode="auto">
            <a:xfrm>
              <a:off x="5416551" y="1562101"/>
              <a:ext cx="366713" cy="368300"/>
            </a:xfrm>
            <a:custGeom>
              <a:avLst/>
              <a:gdLst>
                <a:gd name="T0" fmla="*/ 27 w 97"/>
                <a:gd name="T1" fmla="*/ 26 h 98"/>
                <a:gd name="T2" fmla="*/ 26 w 97"/>
                <a:gd name="T3" fmla="*/ 27 h 98"/>
                <a:gd name="T4" fmla="*/ 0 w 97"/>
                <a:gd name="T5" fmla="*/ 90 h 98"/>
                <a:gd name="T6" fmla="*/ 0 w 97"/>
                <a:gd name="T7" fmla="*/ 91 h 98"/>
                <a:gd name="T8" fmla="*/ 1 w 97"/>
                <a:gd name="T9" fmla="*/ 93 h 98"/>
                <a:gd name="T10" fmla="*/ 53 w 97"/>
                <a:gd name="T11" fmla="*/ 89 h 98"/>
                <a:gd name="T12" fmla="*/ 89 w 97"/>
                <a:gd name="T13" fmla="*/ 51 h 98"/>
                <a:gd name="T14" fmla="*/ 92 w 97"/>
                <a:gd name="T15" fmla="*/ 2 h 98"/>
                <a:gd name="T16" fmla="*/ 91 w 97"/>
                <a:gd name="T17" fmla="*/ 1 h 98"/>
                <a:gd name="T18" fmla="*/ 89 w 97"/>
                <a:gd name="T19" fmla="*/ 1 h 98"/>
                <a:gd name="T20" fmla="*/ 27 w 97"/>
                <a:gd name="T21" fmla="*/ 26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7" h="98">
                  <a:moveTo>
                    <a:pt x="27" y="26"/>
                  </a:moveTo>
                  <a:cubicBezTo>
                    <a:pt x="26" y="26"/>
                    <a:pt x="26" y="27"/>
                    <a:pt x="26" y="27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1"/>
                    <a:pt x="0" y="91"/>
                  </a:cubicBezTo>
                  <a:cubicBezTo>
                    <a:pt x="0" y="92"/>
                    <a:pt x="1" y="92"/>
                    <a:pt x="1" y="93"/>
                  </a:cubicBezTo>
                  <a:cubicBezTo>
                    <a:pt x="19" y="98"/>
                    <a:pt x="37" y="96"/>
                    <a:pt x="53" y="89"/>
                  </a:cubicBezTo>
                  <a:cubicBezTo>
                    <a:pt x="70" y="81"/>
                    <a:pt x="82" y="67"/>
                    <a:pt x="89" y="51"/>
                  </a:cubicBezTo>
                  <a:cubicBezTo>
                    <a:pt x="96" y="35"/>
                    <a:pt x="97" y="18"/>
                    <a:pt x="92" y="2"/>
                  </a:cubicBezTo>
                  <a:cubicBezTo>
                    <a:pt x="92" y="2"/>
                    <a:pt x="92" y="1"/>
                    <a:pt x="91" y="1"/>
                  </a:cubicBezTo>
                  <a:cubicBezTo>
                    <a:pt x="90" y="0"/>
                    <a:pt x="90" y="0"/>
                    <a:pt x="89" y="1"/>
                  </a:cubicBezTo>
                  <a:lnTo>
                    <a:pt x="27" y="2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 dirty="0">
                <a:solidFill>
                  <a:srgbClr val="CBBC91"/>
                </a:solidFill>
                <a:cs typeface="+mn-ea"/>
                <a:sym typeface="+mn-lt"/>
              </a:endParaRPr>
            </a:p>
          </p:txBody>
        </p:sp>
        <p:sp>
          <p:nvSpPr>
            <p:cNvPr id="79" name="Freeform 79"/>
            <p:cNvSpPr>
              <a:spLocks noEditPoints="1"/>
            </p:cNvSpPr>
            <p:nvPr/>
          </p:nvSpPr>
          <p:spPr bwMode="auto">
            <a:xfrm>
              <a:off x="5359401" y="1358901"/>
              <a:ext cx="385763" cy="263525"/>
            </a:xfrm>
            <a:custGeom>
              <a:avLst/>
              <a:gdLst>
                <a:gd name="T0" fmla="*/ 41 w 102"/>
                <a:gd name="T1" fmla="*/ 69 h 70"/>
                <a:gd name="T2" fmla="*/ 100 w 102"/>
                <a:gd name="T3" fmla="*/ 45 h 70"/>
                <a:gd name="T4" fmla="*/ 101 w 102"/>
                <a:gd name="T5" fmla="*/ 43 h 70"/>
                <a:gd name="T6" fmla="*/ 101 w 102"/>
                <a:gd name="T7" fmla="*/ 42 h 70"/>
                <a:gd name="T8" fmla="*/ 65 w 102"/>
                <a:gd name="T9" fmla="*/ 9 h 70"/>
                <a:gd name="T10" fmla="*/ 1 w 102"/>
                <a:gd name="T11" fmla="*/ 13 h 70"/>
                <a:gd name="T12" fmla="*/ 0 w 102"/>
                <a:gd name="T13" fmla="*/ 14 h 70"/>
                <a:gd name="T14" fmla="*/ 0 w 102"/>
                <a:gd name="T15" fmla="*/ 14 h 70"/>
                <a:gd name="T16" fmla="*/ 0 w 102"/>
                <a:gd name="T17" fmla="*/ 16 h 70"/>
                <a:gd name="T18" fmla="*/ 38 w 102"/>
                <a:gd name="T19" fmla="*/ 68 h 70"/>
                <a:gd name="T20" fmla="*/ 41 w 102"/>
                <a:gd name="T21" fmla="*/ 69 h 70"/>
                <a:gd name="T22" fmla="*/ 43 w 102"/>
                <a:gd name="T23" fmla="*/ 56 h 70"/>
                <a:gd name="T24" fmla="*/ 16 w 102"/>
                <a:gd name="T25" fmla="*/ 19 h 70"/>
                <a:gd name="T26" fmla="*/ 32 w 102"/>
                <a:gd name="T27" fmla="*/ 15 h 70"/>
                <a:gd name="T28" fmla="*/ 61 w 102"/>
                <a:gd name="T29" fmla="*/ 20 h 70"/>
                <a:gd name="T30" fmla="*/ 79 w 102"/>
                <a:gd name="T31" fmla="*/ 31 h 70"/>
                <a:gd name="T32" fmla="*/ 85 w 102"/>
                <a:gd name="T33" fmla="*/ 38 h 70"/>
                <a:gd name="T34" fmla="*/ 43 w 102"/>
                <a:gd name="T35" fmla="*/ 56 h 70"/>
                <a:gd name="T36" fmla="*/ 43 w 102"/>
                <a:gd name="T37" fmla="*/ 56 h 70"/>
                <a:gd name="T38" fmla="*/ 43 w 102"/>
                <a:gd name="T39" fmla="*/ 56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2" h="70">
                  <a:moveTo>
                    <a:pt x="41" y="69"/>
                  </a:moveTo>
                  <a:cubicBezTo>
                    <a:pt x="100" y="45"/>
                    <a:pt x="100" y="45"/>
                    <a:pt x="100" y="45"/>
                  </a:cubicBezTo>
                  <a:cubicBezTo>
                    <a:pt x="101" y="44"/>
                    <a:pt x="101" y="44"/>
                    <a:pt x="101" y="43"/>
                  </a:cubicBezTo>
                  <a:cubicBezTo>
                    <a:pt x="102" y="43"/>
                    <a:pt x="102" y="42"/>
                    <a:pt x="101" y="42"/>
                  </a:cubicBezTo>
                  <a:cubicBezTo>
                    <a:pt x="93" y="27"/>
                    <a:pt x="81" y="15"/>
                    <a:pt x="65" y="9"/>
                  </a:cubicBezTo>
                  <a:cubicBezTo>
                    <a:pt x="44" y="0"/>
                    <a:pt x="21" y="2"/>
                    <a:pt x="1" y="13"/>
                  </a:cubicBezTo>
                  <a:cubicBezTo>
                    <a:pt x="1" y="13"/>
                    <a:pt x="0" y="13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5"/>
                    <a:pt x="0" y="16"/>
                    <a:pt x="0" y="16"/>
                  </a:cubicBezTo>
                  <a:cubicBezTo>
                    <a:pt x="38" y="68"/>
                    <a:pt x="38" y="68"/>
                    <a:pt x="38" y="68"/>
                  </a:cubicBezTo>
                  <a:cubicBezTo>
                    <a:pt x="38" y="69"/>
                    <a:pt x="40" y="70"/>
                    <a:pt x="41" y="69"/>
                  </a:cubicBezTo>
                  <a:close/>
                  <a:moveTo>
                    <a:pt x="43" y="56"/>
                  </a:moveTo>
                  <a:cubicBezTo>
                    <a:pt x="16" y="19"/>
                    <a:pt x="16" y="19"/>
                    <a:pt x="16" y="19"/>
                  </a:cubicBezTo>
                  <a:cubicBezTo>
                    <a:pt x="22" y="17"/>
                    <a:pt x="27" y="16"/>
                    <a:pt x="32" y="15"/>
                  </a:cubicBezTo>
                  <a:cubicBezTo>
                    <a:pt x="42" y="14"/>
                    <a:pt x="52" y="16"/>
                    <a:pt x="61" y="20"/>
                  </a:cubicBezTo>
                  <a:cubicBezTo>
                    <a:pt x="67" y="23"/>
                    <a:pt x="74" y="26"/>
                    <a:pt x="79" y="31"/>
                  </a:cubicBezTo>
                  <a:cubicBezTo>
                    <a:pt x="81" y="34"/>
                    <a:pt x="83" y="36"/>
                    <a:pt x="85" y="38"/>
                  </a:cubicBezTo>
                  <a:lnTo>
                    <a:pt x="43" y="56"/>
                  </a:lnTo>
                  <a:close/>
                  <a:moveTo>
                    <a:pt x="43" y="56"/>
                  </a:moveTo>
                  <a:cubicBezTo>
                    <a:pt x="43" y="56"/>
                    <a:pt x="43" y="56"/>
                    <a:pt x="43" y="56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 dirty="0">
                <a:solidFill>
                  <a:srgbClr val="CBBC91"/>
                </a:solidFill>
                <a:cs typeface="+mn-ea"/>
                <a:sym typeface="+mn-lt"/>
              </a:endParaRPr>
            </a:p>
          </p:txBody>
        </p:sp>
        <p:sp>
          <p:nvSpPr>
            <p:cNvPr id="80" name="Freeform 80"/>
            <p:cNvSpPr>
              <a:spLocks noEditPoints="1"/>
            </p:cNvSpPr>
            <p:nvPr/>
          </p:nvSpPr>
          <p:spPr bwMode="auto">
            <a:xfrm>
              <a:off x="5216526" y="1438276"/>
              <a:ext cx="260350" cy="450850"/>
            </a:xfrm>
            <a:custGeom>
              <a:avLst/>
              <a:gdLst>
                <a:gd name="T0" fmla="*/ 43 w 69"/>
                <a:gd name="T1" fmla="*/ 118 h 120"/>
                <a:gd name="T2" fmla="*/ 68 w 69"/>
                <a:gd name="T3" fmla="*/ 57 h 120"/>
                <a:gd name="T4" fmla="*/ 68 w 69"/>
                <a:gd name="T5" fmla="*/ 55 h 120"/>
                <a:gd name="T6" fmla="*/ 29 w 69"/>
                <a:gd name="T7" fmla="*/ 1 h 120"/>
                <a:gd name="T8" fmla="*/ 28 w 69"/>
                <a:gd name="T9" fmla="*/ 0 h 120"/>
                <a:gd name="T10" fmla="*/ 26 w 69"/>
                <a:gd name="T11" fmla="*/ 1 h 120"/>
                <a:gd name="T12" fmla="*/ 8 w 69"/>
                <a:gd name="T13" fmla="*/ 27 h 120"/>
                <a:gd name="T14" fmla="*/ 6 w 69"/>
                <a:gd name="T15" fmla="*/ 80 h 120"/>
                <a:gd name="T16" fmla="*/ 40 w 69"/>
                <a:gd name="T17" fmla="*/ 119 h 120"/>
                <a:gd name="T18" fmla="*/ 42 w 69"/>
                <a:gd name="T19" fmla="*/ 120 h 120"/>
                <a:gd name="T20" fmla="*/ 43 w 69"/>
                <a:gd name="T21" fmla="*/ 118 h 120"/>
                <a:gd name="T22" fmla="*/ 43 w 69"/>
                <a:gd name="T23" fmla="*/ 118 h 120"/>
                <a:gd name="T24" fmla="*/ 43 w 69"/>
                <a:gd name="T25" fmla="*/ 118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9" h="120">
                  <a:moveTo>
                    <a:pt x="43" y="118"/>
                  </a:moveTo>
                  <a:cubicBezTo>
                    <a:pt x="68" y="57"/>
                    <a:pt x="68" y="57"/>
                    <a:pt x="68" y="57"/>
                  </a:cubicBezTo>
                  <a:cubicBezTo>
                    <a:pt x="69" y="57"/>
                    <a:pt x="69" y="56"/>
                    <a:pt x="68" y="55"/>
                  </a:cubicBezTo>
                  <a:cubicBezTo>
                    <a:pt x="29" y="1"/>
                    <a:pt x="29" y="1"/>
                    <a:pt x="29" y="1"/>
                  </a:cubicBezTo>
                  <a:cubicBezTo>
                    <a:pt x="29" y="1"/>
                    <a:pt x="29" y="1"/>
                    <a:pt x="28" y="0"/>
                  </a:cubicBezTo>
                  <a:cubicBezTo>
                    <a:pt x="27" y="0"/>
                    <a:pt x="27" y="1"/>
                    <a:pt x="26" y="1"/>
                  </a:cubicBezTo>
                  <a:cubicBezTo>
                    <a:pt x="18" y="8"/>
                    <a:pt x="12" y="17"/>
                    <a:pt x="8" y="27"/>
                  </a:cubicBezTo>
                  <a:cubicBezTo>
                    <a:pt x="1" y="44"/>
                    <a:pt x="0" y="63"/>
                    <a:pt x="6" y="80"/>
                  </a:cubicBezTo>
                  <a:cubicBezTo>
                    <a:pt x="12" y="97"/>
                    <a:pt x="24" y="111"/>
                    <a:pt x="40" y="119"/>
                  </a:cubicBezTo>
                  <a:cubicBezTo>
                    <a:pt x="40" y="120"/>
                    <a:pt x="41" y="120"/>
                    <a:pt x="42" y="120"/>
                  </a:cubicBezTo>
                  <a:cubicBezTo>
                    <a:pt x="42" y="119"/>
                    <a:pt x="43" y="119"/>
                    <a:pt x="43" y="118"/>
                  </a:cubicBezTo>
                  <a:close/>
                  <a:moveTo>
                    <a:pt x="43" y="118"/>
                  </a:moveTo>
                  <a:cubicBezTo>
                    <a:pt x="43" y="118"/>
                    <a:pt x="43" y="118"/>
                    <a:pt x="43" y="118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 dirty="0">
                <a:solidFill>
                  <a:srgbClr val="CBBC9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81" name="组合 64" descr="e7d195523061f1c0205959036996ad55c215b892a7aac5c0B9ADEF7896FB48F2EF97163A2DE1401E1875DEDC438B7864AD24CA23553DBBBD975DAF4CAD4A2592689FFB6CEE59FFA55B2702D0E5EE29CDDE744B5A58D848E290B0F3363EEEFF85AEACDB2C4783B3CFD20D9E72AC2F528B09A88B84C6E73CDEC5D6CB26D43C2398027A14BE9DBFE415"/>
          <p:cNvGrpSpPr/>
          <p:nvPr/>
        </p:nvGrpSpPr>
        <p:grpSpPr>
          <a:xfrm>
            <a:off x="1843204" y="3316136"/>
            <a:ext cx="425379" cy="404679"/>
            <a:chOff x="6323014" y="4870451"/>
            <a:chExt cx="652463" cy="620713"/>
          </a:xfrm>
          <a:solidFill>
            <a:schemeClr val="bg1"/>
          </a:solidFill>
        </p:grpSpPr>
        <p:sp>
          <p:nvSpPr>
            <p:cNvPr id="82" name="Freeform 81"/>
            <p:cNvSpPr/>
            <p:nvPr/>
          </p:nvSpPr>
          <p:spPr bwMode="auto">
            <a:xfrm>
              <a:off x="6789739" y="4870451"/>
              <a:ext cx="185738" cy="185738"/>
            </a:xfrm>
            <a:custGeom>
              <a:avLst/>
              <a:gdLst>
                <a:gd name="T0" fmla="*/ 38 w 49"/>
                <a:gd name="T1" fmla="*/ 11 h 49"/>
                <a:gd name="T2" fmla="*/ 3 w 49"/>
                <a:gd name="T3" fmla="*/ 7 h 49"/>
                <a:gd name="T4" fmla="*/ 2 w 49"/>
                <a:gd name="T5" fmla="*/ 15 h 49"/>
                <a:gd name="T6" fmla="*/ 34 w 49"/>
                <a:gd name="T7" fmla="*/ 47 h 49"/>
                <a:gd name="T8" fmla="*/ 42 w 49"/>
                <a:gd name="T9" fmla="*/ 46 h 49"/>
                <a:gd name="T10" fmla="*/ 38 w 49"/>
                <a:gd name="T11" fmla="*/ 11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" h="49">
                  <a:moveTo>
                    <a:pt x="38" y="11"/>
                  </a:moveTo>
                  <a:cubicBezTo>
                    <a:pt x="28" y="2"/>
                    <a:pt x="14" y="0"/>
                    <a:pt x="3" y="7"/>
                  </a:cubicBezTo>
                  <a:cubicBezTo>
                    <a:pt x="0" y="9"/>
                    <a:pt x="0" y="13"/>
                    <a:pt x="2" y="15"/>
                  </a:cubicBezTo>
                  <a:cubicBezTo>
                    <a:pt x="34" y="47"/>
                    <a:pt x="34" y="47"/>
                    <a:pt x="34" y="47"/>
                  </a:cubicBezTo>
                  <a:cubicBezTo>
                    <a:pt x="36" y="49"/>
                    <a:pt x="40" y="49"/>
                    <a:pt x="42" y="46"/>
                  </a:cubicBezTo>
                  <a:cubicBezTo>
                    <a:pt x="49" y="35"/>
                    <a:pt x="47" y="21"/>
                    <a:pt x="38" y="1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 dirty="0">
                <a:solidFill>
                  <a:srgbClr val="CBBC91"/>
                </a:solidFill>
                <a:cs typeface="+mn-ea"/>
                <a:sym typeface="+mn-lt"/>
              </a:endParaRPr>
            </a:p>
          </p:txBody>
        </p:sp>
        <p:sp>
          <p:nvSpPr>
            <p:cNvPr id="83" name="Freeform 82"/>
            <p:cNvSpPr>
              <a:spLocks noEditPoints="1"/>
            </p:cNvSpPr>
            <p:nvPr/>
          </p:nvSpPr>
          <p:spPr bwMode="auto">
            <a:xfrm>
              <a:off x="6364289" y="4924426"/>
              <a:ext cx="554038" cy="566738"/>
            </a:xfrm>
            <a:custGeom>
              <a:avLst/>
              <a:gdLst>
                <a:gd name="T0" fmla="*/ 134 w 147"/>
                <a:gd name="T1" fmla="*/ 115 h 151"/>
                <a:gd name="T2" fmla="*/ 147 w 147"/>
                <a:gd name="T3" fmla="*/ 72 h 151"/>
                <a:gd name="T4" fmla="*/ 75 w 147"/>
                <a:gd name="T5" fmla="*/ 0 h 151"/>
                <a:gd name="T6" fmla="*/ 74 w 147"/>
                <a:gd name="T7" fmla="*/ 0 h 151"/>
                <a:gd name="T8" fmla="*/ 3 w 147"/>
                <a:gd name="T9" fmla="*/ 72 h 151"/>
                <a:gd name="T10" fmla="*/ 15 w 147"/>
                <a:gd name="T11" fmla="*/ 112 h 151"/>
                <a:gd name="T12" fmla="*/ 2 w 147"/>
                <a:gd name="T13" fmla="*/ 137 h 151"/>
                <a:gd name="T14" fmla="*/ 6 w 147"/>
                <a:gd name="T15" fmla="*/ 150 h 151"/>
                <a:gd name="T16" fmla="*/ 11 w 147"/>
                <a:gd name="T17" fmla="*/ 151 h 151"/>
                <a:gd name="T18" fmla="*/ 20 w 147"/>
                <a:gd name="T19" fmla="*/ 146 h 151"/>
                <a:gd name="T20" fmla="*/ 29 w 147"/>
                <a:gd name="T21" fmla="*/ 128 h 151"/>
                <a:gd name="T22" fmla="*/ 74 w 147"/>
                <a:gd name="T23" fmla="*/ 145 h 151"/>
                <a:gd name="T24" fmla="*/ 75 w 147"/>
                <a:gd name="T25" fmla="*/ 145 h 151"/>
                <a:gd name="T26" fmla="*/ 119 w 147"/>
                <a:gd name="T27" fmla="*/ 129 h 151"/>
                <a:gd name="T28" fmla="*/ 127 w 147"/>
                <a:gd name="T29" fmla="*/ 146 h 151"/>
                <a:gd name="T30" fmla="*/ 136 w 147"/>
                <a:gd name="T31" fmla="*/ 151 h 151"/>
                <a:gd name="T32" fmla="*/ 141 w 147"/>
                <a:gd name="T33" fmla="*/ 150 h 151"/>
                <a:gd name="T34" fmla="*/ 145 w 147"/>
                <a:gd name="T35" fmla="*/ 137 h 151"/>
                <a:gd name="T36" fmla="*/ 134 w 147"/>
                <a:gd name="T37" fmla="*/ 115 h 151"/>
                <a:gd name="T38" fmla="*/ 75 w 147"/>
                <a:gd name="T39" fmla="*/ 125 h 151"/>
                <a:gd name="T40" fmla="*/ 74 w 147"/>
                <a:gd name="T41" fmla="*/ 125 h 151"/>
                <a:gd name="T42" fmla="*/ 22 w 147"/>
                <a:gd name="T43" fmla="*/ 72 h 151"/>
                <a:gd name="T44" fmla="*/ 74 w 147"/>
                <a:gd name="T45" fmla="*/ 20 h 151"/>
                <a:gd name="T46" fmla="*/ 75 w 147"/>
                <a:gd name="T47" fmla="*/ 19 h 151"/>
                <a:gd name="T48" fmla="*/ 128 w 147"/>
                <a:gd name="T49" fmla="*/ 72 h 151"/>
                <a:gd name="T50" fmla="*/ 75 w 147"/>
                <a:gd name="T51" fmla="*/ 125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7" h="151">
                  <a:moveTo>
                    <a:pt x="134" y="115"/>
                  </a:moveTo>
                  <a:cubicBezTo>
                    <a:pt x="142" y="103"/>
                    <a:pt x="147" y="88"/>
                    <a:pt x="147" y="72"/>
                  </a:cubicBezTo>
                  <a:cubicBezTo>
                    <a:pt x="147" y="32"/>
                    <a:pt x="115" y="0"/>
                    <a:pt x="75" y="0"/>
                  </a:cubicBezTo>
                  <a:cubicBezTo>
                    <a:pt x="75" y="0"/>
                    <a:pt x="74" y="0"/>
                    <a:pt x="74" y="0"/>
                  </a:cubicBezTo>
                  <a:cubicBezTo>
                    <a:pt x="35" y="0"/>
                    <a:pt x="3" y="33"/>
                    <a:pt x="3" y="72"/>
                  </a:cubicBezTo>
                  <a:cubicBezTo>
                    <a:pt x="3" y="87"/>
                    <a:pt x="7" y="101"/>
                    <a:pt x="15" y="112"/>
                  </a:cubicBezTo>
                  <a:cubicBezTo>
                    <a:pt x="2" y="137"/>
                    <a:pt x="2" y="137"/>
                    <a:pt x="2" y="137"/>
                  </a:cubicBezTo>
                  <a:cubicBezTo>
                    <a:pt x="0" y="142"/>
                    <a:pt x="2" y="148"/>
                    <a:pt x="6" y="150"/>
                  </a:cubicBezTo>
                  <a:cubicBezTo>
                    <a:pt x="8" y="151"/>
                    <a:pt x="9" y="151"/>
                    <a:pt x="11" y="151"/>
                  </a:cubicBezTo>
                  <a:cubicBezTo>
                    <a:pt x="14" y="151"/>
                    <a:pt x="18" y="149"/>
                    <a:pt x="20" y="146"/>
                  </a:cubicBezTo>
                  <a:cubicBezTo>
                    <a:pt x="29" y="128"/>
                    <a:pt x="29" y="128"/>
                    <a:pt x="29" y="128"/>
                  </a:cubicBezTo>
                  <a:cubicBezTo>
                    <a:pt x="41" y="138"/>
                    <a:pt x="57" y="145"/>
                    <a:pt x="74" y="145"/>
                  </a:cubicBezTo>
                  <a:cubicBezTo>
                    <a:pt x="74" y="145"/>
                    <a:pt x="75" y="145"/>
                    <a:pt x="75" y="145"/>
                  </a:cubicBezTo>
                  <a:cubicBezTo>
                    <a:pt x="92" y="145"/>
                    <a:pt x="107" y="139"/>
                    <a:pt x="119" y="129"/>
                  </a:cubicBezTo>
                  <a:cubicBezTo>
                    <a:pt x="127" y="146"/>
                    <a:pt x="127" y="146"/>
                    <a:pt x="127" y="146"/>
                  </a:cubicBezTo>
                  <a:cubicBezTo>
                    <a:pt x="129" y="149"/>
                    <a:pt x="133" y="151"/>
                    <a:pt x="136" y="151"/>
                  </a:cubicBezTo>
                  <a:cubicBezTo>
                    <a:pt x="138" y="151"/>
                    <a:pt x="139" y="151"/>
                    <a:pt x="141" y="150"/>
                  </a:cubicBezTo>
                  <a:cubicBezTo>
                    <a:pt x="145" y="148"/>
                    <a:pt x="147" y="142"/>
                    <a:pt x="145" y="137"/>
                  </a:cubicBezTo>
                  <a:lnTo>
                    <a:pt x="134" y="115"/>
                  </a:lnTo>
                  <a:close/>
                  <a:moveTo>
                    <a:pt x="75" y="125"/>
                  </a:moveTo>
                  <a:cubicBezTo>
                    <a:pt x="75" y="125"/>
                    <a:pt x="74" y="125"/>
                    <a:pt x="74" y="125"/>
                  </a:cubicBezTo>
                  <a:cubicBezTo>
                    <a:pt x="45" y="125"/>
                    <a:pt x="22" y="101"/>
                    <a:pt x="22" y="72"/>
                  </a:cubicBezTo>
                  <a:cubicBezTo>
                    <a:pt x="22" y="43"/>
                    <a:pt x="45" y="20"/>
                    <a:pt x="74" y="20"/>
                  </a:cubicBezTo>
                  <a:cubicBezTo>
                    <a:pt x="74" y="20"/>
                    <a:pt x="75" y="19"/>
                    <a:pt x="75" y="19"/>
                  </a:cubicBezTo>
                  <a:cubicBezTo>
                    <a:pt x="104" y="19"/>
                    <a:pt x="128" y="43"/>
                    <a:pt x="128" y="72"/>
                  </a:cubicBezTo>
                  <a:cubicBezTo>
                    <a:pt x="128" y="102"/>
                    <a:pt x="104" y="125"/>
                    <a:pt x="75" y="12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 dirty="0">
                <a:solidFill>
                  <a:srgbClr val="CBBC91"/>
                </a:solidFill>
                <a:cs typeface="+mn-ea"/>
                <a:sym typeface="+mn-lt"/>
              </a:endParaRPr>
            </a:p>
          </p:txBody>
        </p:sp>
        <p:sp>
          <p:nvSpPr>
            <p:cNvPr id="84" name="Freeform 83"/>
            <p:cNvSpPr/>
            <p:nvPr/>
          </p:nvSpPr>
          <p:spPr bwMode="auto">
            <a:xfrm>
              <a:off x="6534151" y="5092701"/>
              <a:ext cx="131763" cy="236538"/>
            </a:xfrm>
            <a:custGeom>
              <a:avLst/>
              <a:gdLst>
                <a:gd name="T0" fmla="*/ 30 w 35"/>
                <a:gd name="T1" fmla="*/ 0 h 63"/>
                <a:gd name="T2" fmla="*/ 29 w 35"/>
                <a:gd name="T3" fmla="*/ 0 h 63"/>
                <a:gd name="T4" fmla="*/ 24 w 35"/>
                <a:gd name="T5" fmla="*/ 6 h 63"/>
                <a:gd name="T6" fmla="*/ 24 w 35"/>
                <a:gd name="T7" fmla="*/ 27 h 63"/>
                <a:gd name="T8" fmla="*/ 2 w 35"/>
                <a:gd name="T9" fmla="*/ 54 h 63"/>
                <a:gd name="T10" fmla="*/ 3 w 35"/>
                <a:gd name="T11" fmla="*/ 61 h 63"/>
                <a:gd name="T12" fmla="*/ 6 w 35"/>
                <a:gd name="T13" fmla="*/ 63 h 63"/>
                <a:gd name="T14" fmla="*/ 10 w 35"/>
                <a:gd name="T15" fmla="*/ 61 h 63"/>
                <a:gd name="T16" fmla="*/ 29 w 35"/>
                <a:gd name="T17" fmla="*/ 39 h 63"/>
                <a:gd name="T18" fmla="*/ 33 w 35"/>
                <a:gd name="T19" fmla="*/ 34 h 63"/>
                <a:gd name="T20" fmla="*/ 35 w 35"/>
                <a:gd name="T21" fmla="*/ 29 h 63"/>
                <a:gd name="T22" fmla="*/ 35 w 35"/>
                <a:gd name="T23" fmla="*/ 6 h 63"/>
                <a:gd name="T24" fmla="*/ 30 w 35"/>
                <a:gd name="T2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5" h="63">
                  <a:moveTo>
                    <a:pt x="30" y="0"/>
                  </a:moveTo>
                  <a:cubicBezTo>
                    <a:pt x="30" y="0"/>
                    <a:pt x="29" y="0"/>
                    <a:pt x="29" y="0"/>
                  </a:cubicBezTo>
                  <a:cubicBezTo>
                    <a:pt x="26" y="1"/>
                    <a:pt x="24" y="3"/>
                    <a:pt x="24" y="6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" y="54"/>
                    <a:pt x="2" y="54"/>
                    <a:pt x="2" y="54"/>
                  </a:cubicBezTo>
                  <a:cubicBezTo>
                    <a:pt x="0" y="56"/>
                    <a:pt x="0" y="59"/>
                    <a:pt x="3" y="61"/>
                  </a:cubicBezTo>
                  <a:cubicBezTo>
                    <a:pt x="4" y="62"/>
                    <a:pt x="5" y="63"/>
                    <a:pt x="6" y="63"/>
                  </a:cubicBezTo>
                  <a:cubicBezTo>
                    <a:pt x="8" y="63"/>
                    <a:pt x="9" y="62"/>
                    <a:pt x="10" y="61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5" y="33"/>
                    <a:pt x="35" y="31"/>
                    <a:pt x="35" y="29"/>
                  </a:cubicBezTo>
                  <a:cubicBezTo>
                    <a:pt x="35" y="6"/>
                    <a:pt x="35" y="6"/>
                    <a:pt x="35" y="6"/>
                  </a:cubicBezTo>
                  <a:cubicBezTo>
                    <a:pt x="35" y="3"/>
                    <a:pt x="33" y="0"/>
                    <a:pt x="3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 dirty="0">
                <a:solidFill>
                  <a:srgbClr val="CBBC91"/>
                </a:solidFill>
                <a:cs typeface="+mn-ea"/>
                <a:sym typeface="+mn-lt"/>
              </a:endParaRPr>
            </a:p>
          </p:txBody>
        </p:sp>
        <p:sp>
          <p:nvSpPr>
            <p:cNvPr id="85" name="Freeform 84"/>
            <p:cNvSpPr/>
            <p:nvPr/>
          </p:nvSpPr>
          <p:spPr bwMode="auto">
            <a:xfrm>
              <a:off x="6323014" y="4870451"/>
              <a:ext cx="184150" cy="185738"/>
            </a:xfrm>
            <a:custGeom>
              <a:avLst/>
              <a:gdLst>
                <a:gd name="T0" fmla="*/ 11 w 49"/>
                <a:gd name="T1" fmla="*/ 11 h 49"/>
                <a:gd name="T2" fmla="*/ 7 w 49"/>
                <a:gd name="T3" fmla="*/ 46 h 49"/>
                <a:gd name="T4" fmla="*/ 14 w 49"/>
                <a:gd name="T5" fmla="*/ 47 h 49"/>
                <a:gd name="T6" fmla="*/ 46 w 49"/>
                <a:gd name="T7" fmla="*/ 15 h 49"/>
                <a:gd name="T8" fmla="*/ 45 w 49"/>
                <a:gd name="T9" fmla="*/ 7 h 49"/>
                <a:gd name="T10" fmla="*/ 11 w 49"/>
                <a:gd name="T11" fmla="*/ 11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" h="49">
                  <a:moveTo>
                    <a:pt x="11" y="11"/>
                  </a:moveTo>
                  <a:cubicBezTo>
                    <a:pt x="1" y="21"/>
                    <a:pt x="0" y="35"/>
                    <a:pt x="7" y="46"/>
                  </a:cubicBezTo>
                  <a:cubicBezTo>
                    <a:pt x="9" y="49"/>
                    <a:pt x="12" y="49"/>
                    <a:pt x="14" y="47"/>
                  </a:cubicBezTo>
                  <a:cubicBezTo>
                    <a:pt x="46" y="15"/>
                    <a:pt x="46" y="15"/>
                    <a:pt x="46" y="15"/>
                  </a:cubicBezTo>
                  <a:cubicBezTo>
                    <a:pt x="49" y="13"/>
                    <a:pt x="48" y="9"/>
                    <a:pt x="45" y="7"/>
                  </a:cubicBezTo>
                  <a:cubicBezTo>
                    <a:pt x="35" y="0"/>
                    <a:pt x="20" y="2"/>
                    <a:pt x="11" y="1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 dirty="0">
                <a:solidFill>
                  <a:srgbClr val="CBBC9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87770BAF-16A1-9346-ACC9-DDCAE084F1D9}"/>
              </a:ext>
            </a:extLst>
          </p:cNvPr>
          <p:cNvGrpSpPr/>
          <p:nvPr/>
        </p:nvGrpSpPr>
        <p:grpSpPr>
          <a:xfrm>
            <a:off x="6751321" y="1594421"/>
            <a:ext cx="5123436" cy="5263579"/>
            <a:chOff x="6751321" y="1594421"/>
            <a:chExt cx="5123436" cy="5263579"/>
          </a:xfrm>
        </p:grpSpPr>
        <p:pic>
          <p:nvPicPr>
            <p:cNvPr id="86" name="H0009(S3)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6751321" y="1594421"/>
              <a:ext cx="5123436" cy="526357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7" name="矩形 72"/>
            <p:cNvSpPr/>
            <p:nvPr/>
          </p:nvSpPr>
          <p:spPr>
            <a:xfrm>
              <a:off x="7404847" y="1980583"/>
              <a:ext cx="1828800" cy="3315557"/>
            </a:xfrm>
            <a:prstGeom prst="rect">
              <a:avLst/>
            </a:prstGeom>
            <a:blipFill dpi="0" rotWithShape="1">
              <a:blip r:embed="rId4" cstate="print"/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cs typeface="+mn-ea"/>
                <a:sym typeface="+mn-lt"/>
              </a:endParaRPr>
            </a:p>
          </p:txBody>
        </p:sp>
      </p:grpSp>
      <p:grpSp>
        <p:nvGrpSpPr>
          <p:cNvPr id="88" name="组合 54"/>
          <p:cNvGrpSpPr/>
          <p:nvPr/>
        </p:nvGrpSpPr>
        <p:grpSpPr>
          <a:xfrm>
            <a:off x="461552" y="552767"/>
            <a:ext cx="4200193" cy="613162"/>
            <a:chOff x="194266" y="321621"/>
            <a:chExt cx="4200196" cy="613162"/>
          </a:xfrm>
        </p:grpSpPr>
        <p:sp>
          <p:nvSpPr>
            <p:cNvPr id="89" name="TextBox 7"/>
            <p:cNvSpPr txBox="1"/>
            <p:nvPr/>
          </p:nvSpPr>
          <p:spPr>
            <a:xfrm>
              <a:off x="1016260" y="398715"/>
              <a:ext cx="3378202" cy="5207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1219020"/>
              <a:r>
                <a:rPr lang="zh-CN" sz="2800" dirty="0">
                  <a:solidFill>
                    <a:srgbClr val="CBBC91">
                      <a:alpha val="100000"/>
                    </a:srgbClr>
                  </a:solidFill>
                  <a:latin typeface="微软雅黑"/>
                  <a:ea typeface="微软雅黑"/>
                  <a:cs typeface="微软雅黑"/>
                  <a:sym typeface="微软雅黑"/>
                </a:rPr>
                <a:t>市场容量的变化趋势</a:t>
              </a:r>
              <a:endParaRPr dirty="0"/>
            </a:p>
          </p:txBody>
        </p:sp>
        <p:sp>
          <p:nvSpPr>
            <p:cNvPr id="90" name="矩形 57"/>
            <p:cNvSpPr/>
            <p:nvPr/>
          </p:nvSpPr>
          <p:spPr>
            <a:xfrm>
              <a:off x="194266" y="321621"/>
              <a:ext cx="695382" cy="613162"/>
            </a:xfrm>
            <a:prstGeom prst="rect">
              <a:avLst/>
            </a:prstGeom>
            <a:noFill/>
            <a:ln w="25400">
              <a:solidFill>
                <a:srgbClr val="CBBC91"/>
              </a:solidFill>
            </a:ln>
            <a:effectLst>
              <a:outerShdw blurRad="1016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dirty="0">
                  <a:solidFill>
                    <a:srgbClr val="CBBC91"/>
                  </a:solidFill>
                  <a:latin typeface="Agency FB" panose="020B0503020202020204" pitchFamily="34" charset="0"/>
                  <a:cs typeface="+mn-ea"/>
                  <a:sym typeface="+mn-lt"/>
                </a:rPr>
                <a:t>06</a:t>
              </a:r>
              <a:endParaRPr lang="zh-CN" altLang="en-US" sz="3600" dirty="0">
                <a:solidFill>
                  <a:srgbClr val="CBBC91"/>
                </a:solidFill>
                <a:latin typeface="Agency FB" panose="020B0503020202020204" pitchFamily="34" charset="0"/>
                <a:cs typeface="+mn-ea"/>
                <a:sym typeface="+mn-lt"/>
              </a:endParaRPr>
            </a:p>
          </p:txBody>
        </p:sp>
      </p:grpSp>
      <p:grpSp>
        <p:nvGrpSpPr>
          <p:cNvPr id="92" name="组合 40" descr="e7d195523061f1c0205959036996ad55c215b892a7aac5c0B9ADEF7896FB48F2EF97163A2DE1401E1875DEDC438B7864AD24CA23553DBBBD975DAF4CAD4A2592689FFB6CEE59FFA55B2702D0E5EE29CDDE744B5A58D848E290B0F3363EEEFF85AEACDB2C4783B3CFD20D9E72AC2F528B09A88B84C6E73CDEC5D6CB26D43C2398027A14BE9DBFE415"/>
          <p:cNvGrpSpPr/>
          <p:nvPr/>
        </p:nvGrpSpPr>
        <p:grpSpPr>
          <a:xfrm>
            <a:off x="2601467" y="5012565"/>
            <a:ext cx="2857500" cy="1082476"/>
            <a:chOff x="8548024" y="1459078"/>
            <a:chExt cx="2857501" cy="1082477"/>
          </a:xfrm>
        </p:grpSpPr>
        <p:sp>
          <p:nvSpPr>
            <p:cNvPr id="93" name="矩形 41"/>
            <p:cNvSpPr/>
            <p:nvPr/>
          </p:nvSpPr>
          <p:spPr>
            <a:xfrm>
              <a:off x="8548025" y="1766855"/>
              <a:ext cx="2857500" cy="77470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indent="457200" algn="just">
                <a:lnSpc>
                  <a:spcPts val="1800"/>
                </a:lnSpc>
                <a:spcAft>
                  <a:spcPts val="1000"/>
                </a:spcAft>
              </a:pPr>
              <a:r>
                <a:rPr lang="zh-CN" altLang="en-US" sz="1400" b="1" dirty="0">
                  <a:solidFill>
                    <a:srgbClr val="CBBC91">
                      <a:alpha val="100000"/>
                    </a:srgbClr>
                  </a:solidFill>
                  <a:latin typeface="微软雅黑"/>
                  <a:ea typeface="微软雅黑"/>
                  <a:sym typeface="微软雅黑"/>
                </a:rPr>
                <a:t>老年教育市场的不断成熟，行业竞争日益激烈，市场容量的增长速度可能会逐渐趋于平稳。</a:t>
              </a:r>
              <a:endParaRPr sz="1400" b="1" dirty="0">
                <a:solidFill>
                  <a:srgbClr val="CBBC91">
                    <a:alpha val="100000"/>
                  </a:srgbClr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94" name="矩形 44"/>
            <p:cNvSpPr/>
            <p:nvPr/>
          </p:nvSpPr>
          <p:spPr>
            <a:xfrm>
              <a:off x="8548024" y="1459078"/>
              <a:ext cx="1511299" cy="3428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sz="1600" b="1">
                  <a:solidFill>
                    <a:srgbClr val="CBBC91">
                      <a:alpha val="100000"/>
                    </a:srgbClr>
                  </a:solidFill>
                  <a:latin typeface="微软雅黑"/>
                  <a:ea typeface="微软雅黑"/>
                  <a:cs typeface="微软雅黑"/>
                  <a:sym typeface="微软雅黑"/>
                </a:rPr>
                <a:t>长期趋势</a:t>
              </a:r>
              <a:endParaRPr/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C7832494-E8F3-4B47-3CC6-464C74B8825C}"/>
              </a:ext>
            </a:extLst>
          </p:cNvPr>
          <p:cNvGrpSpPr/>
          <p:nvPr/>
        </p:nvGrpSpPr>
        <p:grpSpPr>
          <a:xfrm>
            <a:off x="1735631" y="4855375"/>
            <a:ext cx="608738" cy="608738"/>
            <a:chOff x="1735631" y="4855375"/>
            <a:chExt cx="608738" cy="608738"/>
          </a:xfrm>
        </p:grpSpPr>
        <p:sp>
          <p:nvSpPr>
            <p:cNvPr id="91" name="椭圆 36"/>
            <p:cNvSpPr/>
            <p:nvPr/>
          </p:nvSpPr>
          <p:spPr>
            <a:xfrm>
              <a:off x="1735631" y="4855375"/>
              <a:ext cx="608738" cy="608738"/>
            </a:xfrm>
            <a:prstGeom prst="ellipse">
              <a:avLst/>
            </a:prstGeom>
            <a:solidFill>
              <a:srgbClr val="CBBC91"/>
            </a:solidFill>
            <a:ln w="28575">
              <a:noFill/>
            </a:ln>
            <a:effectLst>
              <a:outerShdw blurRad="254000" dist="63500" dir="2700000" algn="tl" rotWithShape="0">
                <a:prstClr val="black">
                  <a:alpha val="3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 dirty="0">
                <a:solidFill>
                  <a:srgbClr val="CBBC91"/>
                </a:solidFill>
                <a:cs typeface="+mn-ea"/>
                <a:sym typeface="+mn-lt"/>
              </a:endParaRPr>
            </a:p>
          </p:txBody>
        </p:sp>
        <p:grpSp>
          <p:nvGrpSpPr>
            <p:cNvPr id="95" name="组合 48" descr="e7d195523061f1c0205959036996ad55c215b892a7aac5c0B9ADEF7896FB48F2EF97163A2DE1401E1875DEDC438B7864AD24CA23553DBBBD975DAF4CAD4A2592689FFB6CEE59FFA55B2702D0E5EE29CDDE744B5A58D848E290B0F3363EEEFF85AEACDB2C4783B3CFD20D9E72AC2F528B09A88B84C6E73CDEC5D6CB26D43C2398027A14BE9DBFE415"/>
            <p:cNvGrpSpPr/>
            <p:nvPr/>
          </p:nvGrpSpPr>
          <p:grpSpPr>
            <a:xfrm>
              <a:off x="1873983" y="4976505"/>
              <a:ext cx="367805" cy="366477"/>
              <a:chOff x="5287964" y="2994026"/>
              <a:chExt cx="879475" cy="876300"/>
            </a:xfrm>
            <a:solidFill>
              <a:schemeClr val="bg1"/>
            </a:solidFill>
          </p:grpSpPr>
          <p:sp>
            <p:nvSpPr>
              <p:cNvPr id="96" name="Freeform 75"/>
              <p:cNvSpPr>
                <a:spLocks noEditPoints="1"/>
              </p:cNvSpPr>
              <p:nvPr/>
            </p:nvSpPr>
            <p:spPr bwMode="auto">
              <a:xfrm>
                <a:off x="5287964" y="3076576"/>
                <a:ext cx="796925" cy="793750"/>
              </a:xfrm>
              <a:custGeom>
                <a:avLst/>
                <a:gdLst>
                  <a:gd name="T0" fmla="*/ 105 w 211"/>
                  <a:gd name="T1" fmla="*/ 211 h 211"/>
                  <a:gd name="T2" fmla="*/ 211 w 211"/>
                  <a:gd name="T3" fmla="*/ 106 h 211"/>
                  <a:gd name="T4" fmla="*/ 198 w 211"/>
                  <a:gd name="T5" fmla="*/ 56 h 211"/>
                  <a:gd name="T6" fmla="*/ 196 w 211"/>
                  <a:gd name="T7" fmla="*/ 56 h 211"/>
                  <a:gd name="T8" fmla="*/ 194 w 211"/>
                  <a:gd name="T9" fmla="*/ 56 h 211"/>
                  <a:gd name="T10" fmla="*/ 181 w 211"/>
                  <a:gd name="T11" fmla="*/ 55 h 211"/>
                  <a:gd name="T12" fmla="*/ 171 w 211"/>
                  <a:gd name="T13" fmla="*/ 65 h 211"/>
                  <a:gd name="T14" fmla="*/ 183 w 211"/>
                  <a:gd name="T15" fmla="*/ 106 h 211"/>
                  <a:gd name="T16" fmla="*/ 105 w 211"/>
                  <a:gd name="T17" fmla="*/ 183 h 211"/>
                  <a:gd name="T18" fmla="*/ 28 w 211"/>
                  <a:gd name="T19" fmla="*/ 106 h 211"/>
                  <a:gd name="T20" fmla="*/ 105 w 211"/>
                  <a:gd name="T21" fmla="*/ 28 h 211"/>
                  <a:gd name="T22" fmla="*/ 146 w 211"/>
                  <a:gd name="T23" fmla="*/ 40 h 211"/>
                  <a:gd name="T24" fmla="*/ 155 w 211"/>
                  <a:gd name="T25" fmla="*/ 31 h 211"/>
                  <a:gd name="T26" fmla="*/ 154 w 211"/>
                  <a:gd name="T27" fmla="*/ 16 h 211"/>
                  <a:gd name="T28" fmla="*/ 154 w 211"/>
                  <a:gd name="T29" fmla="*/ 12 h 211"/>
                  <a:gd name="T30" fmla="*/ 105 w 211"/>
                  <a:gd name="T31" fmla="*/ 0 h 211"/>
                  <a:gd name="T32" fmla="*/ 0 w 211"/>
                  <a:gd name="T33" fmla="*/ 106 h 211"/>
                  <a:gd name="T34" fmla="*/ 105 w 211"/>
                  <a:gd name="T35" fmla="*/ 211 h 211"/>
                  <a:gd name="T36" fmla="*/ 105 w 211"/>
                  <a:gd name="T37" fmla="*/ 211 h 211"/>
                  <a:gd name="T38" fmla="*/ 105 w 211"/>
                  <a:gd name="T39" fmla="*/ 211 h 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11" h="211">
                    <a:moveTo>
                      <a:pt x="105" y="211"/>
                    </a:moveTo>
                    <a:cubicBezTo>
                      <a:pt x="164" y="211"/>
                      <a:pt x="211" y="164"/>
                      <a:pt x="211" y="106"/>
                    </a:cubicBezTo>
                    <a:cubicBezTo>
                      <a:pt x="211" y="88"/>
                      <a:pt x="206" y="71"/>
                      <a:pt x="198" y="56"/>
                    </a:cubicBezTo>
                    <a:cubicBezTo>
                      <a:pt x="198" y="56"/>
                      <a:pt x="197" y="56"/>
                      <a:pt x="196" y="56"/>
                    </a:cubicBezTo>
                    <a:cubicBezTo>
                      <a:pt x="195" y="56"/>
                      <a:pt x="195" y="56"/>
                      <a:pt x="194" y="56"/>
                    </a:cubicBezTo>
                    <a:cubicBezTo>
                      <a:pt x="181" y="55"/>
                      <a:pt x="181" y="55"/>
                      <a:pt x="181" y="55"/>
                    </a:cubicBezTo>
                    <a:cubicBezTo>
                      <a:pt x="171" y="65"/>
                      <a:pt x="171" y="65"/>
                      <a:pt x="171" y="65"/>
                    </a:cubicBezTo>
                    <a:cubicBezTo>
                      <a:pt x="179" y="77"/>
                      <a:pt x="183" y="91"/>
                      <a:pt x="183" y="106"/>
                    </a:cubicBezTo>
                    <a:cubicBezTo>
                      <a:pt x="183" y="149"/>
                      <a:pt x="148" y="183"/>
                      <a:pt x="105" y="183"/>
                    </a:cubicBezTo>
                    <a:cubicBezTo>
                      <a:pt x="62" y="183"/>
                      <a:pt x="28" y="149"/>
                      <a:pt x="28" y="106"/>
                    </a:cubicBezTo>
                    <a:cubicBezTo>
                      <a:pt x="28" y="63"/>
                      <a:pt x="62" y="28"/>
                      <a:pt x="105" y="28"/>
                    </a:cubicBezTo>
                    <a:cubicBezTo>
                      <a:pt x="120" y="28"/>
                      <a:pt x="134" y="32"/>
                      <a:pt x="146" y="40"/>
                    </a:cubicBezTo>
                    <a:cubicBezTo>
                      <a:pt x="155" y="31"/>
                      <a:pt x="155" y="31"/>
                      <a:pt x="155" y="31"/>
                    </a:cubicBezTo>
                    <a:cubicBezTo>
                      <a:pt x="154" y="16"/>
                      <a:pt x="154" y="16"/>
                      <a:pt x="154" y="16"/>
                    </a:cubicBezTo>
                    <a:cubicBezTo>
                      <a:pt x="154" y="14"/>
                      <a:pt x="154" y="13"/>
                      <a:pt x="154" y="12"/>
                    </a:cubicBezTo>
                    <a:cubicBezTo>
                      <a:pt x="139" y="5"/>
                      <a:pt x="123" y="0"/>
                      <a:pt x="105" y="0"/>
                    </a:cubicBezTo>
                    <a:cubicBezTo>
                      <a:pt x="47" y="0"/>
                      <a:pt x="0" y="48"/>
                      <a:pt x="0" y="106"/>
                    </a:cubicBezTo>
                    <a:cubicBezTo>
                      <a:pt x="0" y="164"/>
                      <a:pt x="47" y="211"/>
                      <a:pt x="105" y="211"/>
                    </a:cubicBezTo>
                    <a:close/>
                    <a:moveTo>
                      <a:pt x="105" y="211"/>
                    </a:moveTo>
                    <a:cubicBezTo>
                      <a:pt x="105" y="211"/>
                      <a:pt x="105" y="211"/>
                      <a:pt x="105" y="211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solidFill>
                    <a:srgbClr val="CBBC9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97" name="Freeform 76"/>
              <p:cNvSpPr>
                <a:spLocks noEditPoints="1"/>
              </p:cNvSpPr>
              <p:nvPr/>
            </p:nvSpPr>
            <p:spPr bwMode="auto">
              <a:xfrm>
                <a:off x="5487989" y="3279776"/>
                <a:ext cx="392113" cy="392113"/>
              </a:xfrm>
              <a:custGeom>
                <a:avLst/>
                <a:gdLst>
                  <a:gd name="T0" fmla="*/ 52 w 104"/>
                  <a:gd name="T1" fmla="*/ 25 h 104"/>
                  <a:gd name="T2" fmla="*/ 54 w 104"/>
                  <a:gd name="T3" fmla="*/ 25 h 104"/>
                  <a:gd name="T4" fmla="*/ 74 w 104"/>
                  <a:gd name="T5" fmla="*/ 5 h 104"/>
                  <a:gd name="T6" fmla="*/ 74 w 104"/>
                  <a:gd name="T7" fmla="*/ 5 h 104"/>
                  <a:gd name="T8" fmla="*/ 52 w 104"/>
                  <a:gd name="T9" fmla="*/ 0 h 104"/>
                  <a:gd name="T10" fmla="*/ 0 w 104"/>
                  <a:gd name="T11" fmla="*/ 52 h 104"/>
                  <a:gd name="T12" fmla="*/ 52 w 104"/>
                  <a:gd name="T13" fmla="*/ 104 h 104"/>
                  <a:gd name="T14" fmla="*/ 104 w 104"/>
                  <a:gd name="T15" fmla="*/ 52 h 104"/>
                  <a:gd name="T16" fmla="*/ 99 w 104"/>
                  <a:gd name="T17" fmla="*/ 30 h 104"/>
                  <a:gd name="T18" fmla="*/ 99 w 104"/>
                  <a:gd name="T19" fmla="*/ 30 h 104"/>
                  <a:gd name="T20" fmla="*/ 79 w 104"/>
                  <a:gd name="T21" fmla="*/ 50 h 104"/>
                  <a:gd name="T22" fmla="*/ 79 w 104"/>
                  <a:gd name="T23" fmla="*/ 52 h 104"/>
                  <a:gd name="T24" fmla="*/ 52 w 104"/>
                  <a:gd name="T25" fmla="*/ 79 h 104"/>
                  <a:gd name="T26" fmla="*/ 25 w 104"/>
                  <a:gd name="T27" fmla="*/ 52 h 104"/>
                  <a:gd name="T28" fmla="*/ 52 w 104"/>
                  <a:gd name="T29" fmla="*/ 25 h 104"/>
                  <a:gd name="T30" fmla="*/ 52 w 104"/>
                  <a:gd name="T31" fmla="*/ 25 h 104"/>
                  <a:gd name="T32" fmla="*/ 52 w 104"/>
                  <a:gd name="T33" fmla="*/ 25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04" h="104">
                    <a:moveTo>
                      <a:pt x="52" y="25"/>
                    </a:moveTo>
                    <a:cubicBezTo>
                      <a:pt x="53" y="25"/>
                      <a:pt x="54" y="25"/>
                      <a:pt x="54" y="25"/>
                    </a:cubicBezTo>
                    <a:cubicBezTo>
                      <a:pt x="74" y="5"/>
                      <a:pt x="74" y="5"/>
                      <a:pt x="74" y="5"/>
                    </a:cubicBezTo>
                    <a:cubicBezTo>
                      <a:pt x="74" y="5"/>
                      <a:pt x="74" y="5"/>
                      <a:pt x="74" y="5"/>
                    </a:cubicBezTo>
                    <a:cubicBezTo>
                      <a:pt x="68" y="2"/>
                      <a:pt x="60" y="0"/>
                      <a:pt x="52" y="0"/>
                    </a:cubicBezTo>
                    <a:cubicBezTo>
                      <a:pt x="24" y="0"/>
                      <a:pt x="0" y="23"/>
                      <a:pt x="0" y="52"/>
                    </a:cubicBezTo>
                    <a:cubicBezTo>
                      <a:pt x="0" y="81"/>
                      <a:pt x="24" y="104"/>
                      <a:pt x="52" y="104"/>
                    </a:cubicBezTo>
                    <a:cubicBezTo>
                      <a:pt x="81" y="104"/>
                      <a:pt x="104" y="81"/>
                      <a:pt x="104" y="52"/>
                    </a:cubicBezTo>
                    <a:cubicBezTo>
                      <a:pt x="104" y="44"/>
                      <a:pt x="102" y="37"/>
                      <a:pt x="99" y="30"/>
                    </a:cubicBezTo>
                    <a:cubicBezTo>
                      <a:pt x="99" y="30"/>
                      <a:pt x="99" y="30"/>
                      <a:pt x="99" y="30"/>
                    </a:cubicBezTo>
                    <a:cubicBezTo>
                      <a:pt x="79" y="50"/>
                      <a:pt x="79" y="50"/>
                      <a:pt x="79" y="50"/>
                    </a:cubicBezTo>
                    <a:cubicBezTo>
                      <a:pt x="79" y="50"/>
                      <a:pt x="79" y="51"/>
                      <a:pt x="79" y="52"/>
                    </a:cubicBezTo>
                    <a:cubicBezTo>
                      <a:pt x="79" y="67"/>
                      <a:pt x="67" y="79"/>
                      <a:pt x="52" y="79"/>
                    </a:cubicBezTo>
                    <a:cubicBezTo>
                      <a:pt x="37" y="79"/>
                      <a:pt x="25" y="67"/>
                      <a:pt x="25" y="52"/>
                    </a:cubicBezTo>
                    <a:cubicBezTo>
                      <a:pt x="25" y="37"/>
                      <a:pt x="37" y="25"/>
                      <a:pt x="52" y="25"/>
                    </a:cubicBezTo>
                    <a:close/>
                    <a:moveTo>
                      <a:pt x="52" y="25"/>
                    </a:moveTo>
                    <a:cubicBezTo>
                      <a:pt x="52" y="25"/>
                      <a:pt x="52" y="25"/>
                      <a:pt x="52" y="25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solidFill>
                    <a:srgbClr val="CBBC9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98" name="Freeform 77"/>
              <p:cNvSpPr>
                <a:spLocks noEditPoints="1"/>
              </p:cNvSpPr>
              <p:nvPr/>
            </p:nvSpPr>
            <p:spPr bwMode="auto">
              <a:xfrm>
                <a:off x="5722939" y="2994026"/>
                <a:ext cx="444500" cy="441325"/>
              </a:xfrm>
              <a:custGeom>
                <a:avLst/>
                <a:gdLst>
                  <a:gd name="T0" fmla="*/ 99 w 118"/>
                  <a:gd name="T1" fmla="*/ 32 h 117"/>
                  <a:gd name="T2" fmla="*/ 105 w 118"/>
                  <a:gd name="T3" fmla="*/ 26 h 117"/>
                  <a:gd name="T4" fmla="*/ 105 w 118"/>
                  <a:gd name="T5" fmla="*/ 17 h 117"/>
                  <a:gd name="T6" fmla="*/ 101 w 118"/>
                  <a:gd name="T7" fmla="*/ 13 h 117"/>
                  <a:gd name="T8" fmla="*/ 96 w 118"/>
                  <a:gd name="T9" fmla="*/ 11 h 117"/>
                  <a:gd name="T10" fmla="*/ 92 w 118"/>
                  <a:gd name="T11" fmla="*/ 13 h 117"/>
                  <a:gd name="T12" fmla="*/ 85 w 118"/>
                  <a:gd name="T13" fmla="*/ 19 h 117"/>
                  <a:gd name="T14" fmla="*/ 84 w 118"/>
                  <a:gd name="T15" fmla="*/ 2 h 117"/>
                  <a:gd name="T16" fmla="*/ 82 w 118"/>
                  <a:gd name="T17" fmla="*/ 0 h 117"/>
                  <a:gd name="T18" fmla="*/ 80 w 118"/>
                  <a:gd name="T19" fmla="*/ 1 h 117"/>
                  <a:gd name="T20" fmla="*/ 54 w 118"/>
                  <a:gd name="T21" fmla="*/ 26 h 117"/>
                  <a:gd name="T22" fmla="*/ 51 w 118"/>
                  <a:gd name="T23" fmla="*/ 35 h 117"/>
                  <a:gd name="T24" fmla="*/ 51 w 118"/>
                  <a:gd name="T25" fmla="*/ 36 h 117"/>
                  <a:gd name="T26" fmla="*/ 52 w 118"/>
                  <a:gd name="T27" fmla="*/ 52 h 117"/>
                  <a:gd name="T28" fmla="*/ 43 w 118"/>
                  <a:gd name="T29" fmla="*/ 62 h 117"/>
                  <a:gd name="T30" fmla="*/ 26 w 118"/>
                  <a:gd name="T31" fmla="*/ 78 h 117"/>
                  <a:gd name="T32" fmla="*/ 26 w 118"/>
                  <a:gd name="T33" fmla="*/ 79 h 117"/>
                  <a:gd name="T34" fmla="*/ 10 w 118"/>
                  <a:gd name="T35" fmla="*/ 95 h 117"/>
                  <a:gd name="T36" fmla="*/ 2 w 118"/>
                  <a:gd name="T37" fmla="*/ 102 h 117"/>
                  <a:gd name="T38" fmla="*/ 1 w 118"/>
                  <a:gd name="T39" fmla="*/ 106 h 117"/>
                  <a:gd name="T40" fmla="*/ 0 w 118"/>
                  <a:gd name="T41" fmla="*/ 111 h 117"/>
                  <a:gd name="T42" fmla="*/ 6 w 118"/>
                  <a:gd name="T43" fmla="*/ 117 h 117"/>
                  <a:gd name="T44" fmla="*/ 6 w 118"/>
                  <a:gd name="T45" fmla="*/ 117 h 117"/>
                  <a:gd name="T46" fmla="*/ 12 w 118"/>
                  <a:gd name="T47" fmla="*/ 117 h 117"/>
                  <a:gd name="T48" fmla="*/ 16 w 118"/>
                  <a:gd name="T49" fmla="*/ 115 h 117"/>
                  <a:gd name="T50" fmla="*/ 66 w 118"/>
                  <a:gd name="T51" fmla="*/ 65 h 117"/>
                  <a:gd name="T52" fmla="*/ 81 w 118"/>
                  <a:gd name="T53" fmla="*/ 66 h 117"/>
                  <a:gd name="T54" fmla="*/ 82 w 118"/>
                  <a:gd name="T55" fmla="*/ 66 h 117"/>
                  <a:gd name="T56" fmla="*/ 83 w 118"/>
                  <a:gd name="T57" fmla="*/ 66 h 117"/>
                  <a:gd name="T58" fmla="*/ 91 w 118"/>
                  <a:gd name="T59" fmla="*/ 63 h 117"/>
                  <a:gd name="T60" fmla="*/ 116 w 118"/>
                  <a:gd name="T61" fmla="*/ 37 h 117"/>
                  <a:gd name="T62" fmla="*/ 115 w 118"/>
                  <a:gd name="T63" fmla="*/ 33 h 117"/>
                  <a:gd name="T64" fmla="*/ 99 w 118"/>
                  <a:gd name="T65" fmla="*/ 32 h 117"/>
                  <a:gd name="T66" fmla="*/ 99 w 118"/>
                  <a:gd name="T67" fmla="*/ 32 h 117"/>
                  <a:gd name="T68" fmla="*/ 99 w 118"/>
                  <a:gd name="T69" fmla="*/ 32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18" h="117">
                    <a:moveTo>
                      <a:pt x="99" y="32"/>
                    </a:moveTo>
                    <a:cubicBezTo>
                      <a:pt x="105" y="26"/>
                      <a:pt x="105" y="26"/>
                      <a:pt x="105" y="26"/>
                    </a:cubicBezTo>
                    <a:cubicBezTo>
                      <a:pt x="108" y="24"/>
                      <a:pt x="108" y="20"/>
                      <a:pt x="105" y="17"/>
                    </a:cubicBezTo>
                    <a:cubicBezTo>
                      <a:pt x="101" y="13"/>
                      <a:pt x="101" y="13"/>
                      <a:pt x="101" y="13"/>
                    </a:cubicBezTo>
                    <a:cubicBezTo>
                      <a:pt x="100" y="12"/>
                      <a:pt x="98" y="11"/>
                      <a:pt x="96" y="11"/>
                    </a:cubicBezTo>
                    <a:cubicBezTo>
                      <a:pt x="95" y="11"/>
                      <a:pt x="93" y="12"/>
                      <a:pt x="92" y="13"/>
                    </a:cubicBezTo>
                    <a:cubicBezTo>
                      <a:pt x="85" y="19"/>
                      <a:pt x="85" y="19"/>
                      <a:pt x="85" y="19"/>
                    </a:cubicBezTo>
                    <a:cubicBezTo>
                      <a:pt x="84" y="2"/>
                      <a:pt x="84" y="2"/>
                      <a:pt x="84" y="2"/>
                    </a:cubicBezTo>
                    <a:cubicBezTo>
                      <a:pt x="84" y="1"/>
                      <a:pt x="83" y="0"/>
                      <a:pt x="82" y="0"/>
                    </a:cubicBezTo>
                    <a:cubicBezTo>
                      <a:pt x="81" y="0"/>
                      <a:pt x="80" y="0"/>
                      <a:pt x="80" y="1"/>
                    </a:cubicBezTo>
                    <a:cubicBezTo>
                      <a:pt x="54" y="26"/>
                      <a:pt x="54" y="26"/>
                      <a:pt x="54" y="26"/>
                    </a:cubicBezTo>
                    <a:cubicBezTo>
                      <a:pt x="52" y="29"/>
                      <a:pt x="51" y="32"/>
                      <a:pt x="51" y="35"/>
                    </a:cubicBezTo>
                    <a:cubicBezTo>
                      <a:pt x="51" y="36"/>
                      <a:pt x="51" y="36"/>
                      <a:pt x="51" y="36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43" y="62"/>
                      <a:pt x="43" y="62"/>
                      <a:pt x="43" y="62"/>
                    </a:cubicBezTo>
                    <a:cubicBezTo>
                      <a:pt x="26" y="78"/>
                      <a:pt x="26" y="78"/>
                      <a:pt x="26" y="78"/>
                    </a:cubicBezTo>
                    <a:cubicBezTo>
                      <a:pt x="26" y="79"/>
                      <a:pt x="26" y="79"/>
                      <a:pt x="26" y="79"/>
                    </a:cubicBezTo>
                    <a:cubicBezTo>
                      <a:pt x="10" y="95"/>
                      <a:pt x="10" y="95"/>
                      <a:pt x="10" y="95"/>
                    </a:cubicBezTo>
                    <a:cubicBezTo>
                      <a:pt x="2" y="102"/>
                      <a:pt x="2" y="102"/>
                      <a:pt x="2" y="102"/>
                    </a:cubicBezTo>
                    <a:cubicBezTo>
                      <a:pt x="1" y="103"/>
                      <a:pt x="1" y="104"/>
                      <a:pt x="1" y="106"/>
                    </a:cubicBezTo>
                    <a:cubicBezTo>
                      <a:pt x="0" y="111"/>
                      <a:pt x="0" y="111"/>
                      <a:pt x="0" y="111"/>
                    </a:cubicBezTo>
                    <a:cubicBezTo>
                      <a:pt x="0" y="115"/>
                      <a:pt x="3" y="117"/>
                      <a:pt x="6" y="117"/>
                    </a:cubicBezTo>
                    <a:cubicBezTo>
                      <a:pt x="6" y="117"/>
                      <a:pt x="6" y="117"/>
                      <a:pt x="6" y="117"/>
                    </a:cubicBezTo>
                    <a:cubicBezTo>
                      <a:pt x="12" y="117"/>
                      <a:pt x="12" y="117"/>
                      <a:pt x="12" y="117"/>
                    </a:cubicBezTo>
                    <a:cubicBezTo>
                      <a:pt x="14" y="117"/>
                      <a:pt x="15" y="116"/>
                      <a:pt x="16" y="115"/>
                    </a:cubicBezTo>
                    <a:cubicBezTo>
                      <a:pt x="66" y="65"/>
                      <a:pt x="66" y="65"/>
                      <a:pt x="66" y="65"/>
                    </a:cubicBezTo>
                    <a:cubicBezTo>
                      <a:pt x="81" y="66"/>
                      <a:pt x="81" y="66"/>
                      <a:pt x="81" y="66"/>
                    </a:cubicBezTo>
                    <a:cubicBezTo>
                      <a:pt x="82" y="66"/>
                      <a:pt x="82" y="66"/>
                      <a:pt x="82" y="66"/>
                    </a:cubicBezTo>
                    <a:cubicBezTo>
                      <a:pt x="82" y="66"/>
                      <a:pt x="82" y="66"/>
                      <a:pt x="83" y="66"/>
                    </a:cubicBezTo>
                    <a:cubicBezTo>
                      <a:pt x="86" y="66"/>
                      <a:pt x="89" y="65"/>
                      <a:pt x="91" y="63"/>
                    </a:cubicBezTo>
                    <a:cubicBezTo>
                      <a:pt x="116" y="37"/>
                      <a:pt x="116" y="37"/>
                      <a:pt x="116" y="37"/>
                    </a:cubicBezTo>
                    <a:cubicBezTo>
                      <a:pt x="118" y="36"/>
                      <a:pt x="117" y="33"/>
                      <a:pt x="115" y="33"/>
                    </a:cubicBezTo>
                    <a:lnTo>
                      <a:pt x="99" y="32"/>
                    </a:lnTo>
                    <a:close/>
                    <a:moveTo>
                      <a:pt x="99" y="32"/>
                    </a:moveTo>
                    <a:cubicBezTo>
                      <a:pt x="99" y="32"/>
                      <a:pt x="99" y="32"/>
                      <a:pt x="99" y="32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solidFill>
                    <a:srgbClr val="CBBC91"/>
                  </a:solidFill>
                  <a:cs typeface="+mn-ea"/>
                  <a:sym typeface="+mn-lt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/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66ABF661-08F3-6096-A12E-9BD930B9A4AE}"/>
              </a:ext>
            </a:extLst>
          </p:cNvPr>
          <p:cNvSpPr/>
          <p:nvPr/>
        </p:nvSpPr>
        <p:spPr>
          <a:xfrm>
            <a:off x="361265" y="1160279"/>
            <a:ext cx="11261172" cy="4800068"/>
          </a:xfrm>
          <a:prstGeom prst="roundRect">
            <a:avLst/>
          </a:prstGeom>
          <a:gradFill flip="none" rotWithShape="1">
            <a:gsLst>
              <a:gs pos="0">
                <a:srgbClr val="CBBC91">
                  <a:tint val="66000"/>
                  <a:satMod val="160000"/>
                  <a:alpha val="51000"/>
                </a:srgbClr>
              </a:gs>
              <a:gs pos="50000">
                <a:srgbClr val="CBBC91">
                  <a:tint val="44500"/>
                  <a:satMod val="160000"/>
                </a:srgbClr>
              </a:gs>
              <a:gs pos="100000">
                <a:srgbClr val="CBBC91">
                  <a:tint val="23500"/>
                  <a:satMod val="160000"/>
                </a:srgbClr>
              </a:gs>
            </a:gsLst>
            <a:path path="circle">
              <a:fillToRect l="100000" t="100000"/>
            </a:path>
            <a:tileRect r="-100000" b="-100000"/>
          </a:gradFill>
          <a:effectLst>
            <a:softEdge rad="1270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9" name="组合 18"/>
          <p:cNvGrpSpPr/>
          <p:nvPr/>
        </p:nvGrpSpPr>
        <p:grpSpPr>
          <a:xfrm>
            <a:off x="451278" y="489429"/>
            <a:ext cx="2484050" cy="613162"/>
            <a:chOff x="194266" y="321621"/>
            <a:chExt cx="2484050" cy="613162"/>
          </a:xfrm>
        </p:grpSpPr>
        <p:sp>
          <p:nvSpPr>
            <p:cNvPr id="28" name="TextBox 7">
              <a:extLst>
                <a:ext uri="{FF2B5EF4-FFF2-40B4-BE49-F238E27FC236}">
                  <a16:creationId xmlns:a16="http://schemas.microsoft.com/office/drawing/2014/main" id="{BAF49D56-8FCD-4804-8411-594F1BC85F38}"/>
                </a:ext>
              </a:extLst>
            </p:cNvPr>
            <p:cNvSpPr txBox="1"/>
            <p:nvPr/>
          </p:nvSpPr>
          <p:spPr>
            <a:xfrm>
              <a:off x="1057359" y="376229"/>
              <a:ext cx="16209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1219020"/>
              <a:r>
                <a:rPr lang="zh-CN" altLang="en-US" sz="2800" b="1" dirty="0">
                  <a:solidFill>
                    <a:srgbClr val="CBBC9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ea"/>
                  <a:ea typeface="+mj-ea"/>
                  <a:cs typeface="+mn-ea"/>
                  <a:sym typeface="+mn-lt"/>
                </a:rPr>
                <a:t>地址选择</a:t>
              </a:r>
            </a:p>
          </p:txBody>
        </p:sp>
        <p:sp>
          <p:nvSpPr>
            <p:cNvPr id="21" name="矩形 20"/>
            <p:cNvSpPr/>
            <p:nvPr/>
          </p:nvSpPr>
          <p:spPr>
            <a:xfrm>
              <a:off x="194266" y="321621"/>
              <a:ext cx="695382" cy="613162"/>
            </a:xfrm>
            <a:prstGeom prst="rect">
              <a:avLst/>
            </a:prstGeom>
            <a:noFill/>
            <a:ln w="25400">
              <a:solidFill>
                <a:srgbClr val="CBBC91"/>
              </a:solidFill>
            </a:ln>
            <a:effectLst>
              <a:outerShdw blurRad="1016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dirty="0">
                  <a:solidFill>
                    <a:srgbClr val="CBBC91"/>
                  </a:solidFill>
                  <a:latin typeface="Agency FB" panose="020B0503020202020204" pitchFamily="34" charset="0"/>
                  <a:cs typeface="+mn-ea"/>
                  <a:sym typeface="+mn-lt"/>
                </a:rPr>
                <a:t>06</a:t>
              </a:r>
              <a:endParaRPr lang="zh-CN" altLang="en-US" sz="3600" dirty="0">
                <a:solidFill>
                  <a:srgbClr val="CBBC91"/>
                </a:solidFill>
                <a:latin typeface="Agency FB" panose="020B0503020202020204" pitchFamily="34" charset="0"/>
                <a:cs typeface="+mn-ea"/>
                <a:sym typeface="+mn-lt"/>
              </a:endParaRPr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5DB8D0C2-BA88-AE19-241D-FF7D03187042}"/>
              </a:ext>
            </a:extLst>
          </p:cNvPr>
          <p:cNvGrpSpPr/>
          <p:nvPr/>
        </p:nvGrpSpPr>
        <p:grpSpPr>
          <a:xfrm>
            <a:off x="1696489" y="1549015"/>
            <a:ext cx="12596381" cy="3542110"/>
            <a:chOff x="1696489" y="1549015"/>
            <a:chExt cx="12596381" cy="3542110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0C92C799-FBDF-BC74-9F04-1FD62D598993}"/>
                </a:ext>
              </a:extLst>
            </p:cNvPr>
            <p:cNvSpPr txBox="1"/>
            <p:nvPr/>
          </p:nvSpPr>
          <p:spPr>
            <a:xfrm>
              <a:off x="3932591" y="2116794"/>
              <a:ext cx="10360279" cy="76944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1600" b="1" dirty="0"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</a:rPr>
                <a:t>	</a:t>
              </a:r>
            </a:p>
            <a:p>
              <a:r>
                <a:rPr lang="zh-CN" altLang="en-US" sz="2800" b="1" dirty="0"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</a:rPr>
                <a:t>杭州市西湖区蒋村商务中心</a:t>
              </a:r>
              <a:r>
                <a:rPr lang="zh-CN" altLang="en-US" sz="1600" b="1" dirty="0"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</a:rPr>
                <a:t>	</a:t>
              </a:r>
              <a:endParaRPr lang="zh-CN" altLang="en-US" sz="2000" b="1" dirty="0">
                <a:latin typeface="华文楷体" panose="02010600040101010101" pitchFamily="2" charset="-122"/>
                <a:ea typeface="华文楷体" panose="02010600040101010101" pitchFamily="2" charset="-122"/>
                <a:cs typeface="+mn-ea"/>
              </a:endParaRP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7658E3D0-664D-FAAB-A6F9-9620078FB713}"/>
                </a:ext>
              </a:extLst>
            </p:cNvPr>
            <p:cNvSpPr txBox="1"/>
            <p:nvPr/>
          </p:nvSpPr>
          <p:spPr>
            <a:xfrm>
              <a:off x="2344302" y="3014403"/>
              <a:ext cx="8616224" cy="20767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indent="457200" algn="l">
                <a:lnSpc>
                  <a:spcPct val="150000"/>
                </a:lnSpc>
              </a:pPr>
              <a:r>
                <a:rPr lang="zh-CN" altLang="en-US" sz="2800" b="0" i="0" dirty="0">
                  <a:effectLst/>
                  <a:latin typeface="Inter"/>
                </a:rPr>
                <a:t>🚇 </a:t>
              </a:r>
              <a:r>
                <a:rPr lang="zh-CN" altLang="en-US" sz="2000" b="1" dirty="0"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</a:rPr>
                <a:t>流量垄断：地铁 </a:t>
              </a:r>
              <a:r>
                <a:rPr lang="en-US" altLang="zh-CN" sz="2000" b="1" dirty="0"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</a:rPr>
                <a:t>5 </a:t>
              </a:r>
              <a:r>
                <a:rPr lang="zh-CN" altLang="en-US" sz="2000" b="1" dirty="0"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</a:rPr>
                <a:t>号线 </a:t>
              </a:r>
              <a:r>
                <a:rPr lang="en-US" altLang="zh-CN" sz="2000" b="1" dirty="0"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</a:rPr>
                <a:t>+ </a:t>
              </a:r>
              <a:r>
                <a:rPr lang="zh-CN" altLang="en-US" sz="2000" b="1" dirty="0"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</a:rPr>
                <a:t>龙湖天街，日均 </a:t>
              </a:r>
              <a:r>
                <a:rPr lang="en-US" altLang="zh-CN" sz="2000" b="1" dirty="0"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</a:rPr>
                <a:t>300 + </a:t>
              </a:r>
              <a:r>
                <a:rPr lang="zh-CN" altLang="en-US" sz="2000" b="1" dirty="0"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</a:rPr>
                <a:t>潜在客户</a:t>
              </a:r>
            </a:p>
            <a:p>
              <a:pPr indent="457200" algn="l">
                <a:lnSpc>
                  <a:spcPct val="150000"/>
                </a:lnSpc>
              </a:pPr>
              <a:r>
                <a:rPr lang="zh-CN" altLang="en-US" sz="2000" b="1" dirty="0"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</a:rPr>
                <a:t>🏡 高端客群：辐射高净值社区（家庭月收入中位数 </a:t>
              </a:r>
              <a:r>
                <a:rPr lang="en-US" altLang="zh-CN" sz="2000" b="1" dirty="0"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</a:rPr>
                <a:t>¥4.5 </a:t>
              </a:r>
              <a:r>
                <a:rPr lang="zh-CN" altLang="en-US" sz="2000" b="1" dirty="0"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</a:rPr>
                <a:t>万 </a:t>
              </a:r>
              <a:r>
                <a:rPr lang="en-US" altLang="zh-CN" sz="2000" b="1" dirty="0"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</a:rPr>
                <a:t>+</a:t>
              </a:r>
              <a:r>
                <a:rPr lang="zh-CN" altLang="en-US" sz="2000" b="1" dirty="0"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</a:rPr>
                <a:t>）</a:t>
              </a:r>
            </a:p>
            <a:p>
              <a:pPr indent="457200" algn="l">
                <a:lnSpc>
                  <a:spcPct val="150000"/>
                </a:lnSpc>
              </a:pPr>
              <a:r>
                <a:rPr lang="zh-CN" altLang="en-US" sz="2000" b="1" dirty="0"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</a:rPr>
                <a:t>💰 政策红利：年补贴 </a:t>
              </a:r>
              <a:r>
                <a:rPr lang="en-US" altLang="zh-CN" sz="2000" b="1" dirty="0"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</a:rPr>
                <a:t>¥22 </a:t>
              </a:r>
              <a:r>
                <a:rPr lang="zh-CN" altLang="en-US" sz="2000" b="1" dirty="0"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</a:rPr>
                <a:t>万 </a:t>
              </a:r>
              <a:r>
                <a:rPr lang="en-US" altLang="zh-CN" sz="2000" b="1" dirty="0"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</a:rPr>
                <a:t>+ </a:t>
              </a:r>
              <a:r>
                <a:rPr lang="zh-CN" altLang="en-US" sz="2000" b="1" dirty="0"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</a:rPr>
                <a:t>适老化改造报销 </a:t>
              </a:r>
              <a:r>
                <a:rPr lang="en-US" altLang="zh-CN" sz="2000" b="1" dirty="0"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</a:rPr>
                <a:t>30%</a:t>
              </a:r>
            </a:p>
            <a:p>
              <a:pPr indent="457200" algn="l">
                <a:lnSpc>
                  <a:spcPct val="150000"/>
                </a:lnSpc>
              </a:pPr>
              <a:r>
                <a:rPr lang="zh-CN" altLang="en-US" sz="2000" b="1" dirty="0"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</a:rPr>
                <a:t>🏫 高校协同：距浙大 </a:t>
              </a:r>
              <a:r>
                <a:rPr lang="en-US" altLang="zh-CN" sz="2000" b="1" dirty="0"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</a:rPr>
                <a:t>3km</a:t>
              </a:r>
              <a:r>
                <a:rPr lang="zh-CN" altLang="en-US" sz="2000" b="1" dirty="0"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</a:rPr>
                <a:t>，师资成本降 </a:t>
              </a:r>
              <a:r>
                <a:rPr lang="en-US" altLang="zh-CN" sz="2000" b="1" dirty="0"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</a:rPr>
                <a:t>40%</a:t>
              </a:r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03903CF9-C8A0-B8F6-DCF1-50B6E6CE7E9C}"/>
                </a:ext>
              </a:extLst>
            </p:cNvPr>
            <p:cNvSpPr txBox="1"/>
            <p:nvPr/>
          </p:nvSpPr>
          <p:spPr>
            <a:xfrm>
              <a:off x="2766578" y="1825731"/>
              <a:ext cx="207942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</a:rPr>
                <a:t>地址选择</a:t>
              </a:r>
            </a:p>
          </p:txBody>
        </p:sp>
        <p:pic>
          <p:nvPicPr>
            <p:cNvPr id="26" name="图片 25">
              <a:extLst>
                <a:ext uri="{FF2B5EF4-FFF2-40B4-BE49-F238E27FC236}">
                  <a16:creationId xmlns:a16="http://schemas.microsoft.com/office/drawing/2014/main" id="{787A1D16-5AED-523F-BF06-5B6B797775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96489" y="1549015"/>
              <a:ext cx="952500" cy="952500"/>
            </a:xfrm>
            <a:prstGeom prst="rect">
              <a:avLst/>
            </a:prstGeom>
          </p:spPr>
        </p:pic>
      </p:grpSp>
      <p:sp>
        <p:nvSpPr>
          <p:cNvPr id="30" name="箭头: 五边形 29">
            <a:extLst>
              <a:ext uri="{FF2B5EF4-FFF2-40B4-BE49-F238E27FC236}">
                <a16:creationId xmlns:a16="http://schemas.microsoft.com/office/drawing/2014/main" id="{C3D8EE57-A98E-2D21-7FEE-047F45E23A13}"/>
              </a:ext>
            </a:extLst>
          </p:cNvPr>
          <p:cNvSpPr/>
          <p:nvPr/>
        </p:nvSpPr>
        <p:spPr>
          <a:xfrm>
            <a:off x="275819" y="6213608"/>
            <a:ext cx="11689924" cy="186783"/>
          </a:xfrm>
          <a:prstGeom prst="homePlate">
            <a:avLst/>
          </a:prstGeom>
          <a:solidFill>
            <a:schemeClr val="bg1"/>
          </a:solidFill>
          <a:ln w="38100">
            <a:solidFill>
              <a:srgbClr val="CAC7A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9181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30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88716" y="1795302"/>
            <a:ext cx="4215070" cy="4022491"/>
            <a:chOff x="1591445" y="1845774"/>
            <a:chExt cx="4446740" cy="4243343"/>
          </a:xfrm>
        </p:grpSpPr>
        <p:sp>
          <p:nvSpPr>
            <p:cNvPr id="28674" name="MH_Other_1"/>
            <p:cNvSpPr>
              <a:spLocks/>
            </p:cNvSpPr>
            <p:nvPr/>
          </p:nvSpPr>
          <p:spPr bwMode="auto">
            <a:xfrm>
              <a:off x="1591445" y="4050881"/>
              <a:ext cx="3932185" cy="193280"/>
            </a:xfrm>
            <a:custGeom>
              <a:avLst/>
              <a:gdLst>
                <a:gd name="T0" fmla="*/ 0 w 3759200"/>
                <a:gd name="T1" fmla="*/ 76116 h 179488"/>
                <a:gd name="T2" fmla="*/ 2070100 w 3759200"/>
                <a:gd name="T3" fmla="*/ 177602 h 179488"/>
                <a:gd name="T4" fmla="*/ 3759200 w 3759200"/>
                <a:gd name="T5" fmla="*/ 0 h 179488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3759200" h="179488">
                  <a:moveTo>
                    <a:pt x="0" y="76200"/>
                  </a:moveTo>
                  <a:cubicBezTo>
                    <a:pt x="921808" y="129116"/>
                    <a:pt x="1443567" y="190500"/>
                    <a:pt x="2070100" y="177800"/>
                  </a:cubicBezTo>
                  <a:cubicBezTo>
                    <a:pt x="2696633" y="165100"/>
                    <a:pt x="3440641" y="86783"/>
                    <a:pt x="3759200" y="0"/>
                  </a:cubicBezTo>
                </a:path>
              </a:pathLst>
            </a:custGeom>
            <a:noFill/>
            <a:ln w="9525" cap="flat" cmpd="sng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>
                <a:lnSpc>
                  <a:spcPct val="130000"/>
                </a:lnSpc>
              </a:pPr>
              <a:endParaRPr lang="zh-CN" altLang="en-US" sz="2399" dirty="0">
                <a:cs typeface="+mn-ea"/>
                <a:sym typeface="+mn-lt"/>
              </a:endParaRPr>
            </a:p>
          </p:txBody>
        </p:sp>
        <p:sp>
          <p:nvSpPr>
            <p:cNvPr id="28675" name="MH_Other_2"/>
            <p:cNvSpPr>
              <a:spLocks/>
            </p:cNvSpPr>
            <p:nvPr/>
          </p:nvSpPr>
          <p:spPr bwMode="auto">
            <a:xfrm>
              <a:off x="1591446" y="1845774"/>
              <a:ext cx="3638463" cy="2316349"/>
            </a:xfrm>
            <a:custGeom>
              <a:avLst/>
              <a:gdLst>
                <a:gd name="T0" fmla="*/ 0 w 3263900"/>
                <a:gd name="T1" fmla="*/ 1778000 h 1778000"/>
                <a:gd name="T2" fmla="*/ 2070100 w 3263900"/>
                <a:gd name="T3" fmla="*/ 1016000 h 1778000"/>
                <a:gd name="T4" fmla="*/ 3263900 w 3263900"/>
                <a:gd name="T5" fmla="*/ 0 h 17780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3263900" h="1778000">
                  <a:moveTo>
                    <a:pt x="0" y="1778000"/>
                  </a:moveTo>
                  <a:cubicBezTo>
                    <a:pt x="594783" y="1656291"/>
                    <a:pt x="1526117" y="1312333"/>
                    <a:pt x="2070100" y="1016000"/>
                  </a:cubicBezTo>
                  <a:cubicBezTo>
                    <a:pt x="2614083" y="719667"/>
                    <a:pt x="2897716" y="483658"/>
                    <a:pt x="3263900" y="0"/>
                  </a:cubicBezTo>
                </a:path>
              </a:pathLst>
            </a:custGeom>
            <a:noFill/>
            <a:ln w="9525" cap="flat" cmpd="sng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>
                <a:lnSpc>
                  <a:spcPct val="130000"/>
                </a:lnSpc>
              </a:pPr>
              <a:endParaRPr lang="zh-CN" altLang="en-US" sz="2399" dirty="0">
                <a:cs typeface="+mn-ea"/>
                <a:sym typeface="+mn-lt"/>
              </a:endParaRPr>
            </a:p>
          </p:txBody>
        </p:sp>
        <p:sp>
          <p:nvSpPr>
            <p:cNvPr id="28676" name="MH_Other_3"/>
            <p:cNvSpPr>
              <a:spLocks/>
            </p:cNvSpPr>
            <p:nvPr/>
          </p:nvSpPr>
          <p:spPr bwMode="auto">
            <a:xfrm>
              <a:off x="1591445" y="2971471"/>
              <a:ext cx="4446740" cy="1204045"/>
            </a:xfrm>
            <a:custGeom>
              <a:avLst/>
              <a:gdLst>
                <a:gd name="T0" fmla="*/ 0 w 4203700"/>
                <a:gd name="T1" fmla="*/ 939800 h 939800"/>
                <a:gd name="T2" fmla="*/ 2387600 w 4203700"/>
                <a:gd name="T3" fmla="*/ 622300 h 939800"/>
                <a:gd name="T4" fmla="*/ 4203700 w 4203700"/>
                <a:gd name="T5" fmla="*/ 0 h 9398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4203700" h="939800">
                  <a:moveTo>
                    <a:pt x="0" y="939800"/>
                  </a:moveTo>
                  <a:cubicBezTo>
                    <a:pt x="919691" y="827616"/>
                    <a:pt x="1686983" y="778933"/>
                    <a:pt x="2387600" y="622300"/>
                  </a:cubicBezTo>
                  <a:cubicBezTo>
                    <a:pt x="3088217" y="465667"/>
                    <a:pt x="3722158" y="201083"/>
                    <a:pt x="4203700" y="0"/>
                  </a:cubicBezTo>
                </a:path>
              </a:pathLst>
            </a:custGeom>
            <a:noFill/>
            <a:ln w="9525" cap="flat" cmpd="sng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>
                <a:lnSpc>
                  <a:spcPct val="130000"/>
                </a:lnSpc>
              </a:pPr>
              <a:endParaRPr lang="zh-CN" altLang="en-US" sz="2399" dirty="0">
                <a:cs typeface="+mn-ea"/>
                <a:sym typeface="+mn-lt"/>
              </a:endParaRPr>
            </a:p>
          </p:txBody>
        </p:sp>
        <p:sp>
          <p:nvSpPr>
            <p:cNvPr id="28677" name="MH_Other_4"/>
            <p:cNvSpPr>
              <a:spLocks/>
            </p:cNvSpPr>
            <p:nvPr/>
          </p:nvSpPr>
          <p:spPr bwMode="auto">
            <a:xfrm>
              <a:off x="1658414" y="4162122"/>
              <a:ext cx="4336510" cy="942232"/>
            </a:xfrm>
            <a:custGeom>
              <a:avLst/>
              <a:gdLst>
                <a:gd name="T0" fmla="*/ 0 w 4152900"/>
                <a:gd name="T1" fmla="*/ 0 h 685800"/>
                <a:gd name="T2" fmla="*/ 2959100 w 4152900"/>
                <a:gd name="T3" fmla="*/ 368300 h 685800"/>
                <a:gd name="T4" fmla="*/ 4152900 w 4152900"/>
                <a:gd name="T5" fmla="*/ 685800 h 6858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4152900" h="685800">
                  <a:moveTo>
                    <a:pt x="0" y="0"/>
                  </a:moveTo>
                  <a:cubicBezTo>
                    <a:pt x="1133475" y="127000"/>
                    <a:pt x="2266950" y="254000"/>
                    <a:pt x="2959100" y="368300"/>
                  </a:cubicBezTo>
                  <a:cubicBezTo>
                    <a:pt x="3651250" y="482600"/>
                    <a:pt x="3902075" y="584200"/>
                    <a:pt x="4152900" y="685800"/>
                  </a:cubicBezTo>
                </a:path>
              </a:pathLst>
            </a:custGeom>
            <a:noFill/>
            <a:ln w="9525" cap="flat" cmpd="sng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>
                <a:lnSpc>
                  <a:spcPct val="130000"/>
                </a:lnSpc>
              </a:pPr>
              <a:endParaRPr lang="zh-CN" altLang="en-US" sz="2399" dirty="0">
                <a:cs typeface="+mn-ea"/>
                <a:sym typeface="+mn-lt"/>
              </a:endParaRPr>
            </a:p>
          </p:txBody>
        </p:sp>
        <p:sp>
          <p:nvSpPr>
            <p:cNvPr id="28678" name="MH_Other_5"/>
            <p:cNvSpPr>
              <a:spLocks/>
            </p:cNvSpPr>
            <p:nvPr/>
          </p:nvSpPr>
          <p:spPr bwMode="auto">
            <a:xfrm>
              <a:off x="1604840" y="4162122"/>
              <a:ext cx="3421549" cy="1926995"/>
            </a:xfrm>
            <a:custGeom>
              <a:avLst/>
              <a:gdLst>
                <a:gd name="T0" fmla="*/ 0 w 3251200"/>
                <a:gd name="T1" fmla="*/ 0 h 1536700"/>
                <a:gd name="T2" fmla="*/ 2235200 w 3251200"/>
                <a:gd name="T3" fmla="*/ 787400 h 1536700"/>
                <a:gd name="T4" fmla="*/ 3251200 w 3251200"/>
                <a:gd name="T5" fmla="*/ 1536700 h 15367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3251200" h="1536700">
                  <a:moveTo>
                    <a:pt x="0" y="0"/>
                  </a:moveTo>
                  <a:cubicBezTo>
                    <a:pt x="1049866" y="208491"/>
                    <a:pt x="1693333" y="531283"/>
                    <a:pt x="2235200" y="787400"/>
                  </a:cubicBezTo>
                  <a:cubicBezTo>
                    <a:pt x="2777067" y="1043517"/>
                    <a:pt x="3141133" y="1359958"/>
                    <a:pt x="3251200" y="1536700"/>
                  </a:cubicBezTo>
                </a:path>
              </a:pathLst>
            </a:custGeom>
            <a:noFill/>
            <a:ln w="9525" cap="flat" cmpd="sng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>
                <a:lnSpc>
                  <a:spcPct val="130000"/>
                </a:lnSpc>
              </a:pPr>
              <a:endParaRPr lang="zh-CN" altLang="en-US" sz="2399" dirty="0">
                <a:cs typeface="+mn-ea"/>
                <a:sym typeface="+mn-lt"/>
              </a:endParaRPr>
            </a:p>
          </p:txBody>
        </p:sp>
      </p:grpSp>
      <p:sp>
        <p:nvSpPr>
          <p:cNvPr id="28684" name="MH_Other_6"/>
          <p:cNvSpPr>
            <a:spLocks noChangeArrowheads="1"/>
          </p:cNvSpPr>
          <p:nvPr/>
        </p:nvSpPr>
        <p:spPr bwMode="auto">
          <a:xfrm>
            <a:off x="3609066" y="1533692"/>
            <a:ext cx="668127" cy="668163"/>
          </a:xfrm>
          <a:prstGeom prst="ellipse">
            <a:avLst/>
          </a:prstGeom>
          <a:solidFill>
            <a:srgbClr val="CBBC91"/>
          </a:solidFill>
          <a:ln w="28575">
            <a:noFill/>
          </a:ln>
          <a:effectLst>
            <a:outerShdw blurRad="254000" dist="63500" dir="2700000" algn="tl" rotWithShape="0">
              <a:prstClr val="black">
                <a:alpha val="30000"/>
              </a:prstClr>
            </a:outerShdw>
          </a:effectLst>
        </p:spPr>
        <p:txBody>
          <a:bodyPr lIns="0" tIns="0" rIns="0" bIns="0"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latinLnBrk="1" hangingPunct="1">
              <a:lnSpc>
                <a:spcPct val="130000"/>
              </a:lnSpc>
            </a:pPr>
            <a:r>
              <a:rPr lang="en-US" altLang="zh-CN" sz="2399" dirty="0">
                <a:solidFill>
                  <a:srgbClr val="010A13"/>
                </a:solidFill>
                <a:latin typeface="+mn-lt"/>
                <a:ea typeface="+mn-ea"/>
                <a:cs typeface="+mn-ea"/>
                <a:sym typeface="+mn-lt"/>
              </a:rPr>
              <a:t>01</a:t>
            </a:r>
            <a:endParaRPr lang="zh-CN" altLang="en-US" sz="2399" dirty="0">
              <a:solidFill>
                <a:srgbClr val="010A13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8685" name="MH_Other_7"/>
          <p:cNvSpPr>
            <a:spLocks noChangeArrowheads="1"/>
          </p:cNvSpPr>
          <p:nvPr/>
        </p:nvSpPr>
        <p:spPr bwMode="auto">
          <a:xfrm>
            <a:off x="4362779" y="2551945"/>
            <a:ext cx="668126" cy="668163"/>
          </a:xfrm>
          <a:prstGeom prst="ellipse">
            <a:avLst/>
          </a:prstGeom>
          <a:solidFill>
            <a:srgbClr val="CBBC91"/>
          </a:solidFill>
          <a:ln w="28575">
            <a:noFill/>
          </a:ln>
          <a:effectLst>
            <a:outerShdw blurRad="254000" dist="63500" dir="2700000" algn="tl" rotWithShape="0">
              <a:prstClr val="black">
                <a:alpha val="30000"/>
              </a:prstClr>
            </a:outerShdw>
          </a:effectLst>
        </p:spPr>
        <p:txBody>
          <a:bodyPr lIns="0" tIns="0" rIns="0" bIns="0"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latinLnBrk="1" hangingPunct="1">
              <a:lnSpc>
                <a:spcPct val="130000"/>
              </a:lnSpc>
            </a:pPr>
            <a:r>
              <a:rPr lang="en-US" altLang="zh-CN" sz="2399" dirty="0">
                <a:solidFill>
                  <a:srgbClr val="010A13"/>
                </a:solidFill>
                <a:latin typeface="+mn-lt"/>
                <a:ea typeface="+mn-ea"/>
                <a:cs typeface="+mn-ea"/>
                <a:sym typeface="+mn-lt"/>
              </a:rPr>
              <a:t>02</a:t>
            </a:r>
            <a:endParaRPr lang="zh-CN" altLang="en-US" sz="2399" dirty="0">
              <a:solidFill>
                <a:srgbClr val="010A13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8686" name="MH_Other_8"/>
          <p:cNvSpPr>
            <a:spLocks noChangeArrowheads="1"/>
          </p:cNvSpPr>
          <p:nvPr/>
        </p:nvSpPr>
        <p:spPr bwMode="auto">
          <a:xfrm>
            <a:off x="3916039" y="3570198"/>
            <a:ext cx="668127" cy="669751"/>
          </a:xfrm>
          <a:prstGeom prst="ellipse">
            <a:avLst/>
          </a:prstGeom>
          <a:solidFill>
            <a:srgbClr val="CBBC91"/>
          </a:solidFill>
          <a:ln w="28575">
            <a:noFill/>
          </a:ln>
          <a:effectLst>
            <a:outerShdw blurRad="254000" dist="63500" dir="2700000" algn="tl" rotWithShape="0">
              <a:prstClr val="black">
                <a:alpha val="30000"/>
              </a:prstClr>
            </a:outerShdw>
          </a:effectLst>
        </p:spPr>
        <p:txBody>
          <a:bodyPr lIns="0" tIns="0" rIns="0" bIns="0"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latinLnBrk="1" hangingPunct="1">
              <a:lnSpc>
                <a:spcPct val="130000"/>
              </a:lnSpc>
            </a:pPr>
            <a:r>
              <a:rPr lang="en-US" altLang="zh-CN" sz="2399" dirty="0">
                <a:solidFill>
                  <a:srgbClr val="010A13"/>
                </a:solidFill>
                <a:latin typeface="+mn-lt"/>
                <a:ea typeface="+mn-ea"/>
                <a:cs typeface="+mn-ea"/>
                <a:sym typeface="+mn-lt"/>
              </a:rPr>
              <a:t>03</a:t>
            </a:r>
            <a:endParaRPr lang="zh-CN" altLang="en-US" sz="2399" dirty="0">
              <a:solidFill>
                <a:srgbClr val="010A13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8687" name="MH_Other_9"/>
          <p:cNvSpPr>
            <a:spLocks noChangeArrowheads="1"/>
          </p:cNvSpPr>
          <p:nvPr/>
        </p:nvSpPr>
        <p:spPr bwMode="auto">
          <a:xfrm>
            <a:off x="4387377" y="4590039"/>
            <a:ext cx="668126" cy="669751"/>
          </a:xfrm>
          <a:prstGeom prst="ellipse">
            <a:avLst/>
          </a:prstGeom>
          <a:solidFill>
            <a:srgbClr val="CBBC91"/>
          </a:solidFill>
          <a:ln w="28575">
            <a:noFill/>
          </a:ln>
          <a:effectLst>
            <a:outerShdw blurRad="254000" dist="63500" dir="2700000" algn="tl" rotWithShape="0">
              <a:prstClr val="black">
                <a:alpha val="30000"/>
              </a:prstClr>
            </a:outerShdw>
          </a:effectLst>
        </p:spPr>
        <p:txBody>
          <a:bodyPr lIns="0" tIns="0" rIns="0" bIns="0"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latinLnBrk="1" hangingPunct="1">
              <a:lnSpc>
                <a:spcPct val="130000"/>
              </a:lnSpc>
            </a:pPr>
            <a:r>
              <a:rPr lang="en-US" altLang="zh-CN" sz="2399">
                <a:latin typeface="+mn-lt"/>
                <a:ea typeface="+mn-ea"/>
                <a:cs typeface="+mn-ea"/>
                <a:sym typeface="+mn-lt"/>
              </a:rPr>
              <a:t>04</a:t>
            </a:r>
            <a:endParaRPr lang="zh-CN" altLang="en-US" sz="2399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8688" name="MH_Other_10"/>
          <p:cNvSpPr>
            <a:spLocks noChangeArrowheads="1"/>
          </p:cNvSpPr>
          <p:nvPr/>
        </p:nvSpPr>
        <p:spPr bwMode="auto">
          <a:xfrm>
            <a:off x="3435795" y="5609881"/>
            <a:ext cx="668127" cy="668163"/>
          </a:xfrm>
          <a:prstGeom prst="ellipse">
            <a:avLst/>
          </a:prstGeom>
          <a:solidFill>
            <a:srgbClr val="CBBC91"/>
          </a:solidFill>
          <a:ln w="28575">
            <a:noFill/>
          </a:ln>
          <a:effectLst>
            <a:outerShdw blurRad="254000" dist="63500" dir="2700000" algn="tl" rotWithShape="0">
              <a:prstClr val="black">
                <a:alpha val="30000"/>
              </a:prstClr>
            </a:outerShdw>
          </a:effectLst>
        </p:spPr>
        <p:txBody>
          <a:bodyPr lIns="0" tIns="0" rIns="0" bIns="0"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latinLnBrk="1" hangingPunct="1">
              <a:lnSpc>
                <a:spcPct val="130000"/>
              </a:lnSpc>
            </a:pPr>
            <a:r>
              <a:rPr lang="en-US" altLang="zh-CN" sz="2399" dirty="0">
                <a:solidFill>
                  <a:srgbClr val="010A13"/>
                </a:solidFill>
                <a:latin typeface="+mn-lt"/>
                <a:ea typeface="+mn-ea"/>
                <a:cs typeface="+mn-ea"/>
                <a:sym typeface="+mn-lt"/>
              </a:rPr>
              <a:t>05</a:t>
            </a:r>
            <a:endParaRPr lang="zh-CN" altLang="en-US" sz="2399" dirty="0">
              <a:solidFill>
                <a:srgbClr val="010A13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8689" name="MH_Title_1"/>
          <p:cNvSpPr>
            <a:spLocks noChangeArrowheads="1"/>
          </p:cNvSpPr>
          <p:nvPr/>
        </p:nvSpPr>
        <p:spPr bwMode="auto">
          <a:xfrm>
            <a:off x="0" y="2913515"/>
            <a:ext cx="1570026" cy="2269132"/>
          </a:xfrm>
          <a:custGeom>
            <a:avLst/>
            <a:gdLst>
              <a:gd name="T0" fmla="*/ 272796 w 1159484"/>
              <a:gd name="T1" fmla="*/ 1430 h 1674380"/>
              <a:gd name="T2" fmla="*/ 986253 w 1159484"/>
              <a:gd name="T3" fmla="*/ 329551 h 1674380"/>
              <a:gd name="T4" fmla="*/ 983624 w 1159484"/>
              <a:gd name="T5" fmla="*/ 1349563 h 1674380"/>
              <a:gd name="T6" fmla="*/ 0 w 1159484"/>
              <a:gd name="T7" fmla="*/ 1611015 h 1674380"/>
              <a:gd name="T8" fmla="*/ 3991 w 1159484"/>
              <a:gd name="T9" fmla="*/ 63005 h 1674380"/>
              <a:gd name="T10" fmla="*/ 272796 w 1159484"/>
              <a:gd name="T11" fmla="*/ 1430 h 16743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159484"/>
              <a:gd name="T19" fmla="*/ 0 h 1674380"/>
              <a:gd name="T20" fmla="*/ 1159484 w 1159484"/>
              <a:gd name="T21" fmla="*/ 1674380 h 16743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159484" h="1674380">
                <a:moveTo>
                  <a:pt x="273226" y="1430"/>
                </a:moveTo>
                <a:cubicBezTo>
                  <a:pt x="545324" y="-14516"/>
                  <a:pt x="815402" y="103404"/>
                  <a:pt x="987809" y="329296"/>
                </a:cubicBezTo>
                <a:cubicBezTo>
                  <a:pt x="1217686" y="630485"/>
                  <a:pt x="1216605" y="1048522"/>
                  <a:pt x="985175" y="1348519"/>
                </a:cubicBezTo>
                <a:cubicBezTo>
                  <a:pt x="753745" y="1648515"/>
                  <a:pt x="349672" y="1755668"/>
                  <a:pt x="0" y="1609769"/>
                </a:cubicBezTo>
                <a:lnTo>
                  <a:pt x="3997" y="62957"/>
                </a:lnTo>
                <a:cubicBezTo>
                  <a:pt x="91603" y="26935"/>
                  <a:pt x="182527" y="6745"/>
                  <a:pt x="273226" y="1430"/>
                </a:cubicBezTo>
                <a:close/>
              </a:path>
            </a:pathLst>
          </a:custGeom>
          <a:solidFill>
            <a:srgbClr val="CBBC91"/>
          </a:solidFill>
          <a:ln w="28575">
            <a:noFill/>
          </a:ln>
          <a:effectLst>
            <a:outerShdw blurRad="254000" dist="63500" dir="2700000" algn="tl" rotWithShape="0">
              <a:prstClr val="black">
                <a:alpha val="30000"/>
              </a:prstClr>
            </a:outerShdw>
          </a:effectLst>
        </p:spPr>
        <p:txBody>
          <a:bodyPr lIns="0" tIns="0" rIns="107897" bIns="0"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促销类型</a:t>
            </a:r>
          </a:p>
        </p:txBody>
      </p:sp>
      <p:sp>
        <p:nvSpPr>
          <p:cNvPr id="21" name="TextBox 23"/>
          <p:cNvSpPr txBox="1"/>
          <p:nvPr/>
        </p:nvSpPr>
        <p:spPr>
          <a:xfrm>
            <a:off x="4403786" y="975955"/>
            <a:ext cx="3903395" cy="1047769"/>
          </a:xfrm>
          <a:prstGeom prst="rect">
            <a:avLst/>
          </a:prstGeom>
          <a:noFill/>
        </p:spPr>
        <p:txBody>
          <a:bodyPr wrap="square" lIns="86660" tIns="43330" rIns="86660" bIns="43330" rtlCol="0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14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1pPr>
          </a:lstStyle>
          <a:p>
            <a:pPr fontAlgn="ctr">
              <a:lnSpc>
                <a:spcPct val="130000"/>
              </a:lnSpc>
            </a:pPr>
            <a:r>
              <a:rPr lang="zh-CN" altLang="zh-CN" sz="1600" b="1" dirty="0">
                <a:solidFill>
                  <a:srgbClr val="CBBC9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n-cs"/>
              </a:rPr>
              <a:t>社区地推（</a:t>
            </a:r>
            <a:r>
              <a:rPr lang="en-US" altLang="zh-CN" sz="1600" b="1" dirty="0">
                <a:solidFill>
                  <a:srgbClr val="CBBC9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n-cs"/>
              </a:rPr>
              <a:t>¥5 / </a:t>
            </a:r>
            <a:r>
              <a:rPr lang="zh-CN" altLang="zh-CN" sz="1600" b="1" dirty="0">
                <a:solidFill>
                  <a:srgbClr val="CBBC9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n-cs"/>
              </a:rPr>
              <a:t>订单）</a:t>
            </a:r>
            <a:r>
              <a:rPr lang="en-US" altLang="zh-CN" sz="24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n-cs"/>
              </a:rPr>
              <a:t>9</a:t>
            </a:r>
            <a:r>
              <a:rPr lang="zh-CN" altLang="en-US" sz="24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n-cs"/>
              </a:rPr>
              <a:t>万</a:t>
            </a:r>
            <a:r>
              <a:rPr lang="zh-CN" altLang="en-US" sz="1600" b="1" dirty="0">
                <a:solidFill>
                  <a:srgbClr val="CBBC9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n-cs"/>
              </a:rPr>
              <a:t>元</a:t>
            </a:r>
            <a:endParaRPr lang="en-US" altLang="zh-CN" sz="1600" b="1" dirty="0">
              <a:solidFill>
                <a:srgbClr val="CBBC9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n-cs"/>
            </a:endParaRPr>
          </a:p>
          <a:p>
            <a:pPr fontAlgn="ctr">
              <a:lnSpc>
                <a:spcPct val="130000"/>
              </a:lnSpc>
            </a:pPr>
            <a:r>
              <a:rPr lang="zh-CN" altLang="zh-CN" sz="1600" b="1" dirty="0">
                <a:solidFill>
                  <a:srgbClr val="CBBC9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n-cs"/>
              </a:rPr>
              <a:t>校园宣讲（实习生执行</a:t>
            </a:r>
            <a:r>
              <a:rPr lang="zh-CN" altLang="en-US" sz="1600" b="1" dirty="0">
                <a:solidFill>
                  <a:srgbClr val="CBBC9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n-cs"/>
              </a:rPr>
              <a:t>） </a:t>
            </a:r>
            <a:r>
              <a:rPr lang="en-US" altLang="zh-CN" sz="24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n-cs"/>
              </a:rPr>
              <a:t>12</a:t>
            </a:r>
            <a:r>
              <a:rPr lang="zh-CN" altLang="en-US" sz="24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n-cs"/>
              </a:rPr>
              <a:t>万</a:t>
            </a:r>
            <a:r>
              <a:rPr lang="zh-CN" altLang="en-US" sz="1600" b="1" dirty="0">
                <a:solidFill>
                  <a:srgbClr val="CBBC9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n-cs"/>
              </a:rPr>
              <a:t>元</a:t>
            </a:r>
            <a:endParaRPr lang="zh-CN" altLang="zh-CN" sz="16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5128945" y="2399012"/>
            <a:ext cx="3092478" cy="820399"/>
          </a:xfrm>
          <a:prstGeom prst="rect">
            <a:avLst/>
          </a:prstGeom>
          <a:noFill/>
        </p:spPr>
        <p:txBody>
          <a:bodyPr wrap="none" lIns="86660" tIns="43330" rIns="86660" bIns="4333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b="1" dirty="0">
                <a:solidFill>
                  <a:srgbClr val="CBBC9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</a:rPr>
              <a:t>多社区微信群渗透   </a:t>
            </a:r>
            <a:r>
              <a:rPr lang="en-US" altLang="zh-CN" sz="24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</a:rPr>
              <a:t>20  </a:t>
            </a:r>
            <a:r>
              <a:rPr lang="zh-CN" altLang="en-US" sz="24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</a:rPr>
              <a:t>万</a:t>
            </a:r>
            <a:r>
              <a:rPr lang="zh-CN" altLang="en-US" sz="1600" b="1" dirty="0">
                <a:solidFill>
                  <a:srgbClr val="CBBC9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</a:rPr>
              <a:t>元</a:t>
            </a:r>
          </a:p>
          <a:p>
            <a:pPr>
              <a:lnSpc>
                <a:spcPct val="130000"/>
              </a:lnSpc>
            </a:pPr>
            <a:endParaRPr lang="zh-CN" altLang="en-US" sz="1400" b="1" dirty="0">
              <a:solidFill>
                <a:srgbClr val="CBBC91"/>
              </a:solidFill>
              <a:cs typeface="+mn-ea"/>
              <a:sym typeface="+mn-lt"/>
            </a:endParaRPr>
          </a:p>
        </p:txBody>
      </p:sp>
      <p:sp>
        <p:nvSpPr>
          <p:cNvPr id="25" name="TextBox 23"/>
          <p:cNvSpPr txBox="1"/>
          <p:nvPr/>
        </p:nvSpPr>
        <p:spPr>
          <a:xfrm>
            <a:off x="4475639" y="1891090"/>
            <a:ext cx="7025868" cy="549108"/>
          </a:xfrm>
          <a:prstGeom prst="rect">
            <a:avLst/>
          </a:prstGeom>
          <a:noFill/>
        </p:spPr>
        <p:txBody>
          <a:bodyPr wrap="square" lIns="86660" tIns="43330" rIns="86660" bIns="4333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b="1" dirty="0">
                <a:solidFill>
                  <a:schemeClr val="accent3">
                    <a:lumMod val="20000"/>
                    <a:lumOff val="8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在高净值社区周边设点推广中老年刚需服务，日均触达 </a:t>
            </a:r>
            <a:r>
              <a:rPr lang="en-US" altLang="zh-CN" sz="1200" b="1" dirty="0">
                <a:solidFill>
                  <a:schemeClr val="accent3">
                    <a:lumMod val="20000"/>
                    <a:lumOff val="8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300 + </a:t>
            </a:r>
            <a:r>
              <a:rPr lang="zh-CN" altLang="en-US" sz="1200" b="1" dirty="0">
                <a:solidFill>
                  <a:schemeClr val="accent3">
                    <a:lumMod val="20000"/>
                    <a:lumOff val="8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潜在客户，</a:t>
            </a:r>
            <a:endParaRPr lang="en-US" altLang="zh-CN" sz="1200" b="1" dirty="0">
              <a:solidFill>
                <a:schemeClr val="accent3">
                  <a:lumMod val="20000"/>
                  <a:lumOff val="80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200" b="1" dirty="0">
                <a:solidFill>
                  <a:schemeClr val="accent3">
                    <a:lumMod val="20000"/>
                    <a:lumOff val="8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并在高校以学分 </a:t>
            </a:r>
            <a:r>
              <a:rPr lang="en-US" altLang="zh-CN" sz="1200" b="1" dirty="0">
                <a:solidFill>
                  <a:schemeClr val="accent3">
                    <a:lumMod val="20000"/>
                    <a:lumOff val="8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/ </a:t>
            </a:r>
            <a:r>
              <a:rPr lang="zh-CN" altLang="en-US" sz="1200" b="1" dirty="0">
                <a:solidFill>
                  <a:schemeClr val="accent3">
                    <a:lumMod val="20000"/>
                    <a:lumOff val="8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补贴激励学生参与宣讲，宣传课程适老化特性</a:t>
            </a:r>
            <a:endParaRPr lang="en-GB" altLang="zh-CN" sz="300" b="1" dirty="0">
              <a:solidFill>
                <a:schemeClr val="accent3">
                  <a:lumMod val="20000"/>
                  <a:lumOff val="80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  <a:cs typeface="+mn-ea"/>
              <a:sym typeface="+mn-lt"/>
            </a:endParaRPr>
          </a:p>
        </p:txBody>
      </p:sp>
      <p:sp>
        <p:nvSpPr>
          <p:cNvPr id="26" name="TextBox 24"/>
          <p:cNvSpPr txBox="1"/>
          <p:nvPr/>
        </p:nvSpPr>
        <p:spPr>
          <a:xfrm>
            <a:off x="4801525" y="3516626"/>
            <a:ext cx="3368194" cy="456838"/>
          </a:xfrm>
          <a:prstGeom prst="rect">
            <a:avLst/>
          </a:prstGeom>
          <a:noFill/>
        </p:spPr>
        <p:txBody>
          <a:bodyPr wrap="none" lIns="86660" tIns="43330" rIns="86660" bIns="43330" rtlCol="0">
            <a:spAutoFit/>
          </a:bodyPr>
          <a:lstStyle/>
          <a:p>
            <a:r>
              <a:rPr lang="zh-CN" altLang="en-US" sz="1600" b="1">
                <a:solidFill>
                  <a:srgbClr val="CBBC9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</a:rPr>
              <a:t>挂靠 “智慧助老” 专项</a:t>
            </a:r>
            <a:r>
              <a:rPr lang="zh-CN" altLang="en-US" sz="2400" b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</a:rPr>
              <a:t>   </a:t>
            </a:r>
            <a:r>
              <a:rPr lang="en-US" altLang="zh-CN" sz="2400" b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</a:rPr>
              <a:t>4  </a:t>
            </a:r>
            <a:r>
              <a:rPr lang="zh-CN" altLang="en-US" sz="2400" b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</a:rPr>
              <a:t>万</a:t>
            </a:r>
            <a:r>
              <a:rPr lang="zh-CN" altLang="en-US" sz="1600" b="1">
                <a:solidFill>
                  <a:srgbClr val="CBBC9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</a:rPr>
              <a:t>元</a:t>
            </a:r>
          </a:p>
        </p:txBody>
      </p:sp>
      <p:sp>
        <p:nvSpPr>
          <p:cNvPr id="28" name="TextBox 24"/>
          <p:cNvSpPr txBox="1"/>
          <p:nvPr/>
        </p:nvSpPr>
        <p:spPr>
          <a:xfrm>
            <a:off x="5128945" y="4572764"/>
            <a:ext cx="2177164" cy="518393"/>
          </a:xfrm>
          <a:prstGeom prst="rect">
            <a:avLst/>
          </a:prstGeom>
          <a:noFill/>
        </p:spPr>
        <p:txBody>
          <a:bodyPr wrap="none" lIns="86660" tIns="43330" rIns="86660" bIns="43330" rtlCol="0">
            <a:spAutoFit/>
          </a:bodyPr>
          <a:lstStyle/>
          <a:p>
            <a:r>
              <a:rPr lang="zh-CN" altLang="en-US" sz="1600" b="1">
                <a:solidFill>
                  <a:srgbClr val="CBBC9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</a:rPr>
              <a:t>政府补贴名额  </a:t>
            </a:r>
            <a:r>
              <a:rPr lang="en-US" altLang="zh-CN" sz="2800" b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</a:rPr>
              <a:t>0 </a:t>
            </a:r>
            <a:r>
              <a:rPr lang="zh-CN" altLang="en-US" sz="1600" b="1">
                <a:solidFill>
                  <a:srgbClr val="CBBC9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</a:rPr>
              <a:t>万元</a:t>
            </a:r>
          </a:p>
        </p:txBody>
      </p:sp>
      <p:sp>
        <p:nvSpPr>
          <p:cNvPr id="30" name="TextBox 24"/>
          <p:cNvSpPr txBox="1"/>
          <p:nvPr/>
        </p:nvSpPr>
        <p:spPr>
          <a:xfrm>
            <a:off x="4466795" y="5628903"/>
            <a:ext cx="1806870" cy="456838"/>
          </a:xfrm>
          <a:prstGeom prst="rect">
            <a:avLst/>
          </a:prstGeom>
          <a:noFill/>
        </p:spPr>
        <p:txBody>
          <a:bodyPr wrap="none" lIns="86660" tIns="43330" rIns="86660" bIns="43330" rtlCol="0">
            <a:spAutoFit/>
          </a:bodyPr>
          <a:lstStyle/>
          <a:p>
            <a:r>
              <a:rPr lang="zh-CN" altLang="en-US" sz="1600" b="1">
                <a:solidFill>
                  <a:srgbClr val="CBBC9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</a:rPr>
              <a:t>总成本   </a:t>
            </a:r>
            <a:r>
              <a:rPr lang="en-US" altLang="zh-CN" sz="2400" b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</a:rPr>
              <a:t>45</a:t>
            </a:r>
            <a:r>
              <a:rPr lang="zh-CN" altLang="en-US" sz="2400" b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</a:rPr>
              <a:t>万</a:t>
            </a:r>
            <a:r>
              <a:rPr lang="zh-CN" altLang="en-US" sz="1600" b="1">
                <a:solidFill>
                  <a:srgbClr val="CBBC9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</a:rPr>
              <a:t>元</a:t>
            </a:r>
          </a:p>
        </p:txBody>
      </p:sp>
      <p:grpSp>
        <p:nvGrpSpPr>
          <p:cNvPr id="34" name="组合 33"/>
          <p:cNvGrpSpPr/>
          <p:nvPr/>
        </p:nvGrpSpPr>
        <p:grpSpPr>
          <a:xfrm>
            <a:off x="461552" y="552767"/>
            <a:ext cx="4278860" cy="613162"/>
            <a:chOff x="194266" y="321621"/>
            <a:chExt cx="4278860" cy="613162"/>
          </a:xfrm>
        </p:grpSpPr>
        <p:sp>
          <p:nvSpPr>
            <p:cNvPr id="42" name="TextBox 7">
              <a:extLst>
                <a:ext uri="{FF2B5EF4-FFF2-40B4-BE49-F238E27FC236}">
                  <a16:creationId xmlns:a16="http://schemas.microsoft.com/office/drawing/2014/main" id="{BAF49D56-8FCD-4804-8411-594F1BC85F38}"/>
                </a:ext>
              </a:extLst>
            </p:cNvPr>
            <p:cNvSpPr txBox="1"/>
            <p:nvPr/>
          </p:nvSpPr>
          <p:spPr>
            <a:xfrm>
              <a:off x="967038" y="380381"/>
              <a:ext cx="350608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1219020"/>
              <a:r>
                <a:rPr lang="zh-CN" altLang="zh-CN" sz="2800" dirty="0">
                  <a:solidFill>
                    <a:srgbClr val="CBBC91"/>
                  </a:solidFill>
                  <a:latin typeface="方正舒体" panose="02010601030101010101" pitchFamily="2" charset="-122"/>
                  <a:ea typeface="方正舒体" panose="02010601030101010101" pitchFamily="2" charset="-122"/>
                </a:rPr>
                <a:t> </a:t>
              </a:r>
              <a:r>
                <a:rPr lang="zh-CN" altLang="zh-CN" sz="2800" b="1" dirty="0">
                  <a:solidFill>
                    <a:srgbClr val="CBBC91"/>
                  </a:solidFill>
                  <a:latin typeface="+mj-ea"/>
                  <a:ea typeface="+mj-ea"/>
                </a:rPr>
                <a:t>促销类型与成本明细</a:t>
              </a:r>
              <a:endParaRPr lang="zh-CN" altLang="en-US" sz="2800" b="1" dirty="0">
                <a:solidFill>
                  <a:srgbClr val="CBBC91"/>
                </a:solidFill>
                <a:latin typeface="+mj-ea"/>
                <a:ea typeface="+mj-ea"/>
                <a:cs typeface="+mn-ea"/>
                <a:sym typeface="+mn-lt"/>
              </a:endParaRPr>
            </a:p>
          </p:txBody>
        </p:sp>
        <p:sp>
          <p:nvSpPr>
            <p:cNvPr id="36" name="矩形 35"/>
            <p:cNvSpPr/>
            <p:nvPr/>
          </p:nvSpPr>
          <p:spPr>
            <a:xfrm>
              <a:off x="194266" y="321621"/>
              <a:ext cx="695382" cy="613162"/>
            </a:xfrm>
            <a:prstGeom prst="rect">
              <a:avLst/>
            </a:prstGeom>
            <a:noFill/>
            <a:ln w="25400">
              <a:solidFill>
                <a:srgbClr val="CBBC91"/>
              </a:solidFill>
            </a:ln>
            <a:effectLst>
              <a:outerShdw blurRad="1016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dirty="0">
                  <a:solidFill>
                    <a:srgbClr val="CBBC91"/>
                  </a:solidFill>
                  <a:latin typeface="Agency FB" panose="020B0503020202020204" pitchFamily="34" charset="0"/>
                  <a:cs typeface="+mn-ea"/>
                  <a:sym typeface="+mn-lt"/>
                </a:rPr>
                <a:t>06</a:t>
              </a:r>
              <a:endParaRPr lang="zh-CN" altLang="en-US" sz="3600" dirty="0">
                <a:solidFill>
                  <a:srgbClr val="CBBC91"/>
                </a:solidFill>
                <a:latin typeface="Agency FB" panose="020B0503020202020204" pitchFamily="34" charset="0"/>
                <a:cs typeface="+mn-ea"/>
                <a:sym typeface="+mn-lt"/>
              </a:endParaRPr>
            </a:p>
          </p:txBody>
        </p:sp>
      </p:grpSp>
      <p:sp>
        <p:nvSpPr>
          <p:cNvPr id="3" name="TextBox 23">
            <a:extLst>
              <a:ext uri="{FF2B5EF4-FFF2-40B4-BE49-F238E27FC236}">
                <a16:creationId xmlns:a16="http://schemas.microsoft.com/office/drawing/2014/main" id="{60F662DD-0CAE-9113-F571-8C28E910D28D}"/>
              </a:ext>
            </a:extLst>
          </p:cNvPr>
          <p:cNvSpPr txBox="1"/>
          <p:nvPr/>
        </p:nvSpPr>
        <p:spPr>
          <a:xfrm>
            <a:off x="5066109" y="2970810"/>
            <a:ext cx="7025868" cy="810781"/>
          </a:xfrm>
          <a:prstGeom prst="rect">
            <a:avLst/>
          </a:prstGeom>
          <a:noFill/>
        </p:spPr>
        <p:txBody>
          <a:bodyPr wrap="square" lIns="86660" tIns="43330" rIns="86660" bIns="43330" rtlCol="0">
            <a:spAutoFit/>
          </a:bodyPr>
          <a:lstStyle/>
          <a:p>
            <a:r>
              <a:rPr lang="zh-CN" altLang="en-US" sz="1200" b="1">
                <a:solidFill>
                  <a:schemeClr val="accent3">
                    <a:lumMod val="20000"/>
                    <a:lumOff val="8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针对中老年教育的强地域性特点，聚焦蒋村周边 </a:t>
            </a:r>
            <a:r>
              <a:rPr lang="en-US" altLang="zh-CN" sz="1200" b="1">
                <a:solidFill>
                  <a:schemeClr val="accent3">
                    <a:lumMod val="20000"/>
                    <a:lumOff val="8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36 </a:t>
            </a:r>
            <a:r>
              <a:rPr lang="zh-CN" altLang="en-US" sz="1200" b="1">
                <a:solidFill>
                  <a:schemeClr val="accent3">
                    <a:lumMod val="20000"/>
                    <a:lumOff val="8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个高净值社区（如河滨之城、西溪华府）</a:t>
            </a:r>
            <a:endParaRPr lang="en-US" altLang="zh-CN" sz="1200" b="1">
              <a:solidFill>
                <a:schemeClr val="accent3">
                  <a:lumMod val="20000"/>
                  <a:lumOff val="80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zh-CN" altLang="en-US" sz="1200" b="1">
                <a:solidFill>
                  <a:schemeClr val="accent3">
                    <a:lumMod val="20000"/>
                    <a:lumOff val="8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的业主微信群，进行精准广告投放</a:t>
            </a:r>
            <a:r>
              <a:rPr lang="zh-CN" altLang="en-US"/>
              <a:t>。</a:t>
            </a:r>
          </a:p>
          <a:p>
            <a:br>
              <a:rPr lang="zh-CN" altLang="en-US" sz="1100"/>
            </a:br>
            <a:endParaRPr lang="en-GB" altLang="zh-CN" sz="600" dirty="0">
              <a:solidFill>
                <a:srgbClr val="CBBC91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+mn-ea"/>
              <a:sym typeface="+mn-lt"/>
            </a:endParaRPr>
          </a:p>
        </p:txBody>
      </p:sp>
      <p:sp>
        <p:nvSpPr>
          <p:cNvPr id="4" name="TextBox 23">
            <a:extLst>
              <a:ext uri="{FF2B5EF4-FFF2-40B4-BE49-F238E27FC236}">
                <a16:creationId xmlns:a16="http://schemas.microsoft.com/office/drawing/2014/main" id="{2C42C155-32DE-861C-9854-60DD69DE1456}"/>
              </a:ext>
            </a:extLst>
          </p:cNvPr>
          <p:cNvSpPr txBox="1"/>
          <p:nvPr/>
        </p:nvSpPr>
        <p:spPr>
          <a:xfrm>
            <a:off x="5055503" y="3885640"/>
            <a:ext cx="7025868" cy="659842"/>
          </a:xfrm>
          <a:prstGeom prst="rect">
            <a:avLst/>
          </a:prstGeom>
          <a:noFill/>
        </p:spPr>
        <p:txBody>
          <a:bodyPr wrap="square" lIns="86660" tIns="43330" rIns="86660" bIns="4333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b="1">
                <a:solidFill>
                  <a:schemeClr val="accent3">
                    <a:lumMod val="20000"/>
                    <a:lumOff val="8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依托西湖区 “教育示范点” 政策红利，将项目挂靠政府 “智慧助老” 专项，</a:t>
            </a:r>
            <a:endParaRPr lang="en-US" altLang="zh-CN" sz="1200" b="1">
              <a:solidFill>
                <a:schemeClr val="accent3">
                  <a:lumMod val="20000"/>
                  <a:lumOff val="80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200" b="1">
                <a:solidFill>
                  <a:schemeClr val="accent3">
                    <a:lumMod val="20000"/>
                    <a:lumOff val="8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获取官方背书的同时降低推广成本</a:t>
            </a:r>
            <a:r>
              <a:rPr lang="zh-CN" altLang="en-US"/>
              <a:t>。</a:t>
            </a:r>
            <a:endParaRPr lang="en-GB" altLang="zh-CN" sz="600" dirty="0">
              <a:solidFill>
                <a:srgbClr val="CBBC91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+mn-ea"/>
              <a:sym typeface="+mn-lt"/>
            </a:endParaRPr>
          </a:p>
        </p:txBody>
      </p:sp>
      <p:sp>
        <p:nvSpPr>
          <p:cNvPr id="5" name="TextBox 23">
            <a:extLst>
              <a:ext uri="{FF2B5EF4-FFF2-40B4-BE49-F238E27FC236}">
                <a16:creationId xmlns:a16="http://schemas.microsoft.com/office/drawing/2014/main" id="{DA13204D-A592-7F92-0077-518DD2FD160B}"/>
              </a:ext>
            </a:extLst>
          </p:cNvPr>
          <p:cNvSpPr txBox="1"/>
          <p:nvPr/>
        </p:nvSpPr>
        <p:spPr>
          <a:xfrm>
            <a:off x="5128945" y="5029602"/>
            <a:ext cx="7025868" cy="550518"/>
          </a:xfrm>
          <a:prstGeom prst="rect">
            <a:avLst/>
          </a:prstGeom>
          <a:noFill/>
        </p:spPr>
        <p:txBody>
          <a:bodyPr wrap="square" lIns="86660" tIns="43330" rIns="86660" bIns="4333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b="1">
                <a:solidFill>
                  <a:schemeClr val="accent3">
                    <a:lumMod val="20000"/>
                    <a:lumOff val="8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利用市级 “老年教育补贴” 政策，将 </a:t>
            </a:r>
            <a:r>
              <a:rPr lang="en-US" altLang="zh-CN" sz="1200" b="1">
                <a:solidFill>
                  <a:schemeClr val="accent3">
                    <a:lumMod val="20000"/>
                    <a:lumOff val="8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¥300 / </a:t>
            </a:r>
            <a:r>
              <a:rPr lang="zh-CN" altLang="en-US" sz="1200" b="1">
                <a:solidFill>
                  <a:schemeClr val="accent3">
                    <a:lumMod val="20000"/>
                    <a:lumOff val="8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人的学费抵扣直接让利给学员，替代传统打折促销，实现 “零成本” 推广。</a:t>
            </a:r>
            <a:endParaRPr lang="en-GB" altLang="zh-CN" sz="1200" b="1" dirty="0">
              <a:solidFill>
                <a:schemeClr val="accent3">
                  <a:lumMod val="20000"/>
                  <a:lumOff val="80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  <a:sym typeface="+mn-lt"/>
            </a:endParaRPr>
          </a:p>
        </p:txBody>
      </p:sp>
      <p:sp>
        <p:nvSpPr>
          <p:cNvPr id="6" name="TextBox 23">
            <a:extLst>
              <a:ext uri="{FF2B5EF4-FFF2-40B4-BE49-F238E27FC236}">
                <a16:creationId xmlns:a16="http://schemas.microsoft.com/office/drawing/2014/main" id="{09D502B0-DF3E-7E49-BB84-7432AD57A2A4}"/>
              </a:ext>
            </a:extLst>
          </p:cNvPr>
          <p:cNvSpPr txBox="1"/>
          <p:nvPr/>
        </p:nvSpPr>
        <p:spPr>
          <a:xfrm>
            <a:off x="4527018" y="5991050"/>
            <a:ext cx="8990106" cy="781992"/>
          </a:xfrm>
          <a:prstGeom prst="rect">
            <a:avLst/>
          </a:prstGeom>
          <a:noFill/>
        </p:spPr>
        <p:txBody>
          <a:bodyPr wrap="square" lIns="86660" tIns="43330" rIns="86660" bIns="4333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b="1">
                <a:solidFill>
                  <a:schemeClr val="accent3">
                    <a:lumMod val="20000"/>
                    <a:lumOff val="8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该方案通过 “</a:t>
            </a:r>
            <a:r>
              <a:rPr lang="zh-CN" altLang="en-US" b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</a:rPr>
              <a:t>精准地推 </a:t>
            </a:r>
            <a:r>
              <a:rPr lang="en-US" altLang="zh-CN" b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</a:rPr>
              <a:t>+ </a:t>
            </a:r>
            <a:r>
              <a:rPr lang="zh-CN" altLang="en-US" b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</a:rPr>
              <a:t>社群渗透 </a:t>
            </a:r>
            <a:r>
              <a:rPr lang="en-US" altLang="zh-CN" b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</a:rPr>
              <a:t>+ </a:t>
            </a:r>
            <a:r>
              <a:rPr lang="zh-CN" altLang="en-US" b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</a:rPr>
              <a:t>政策借力</a:t>
            </a:r>
            <a:r>
              <a:rPr lang="zh-CN" altLang="en-US" sz="1400" b="1">
                <a:solidFill>
                  <a:schemeClr val="accent3">
                    <a:lumMod val="20000"/>
                    <a:lumOff val="8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” 的组合策略，不仅降低了获客成本，</a:t>
            </a:r>
            <a:endParaRPr lang="en-US" altLang="zh-CN" sz="1400" b="1">
              <a:solidFill>
                <a:schemeClr val="accent3">
                  <a:lumMod val="20000"/>
                  <a:lumOff val="80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400" b="1">
                <a:solidFill>
                  <a:schemeClr val="accent3">
                    <a:lumMod val="20000"/>
                    <a:lumOff val="8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还通过政府背书和社区运营建立了用户信任，形成 “</a:t>
            </a:r>
            <a:r>
              <a:rPr lang="zh-CN" altLang="en-US" b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</a:rPr>
              <a:t>流量 </a:t>
            </a:r>
            <a:r>
              <a:rPr lang="en-US" altLang="zh-CN" b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</a:rPr>
              <a:t>- </a:t>
            </a:r>
            <a:r>
              <a:rPr lang="zh-CN" altLang="en-US" b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</a:rPr>
              <a:t>转化 </a:t>
            </a:r>
            <a:r>
              <a:rPr lang="en-US" altLang="zh-CN" b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</a:rPr>
              <a:t>- </a:t>
            </a:r>
            <a:r>
              <a:rPr lang="zh-CN" altLang="en-US" b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</a:rPr>
              <a:t>复购</a:t>
            </a:r>
            <a:r>
              <a:rPr lang="zh-CN" altLang="en-US" sz="1400" b="1">
                <a:solidFill>
                  <a:schemeClr val="accent3">
                    <a:lumMod val="20000"/>
                    <a:lumOff val="8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” 的闭环。</a:t>
            </a:r>
            <a:endParaRPr lang="en-GB" altLang="zh-CN" sz="400" b="1" dirty="0">
              <a:solidFill>
                <a:schemeClr val="accent3">
                  <a:lumMod val="20000"/>
                  <a:lumOff val="80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37338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86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86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86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86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86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8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86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500"/>
                            </p:stCondLst>
                            <p:childTnLst>
                              <p:par>
                                <p:cTn id="56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000"/>
                            </p:stCondLst>
                            <p:childTnLst>
                              <p:par>
                                <p:cTn id="61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3500"/>
                            </p:stCondLst>
                            <p:childTnLst>
                              <p:par>
                                <p:cTn id="66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4000"/>
                            </p:stCondLst>
                            <p:childTnLst>
                              <p:par>
                                <p:cTn id="71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684" grpId="0" animBg="1"/>
      <p:bldP spid="28685" grpId="0" animBg="1"/>
      <p:bldP spid="28686" grpId="0" animBg="1"/>
      <p:bldP spid="28687" grpId="0" animBg="1"/>
      <p:bldP spid="28688" grpId="0" animBg="1"/>
      <p:bldP spid="28689" grpId="0" animBg="1"/>
      <p:bldP spid="21" grpId="0"/>
      <p:bldP spid="24" grpId="0"/>
      <p:bldP spid="25" grpId="0"/>
      <p:bldP spid="26" grpId="0"/>
      <p:bldP spid="28" grpId="0"/>
      <p:bldP spid="30" grpId="0"/>
      <p:bldP spid="3" grpId="0"/>
      <p:bldP spid="4" grpId="0"/>
      <p:bldP spid="5" grpId="0"/>
      <p:bldP spid="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0" y="325676"/>
            <a:ext cx="12192000" cy="6532323"/>
          </a:xfrm>
          <a:prstGeom prst="rect">
            <a:avLst/>
          </a:prstGeom>
          <a:solidFill>
            <a:srgbClr val="051A29">
              <a:alpha val="1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4231983" y="939983"/>
            <a:ext cx="3810330" cy="4950381"/>
          </a:xfrm>
          <a:custGeom>
            <a:avLst/>
            <a:gdLst>
              <a:gd name="connsiteX0" fmla="*/ 0 w 3810330"/>
              <a:gd name="connsiteY0" fmla="*/ 2601942 h 4950381"/>
              <a:gd name="connsiteX1" fmla="*/ 3810330 w 3810330"/>
              <a:gd name="connsiteY1" fmla="*/ 2601942 h 4950381"/>
              <a:gd name="connsiteX2" fmla="*/ 3810330 w 3810330"/>
              <a:gd name="connsiteY2" fmla="*/ 4950381 h 4950381"/>
              <a:gd name="connsiteX3" fmla="*/ 0 w 3810330"/>
              <a:gd name="connsiteY3" fmla="*/ 4950381 h 4950381"/>
              <a:gd name="connsiteX4" fmla="*/ 0 w 3810330"/>
              <a:gd name="connsiteY4" fmla="*/ 0 h 4950381"/>
              <a:gd name="connsiteX5" fmla="*/ 3810330 w 3810330"/>
              <a:gd name="connsiteY5" fmla="*/ 0 h 4950381"/>
              <a:gd name="connsiteX6" fmla="*/ 3810330 w 3810330"/>
              <a:gd name="connsiteY6" fmla="*/ 1502858 h 4950381"/>
              <a:gd name="connsiteX7" fmla="*/ 0 w 3810330"/>
              <a:gd name="connsiteY7" fmla="*/ 1502858 h 4950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810330" h="4950381">
                <a:moveTo>
                  <a:pt x="0" y="2601942"/>
                </a:moveTo>
                <a:lnTo>
                  <a:pt x="3810330" y="2601942"/>
                </a:lnTo>
                <a:lnTo>
                  <a:pt x="3810330" y="4950381"/>
                </a:lnTo>
                <a:lnTo>
                  <a:pt x="0" y="4950381"/>
                </a:lnTo>
                <a:close/>
                <a:moveTo>
                  <a:pt x="0" y="0"/>
                </a:moveTo>
                <a:lnTo>
                  <a:pt x="3810330" y="0"/>
                </a:lnTo>
                <a:lnTo>
                  <a:pt x="3810330" y="1502858"/>
                </a:lnTo>
                <a:lnTo>
                  <a:pt x="0" y="1502858"/>
                </a:lnTo>
                <a:close/>
              </a:path>
            </a:pathLst>
          </a:custGeom>
          <a:effectLst>
            <a:outerShdw blurRad="190500" dist="635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6" name="文本框 15"/>
          <p:cNvSpPr txBox="1"/>
          <p:nvPr/>
        </p:nvSpPr>
        <p:spPr>
          <a:xfrm>
            <a:off x="1524221" y="2292785"/>
            <a:ext cx="922585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800" dirty="0">
                <a:solidFill>
                  <a:srgbClr val="CBBC91"/>
                </a:solidFill>
                <a:effectLst>
                  <a:outerShdw blurRad="25400" dist="25400" dir="2700000" algn="tl">
                    <a:srgbClr val="000000">
                      <a:alpha val="25000"/>
                    </a:srgbClr>
                  </a:outerShdw>
                </a:effectLst>
                <a:cs typeface="+mn-ea"/>
                <a:sym typeface="+mn-lt"/>
              </a:rPr>
              <a:t>THANK YOU</a:t>
            </a:r>
            <a:endParaRPr lang="zh-CN" altLang="en-US" sz="8800" dirty="0">
              <a:solidFill>
                <a:srgbClr val="CBBC91"/>
              </a:solidFill>
              <a:effectLst>
                <a:outerShdw blurRad="25400" dist="25400" dir="2700000" algn="tl">
                  <a:srgbClr val="000000">
                    <a:alpha val="25000"/>
                  </a:srgbClr>
                </a:outerShdw>
              </a:effectLst>
              <a:cs typeface="+mn-ea"/>
              <a:sym typeface="+mn-lt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5"/>
          <a:srcRect l="39783" r="43694"/>
          <a:stretch/>
        </p:blipFill>
        <p:spPr>
          <a:xfrm>
            <a:off x="3675649" y="3917716"/>
            <a:ext cx="645695" cy="283147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4428621" y="3816444"/>
            <a:ext cx="3442634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dist"/>
            <a:r>
              <a:rPr lang="zh-CN" altLang="en-US" sz="2800" dirty="0">
                <a:solidFill>
                  <a:srgbClr val="CBBC91"/>
                </a:solidFill>
                <a:cs typeface="+mn-ea"/>
                <a:sym typeface="+mn-lt"/>
              </a:rPr>
              <a:t>演示完毕  谢谢观看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5343501" y="1490216"/>
            <a:ext cx="1587294" cy="1015663"/>
          </a:xfrm>
          <a:prstGeom prst="rect">
            <a:avLst/>
          </a:prstGeom>
          <a:noFill/>
          <a:effectLst>
            <a:outerShdw blurRad="254000" dist="63500" dir="2700000" algn="tl" rotWithShape="0">
              <a:prstClr val="black">
                <a:alpha val="30000"/>
              </a:prstClr>
            </a:outerShdw>
          </a:effectLst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6000" spc="300" dirty="0">
                <a:solidFill>
                  <a:srgbClr val="CBBC91"/>
                </a:solidFill>
                <a:latin typeface="Agency FB" panose="020B0503020202020204" pitchFamily="34" charset="0"/>
                <a:cs typeface="+mn-ea"/>
                <a:sym typeface="+mn-lt"/>
              </a:rPr>
              <a:t>2025</a:t>
            </a:r>
            <a:endParaRPr lang="zh-CN" altLang="en-US" sz="6000" spc="300" dirty="0">
              <a:solidFill>
                <a:srgbClr val="CBBC91"/>
              </a:solidFill>
              <a:latin typeface="Agency FB" panose="020B0503020202020204" pitchFamily="34" charset="0"/>
              <a:cs typeface="+mn-ea"/>
              <a:sym typeface="+mn-lt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4383163" y="4367601"/>
            <a:ext cx="3533550" cy="25526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50000"/>
              </a:lnSpc>
            </a:pPr>
            <a:r>
              <a:rPr lang="en-US" altLang="zh-CN" sz="800" dirty="0">
                <a:solidFill>
                  <a:srgbClr val="CBBC91"/>
                </a:solidFill>
                <a:cs typeface="+mn-ea"/>
              </a:rPr>
              <a:t>A business plan that describes our plans </a:t>
            </a:r>
            <a:endParaRPr lang="en-US" altLang="zh-CN" sz="800" dirty="0">
              <a:solidFill>
                <a:srgbClr val="CBBC91"/>
              </a:solidFill>
              <a:cs typeface="+mn-ea"/>
              <a:sym typeface="+mn-lt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5305856" y="5057649"/>
            <a:ext cx="1662583" cy="289194"/>
            <a:chOff x="4293620" y="5414934"/>
            <a:chExt cx="1662583" cy="289194"/>
          </a:xfrm>
          <a:effectLst>
            <a:reflection blurRad="6350" stA="50000" endA="300" endPos="90000" dir="5400000" sy="-100000" algn="bl" rotWithShape="0"/>
          </a:effectLst>
        </p:grpSpPr>
        <p:sp>
          <p:nvSpPr>
            <p:cNvPr id="22" name="Rectangle: Rounded Corners 100"/>
            <p:cNvSpPr/>
            <p:nvPr/>
          </p:nvSpPr>
          <p:spPr>
            <a:xfrm>
              <a:off x="4346623" y="5414934"/>
              <a:ext cx="1529008" cy="289194"/>
            </a:xfrm>
            <a:prstGeom prst="roundRect">
              <a:avLst>
                <a:gd name="adj" fmla="val 50000"/>
              </a:avLst>
            </a:prstGeom>
            <a:gradFill>
              <a:gsLst>
                <a:gs pos="55000">
                  <a:srgbClr val="CBBC91"/>
                </a:gs>
                <a:gs pos="100000">
                  <a:srgbClr val="88683B"/>
                </a:gs>
              </a:gsLst>
              <a:lin ang="5400000" scaled="0"/>
            </a:gradFill>
            <a:ln w="19050">
              <a:noFill/>
            </a:ln>
            <a:effectLst>
              <a:outerShdw blurRad="254000" dist="635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>
                <a:solidFill>
                  <a:srgbClr val="CBBC91"/>
                </a:solidFill>
                <a:cs typeface="+mn-ea"/>
                <a:sym typeface="+mn-lt"/>
              </a:endParaRPr>
            </a:p>
          </p:txBody>
        </p:sp>
        <p:sp>
          <p:nvSpPr>
            <p:cNvPr id="23" name="原创设计师          _5"/>
            <p:cNvSpPr/>
            <p:nvPr/>
          </p:nvSpPr>
          <p:spPr>
            <a:xfrm>
              <a:off x="4293620" y="5419529"/>
              <a:ext cx="1662583" cy="276963"/>
            </a:xfrm>
            <a:prstGeom prst="rect">
              <a:avLst/>
            </a:prstGeom>
            <a:effectLst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sz="1200" dirty="0">
                  <a:solidFill>
                    <a:srgbClr val="051A29"/>
                  </a:solidFill>
                  <a:cs typeface="+mn-ea"/>
                  <a:sym typeface="+mn-lt"/>
                </a:rPr>
                <a:t>第一组</a:t>
              </a: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4416826" y="3488432"/>
            <a:ext cx="3414395" cy="178454"/>
            <a:chOff x="3492591" y="4117778"/>
            <a:chExt cx="4671414" cy="244152"/>
          </a:xfrm>
        </p:grpSpPr>
        <p:cxnSp>
          <p:nvCxnSpPr>
            <p:cNvPr id="25" name="直接连接符 24"/>
            <p:cNvCxnSpPr/>
            <p:nvPr/>
          </p:nvCxnSpPr>
          <p:spPr>
            <a:xfrm>
              <a:off x="3492591" y="4239854"/>
              <a:ext cx="2146587" cy="0"/>
            </a:xfrm>
            <a:prstGeom prst="line">
              <a:avLst/>
            </a:prstGeom>
            <a:ln>
              <a:solidFill>
                <a:srgbClr val="CBBC91">
                  <a:alpha val="6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菱形 25"/>
            <p:cNvSpPr/>
            <p:nvPr/>
          </p:nvSpPr>
          <p:spPr bwMode="auto">
            <a:xfrm>
              <a:off x="5781501" y="4117778"/>
              <a:ext cx="113211" cy="244152"/>
            </a:xfrm>
            <a:prstGeom prst="diamond">
              <a:avLst/>
            </a:prstGeom>
            <a:solidFill>
              <a:srgbClr val="CBBC91">
                <a:alpha val="70000"/>
              </a:srgb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cxnSp>
          <p:nvCxnSpPr>
            <p:cNvPr id="27" name="直接连接符 26"/>
            <p:cNvCxnSpPr/>
            <p:nvPr/>
          </p:nvCxnSpPr>
          <p:spPr>
            <a:xfrm>
              <a:off x="6017417" y="4239854"/>
              <a:ext cx="2146588" cy="0"/>
            </a:xfrm>
            <a:prstGeom prst="line">
              <a:avLst/>
            </a:prstGeom>
            <a:ln>
              <a:solidFill>
                <a:srgbClr val="CBBC91">
                  <a:alpha val="6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787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 advClick="0" advTm="0">
        <p14:vortex dir="r"/>
      </p:transition>
    </mc:Choice>
    <mc:Fallback xmlns="">
      <p:transition spd="slow" advClick="0" advTm="0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6" presetClass="entr" presetSubtype="4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Horizontal)">
                                          <p:cBhvr>
                                            <p:cTn id="7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4" presetID="16" presetClass="entr" presetSubtype="37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16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8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0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2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4" presetID="50" presetClass="entr" presetSubtype="0" decel="10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6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+.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8" dur="10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22" presetClass="entr" presetSubtype="1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31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2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3" presetID="2" presetClass="entr" presetSubtype="4" fill="hold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35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36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6" grpId="0"/>
          <p:bldP spid="18" grpId="0"/>
          <p:bldP spid="19" grpId="0"/>
          <p:bldP spid="20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6" presetClass="entr" presetSubtype="4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Horizontal)">
                                          <p:cBhvr>
                                            <p:cTn id="7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4" presetID="16" presetClass="entr" presetSubtype="37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16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8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0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2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4" presetID="50" presetClass="entr" presetSubtype="0" decel="10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6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+.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8" dur="10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22" presetClass="entr" presetSubtype="1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31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2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3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6" grpId="0"/>
          <p:bldP spid="18" grpId="0"/>
          <p:bldP spid="19" grpId="0"/>
          <p:bldP spid="20" grpId="0"/>
        </p:bldLst>
      </p:timing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75F835-6241-07D6-62E8-9917B73BCD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>
            <a:extLst>
              <a:ext uri="{FF2B5EF4-FFF2-40B4-BE49-F238E27FC236}">
                <a16:creationId xmlns:a16="http://schemas.microsoft.com/office/drawing/2014/main" id="{B33D1703-2FB5-B8BB-C17F-824B56A82D5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974176AC-2C5A-BC86-9D64-F0E130EBF4AF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51A29">
              <a:alpha val="1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8B598F00-EF67-0F5D-B2C4-60D875235116}"/>
              </a:ext>
            </a:extLst>
          </p:cNvPr>
          <p:cNvSpPr/>
          <p:nvPr/>
        </p:nvSpPr>
        <p:spPr>
          <a:xfrm>
            <a:off x="3933371" y="1304612"/>
            <a:ext cx="4354286" cy="4354284"/>
          </a:xfrm>
          <a:prstGeom prst="ellipse">
            <a:avLst/>
          </a:prstGeom>
          <a:solidFill>
            <a:srgbClr val="CBBC91">
              <a:alpha val="5000"/>
            </a:srgbClr>
          </a:solidFill>
          <a:ln w="50800">
            <a:solidFill>
              <a:srgbClr val="CBBC9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1E443344-A18F-1984-A8EE-AF328BA1B710}"/>
              </a:ext>
            </a:extLst>
          </p:cNvPr>
          <p:cNvSpPr txBox="1"/>
          <p:nvPr/>
        </p:nvSpPr>
        <p:spPr>
          <a:xfrm>
            <a:off x="5398991" y="1455074"/>
            <a:ext cx="1311578" cy="2215991"/>
          </a:xfrm>
          <a:prstGeom prst="rect">
            <a:avLst/>
          </a:prstGeom>
          <a:noFill/>
          <a:effectLst>
            <a:outerShdw blurRad="254000" dist="63500" dir="2700000" algn="tl" rotWithShape="0">
              <a:prstClr val="black">
                <a:alpha val="30000"/>
              </a:prstClr>
            </a:outerShdw>
          </a:effectLst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algn="ctr">
              <a:defRPr sz="13800">
                <a:gradFill>
                  <a:gsLst>
                    <a:gs pos="0">
                      <a:srgbClr val="CBBC91"/>
                    </a:gs>
                    <a:gs pos="100000">
                      <a:srgbClr val="8D6D3E"/>
                    </a:gs>
                  </a:gsLst>
                  <a:lin ang="5400000" scaled="0"/>
                </a:gradFill>
                <a:latin typeface="Agency FB" panose="020B0503020202020204" pitchFamily="34" charset="0"/>
                <a:cs typeface="+mn-ea"/>
              </a:defRPr>
            </a:lvl1pPr>
          </a:lstStyle>
          <a:p>
            <a:r>
              <a:rPr lang="en-US" altLang="zh-CN" dirty="0">
                <a:sym typeface="+mn-lt"/>
              </a:rPr>
              <a:t>01</a:t>
            </a:r>
            <a:endParaRPr lang="zh-CN" altLang="en-US" dirty="0">
              <a:sym typeface="+mn-lt"/>
            </a:endParaRPr>
          </a:p>
        </p:txBody>
      </p:sp>
      <p:sp>
        <p:nvSpPr>
          <p:cNvPr id="26" name="PA_矩形 29">
            <a:extLst>
              <a:ext uri="{FF2B5EF4-FFF2-40B4-BE49-F238E27FC236}">
                <a16:creationId xmlns:a16="http://schemas.microsoft.com/office/drawing/2014/main" id="{E4C31203-B7D9-E179-34F6-767ADE3F1B2C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5077460" y="3592195"/>
            <a:ext cx="2190750" cy="52197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dist"/>
            <a:r>
              <a:rPr lang="zh-CN" altLang="en-US" sz="2800" b="1" spc="-300" dirty="0">
                <a:solidFill>
                  <a:srgbClr val="CBBC91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cs typeface="+mn-ea"/>
                <a:sym typeface="+mn-lt"/>
              </a:rPr>
              <a:t>团队介绍</a:t>
            </a:r>
            <a:endParaRPr lang="en-US" altLang="zh-CN" sz="2800" b="1" spc="-300" dirty="0">
              <a:solidFill>
                <a:srgbClr val="CBBC91"/>
              </a:solidFill>
              <a:effectLst>
                <a:outerShdw blurRad="38100" dist="38100" dir="2700000" algn="tl">
                  <a:srgbClr val="000000">
                    <a:alpha val="20000"/>
                  </a:srgb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CC504FF2-9FA8-0F4A-6CFC-D01F07C1F282}"/>
              </a:ext>
            </a:extLst>
          </p:cNvPr>
          <p:cNvSpPr txBox="1"/>
          <p:nvPr/>
        </p:nvSpPr>
        <p:spPr>
          <a:xfrm>
            <a:off x="4513757" y="4493683"/>
            <a:ext cx="3318156" cy="60452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200000"/>
              </a:lnSpc>
            </a:pPr>
            <a:r>
              <a:rPr lang="en-US" altLang="zh-CN" sz="900" dirty="0">
                <a:solidFill>
                  <a:srgbClr val="CBBC91"/>
                </a:solidFill>
                <a:cs typeface="+mn-ea"/>
              </a:rPr>
              <a:t>MEET THE TEAM</a:t>
            </a:r>
            <a:endParaRPr lang="en-US" altLang="zh-CN" sz="900" dirty="0">
              <a:solidFill>
                <a:srgbClr val="CBBC91"/>
              </a:solidFill>
              <a:cs typeface="+mn-ea"/>
              <a:sym typeface="+mn-lt"/>
            </a:endParaRPr>
          </a:p>
          <a:p>
            <a:pPr algn="ctr">
              <a:lnSpc>
                <a:spcPct val="200000"/>
              </a:lnSpc>
            </a:pPr>
            <a:endParaRPr lang="en-US" altLang="zh-CN" sz="900" dirty="0">
              <a:solidFill>
                <a:srgbClr val="CBBC91"/>
              </a:solidFill>
              <a:cs typeface="+mn-ea"/>
              <a:sym typeface="+mn-lt"/>
            </a:endParaRPr>
          </a:p>
        </p:txBody>
      </p: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D46FCB89-898F-314B-5AC9-070C940D8B94}"/>
              </a:ext>
            </a:extLst>
          </p:cNvPr>
          <p:cNvGrpSpPr/>
          <p:nvPr/>
        </p:nvGrpSpPr>
        <p:grpSpPr>
          <a:xfrm>
            <a:off x="4879034" y="4206714"/>
            <a:ext cx="2491738" cy="177239"/>
            <a:chOff x="3939011" y="4117778"/>
            <a:chExt cx="3823630" cy="244152"/>
          </a:xfrm>
        </p:grpSpPr>
        <p:cxnSp>
          <p:nvCxnSpPr>
            <p:cNvPr id="29" name="直接连接符 28">
              <a:extLst>
                <a:ext uri="{FF2B5EF4-FFF2-40B4-BE49-F238E27FC236}">
                  <a16:creationId xmlns:a16="http://schemas.microsoft.com/office/drawing/2014/main" id="{3345FA6C-1307-9B65-2FE9-ADEB88491AD5}"/>
                </a:ext>
              </a:extLst>
            </p:cNvPr>
            <p:cNvCxnSpPr/>
            <p:nvPr/>
          </p:nvCxnSpPr>
          <p:spPr>
            <a:xfrm>
              <a:off x="3939011" y="4239855"/>
              <a:ext cx="1670907" cy="0"/>
            </a:xfrm>
            <a:prstGeom prst="line">
              <a:avLst/>
            </a:prstGeom>
            <a:ln>
              <a:solidFill>
                <a:srgbClr val="CBBC9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菱形 29">
              <a:extLst>
                <a:ext uri="{FF2B5EF4-FFF2-40B4-BE49-F238E27FC236}">
                  <a16:creationId xmlns:a16="http://schemas.microsoft.com/office/drawing/2014/main" id="{80196198-0317-3DC9-DDEE-D841E71F14F1}"/>
                </a:ext>
              </a:extLst>
            </p:cNvPr>
            <p:cNvSpPr/>
            <p:nvPr/>
          </p:nvSpPr>
          <p:spPr bwMode="auto">
            <a:xfrm>
              <a:off x="5781501" y="4117778"/>
              <a:ext cx="113211" cy="244152"/>
            </a:xfrm>
            <a:prstGeom prst="diamond">
              <a:avLst/>
            </a:prstGeom>
            <a:solidFill>
              <a:srgbClr val="CBBC9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id="{78CA4F89-E59D-9046-B8D8-FA1D698AF37D}"/>
                </a:ext>
              </a:extLst>
            </p:cNvPr>
            <p:cNvCxnSpPr/>
            <p:nvPr/>
          </p:nvCxnSpPr>
          <p:spPr>
            <a:xfrm>
              <a:off x="6091734" y="4239855"/>
              <a:ext cx="1670907" cy="0"/>
            </a:xfrm>
            <a:prstGeom prst="line">
              <a:avLst/>
            </a:prstGeom>
            <a:ln>
              <a:solidFill>
                <a:srgbClr val="CBBC9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文本框 31">
            <a:extLst>
              <a:ext uri="{FF2B5EF4-FFF2-40B4-BE49-F238E27FC236}">
                <a16:creationId xmlns:a16="http://schemas.microsoft.com/office/drawing/2014/main" id="{D4783C47-DD24-D481-A3D2-DB4213763462}"/>
              </a:ext>
            </a:extLst>
          </p:cNvPr>
          <p:cNvSpPr txBox="1"/>
          <p:nvPr/>
        </p:nvSpPr>
        <p:spPr>
          <a:xfrm>
            <a:off x="2044872" y="3313784"/>
            <a:ext cx="11337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400" dirty="0">
                <a:solidFill>
                  <a:srgbClr val="CBBC91"/>
                </a:solidFill>
                <a:effectLst>
                  <a:outerShdw blurRad="25400" dist="254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PART</a:t>
            </a:r>
            <a:endParaRPr lang="zh-CN" altLang="en-US" sz="2400" dirty="0">
              <a:solidFill>
                <a:srgbClr val="CBBC91"/>
              </a:solidFill>
              <a:effectLst>
                <a:outerShdw blurRad="25400" dist="254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9751086B-146A-268B-7D3E-F90AEE481CFF}"/>
              </a:ext>
            </a:extLst>
          </p:cNvPr>
          <p:cNvSpPr txBox="1"/>
          <p:nvPr/>
        </p:nvSpPr>
        <p:spPr>
          <a:xfrm>
            <a:off x="9111923" y="3313784"/>
            <a:ext cx="11337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400" dirty="0">
                <a:solidFill>
                  <a:srgbClr val="CBBC91"/>
                </a:solidFill>
                <a:effectLst>
                  <a:outerShdw blurRad="25400" dist="254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ONE</a:t>
            </a:r>
            <a:endParaRPr lang="zh-CN" altLang="en-US" sz="2400" dirty="0">
              <a:solidFill>
                <a:srgbClr val="CBBC91"/>
              </a:solidFill>
              <a:effectLst>
                <a:outerShdw blurRad="25400" dist="254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79824884"/>
      </p:ext>
    </p:extLst>
  </p:cSld>
  <p:clrMapOvr>
    <a:masterClrMapping/>
  </p:clrMapOvr>
  <p:transition spd="slow" advClick="0" advTm="0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2" dur="375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3" dur="375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4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5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41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 tmFilter="0,0; .5, 1; 1, 1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37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ldLvl="0" animBg="1"/>
      <p:bldP spid="25" grpId="0"/>
      <p:bldP spid="26" grpId="0"/>
      <p:bldP spid="27" grpId="0"/>
      <p:bldP spid="32" grpId="0"/>
      <p:bldP spid="3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: 圆角 497">
            <a:extLst>
              <a:ext uri="{FF2B5EF4-FFF2-40B4-BE49-F238E27FC236}">
                <a16:creationId xmlns:a16="http://schemas.microsoft.com/office/drawing/2014/main" id="{989DBCDD-F5AD-C13B-BE33-B2D3074E0F28}"/>
              </a:ext>
            </a:extLst>
          </p:cNvPr>
          <p:cNvSpPr>
            <a:spLocks noChangeAspect="1"/>
          </p:cNvSpPr>
          <p:nvPr/>
        </p:nvSpPr>
        <p:spPr>
          <a:xfrm>
            <a:off x="10060818" y="2071108"/>
            <a:ext cx="1390623" cy="1390623"/>
          </a:xfrm>
          <a:prstGeom prst="roundRect">
            <a:avLst>
              <a:gd name="adj" fmla="val 50000"/>
            </a:avLst>
          </a:prstGeom>
          <a:solidFill>
            <a:schemeClr val="tx2">
              <a:alpha val="30000"/>
            </a:schemeClr>
          </a:solidFill>
          <a:ln w="6055" cap="flat">
            <a:noFill/>
            <a:prstDash val="solid"/>
            <a:miter/>
          </a:ln>
        </p:spPr>
        <p:txBody>
          <a:bodyPr lIns="108000" tIns="108000" rIns="108000" bIns="108000"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KK</a:t>
            </a:r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9" name="矩形: 圆角 497">
            <a:extLst>
              <a:ext uri="{FF2B5EF4-FFF2-40B4-BE49-F238E27FC236}">
                <a16:creationId xmlns:a16="http://schemas.microsoft.com/office/drawing/2014/main" id="{8AC59F64-73F7-3D8E-6795-EBEFC28E803A}"/>
              </a:ext>
            </a:extLst>
          </p:cNvPr>
          <p:cNvSpPr>
            <a:spLocks noChangeAspect="1"/>
          </p:cNvSpPr>
          <p:nvPr/>
        </p:nvSpPr>
        <p:spPr>
          <a:xfrm>
            <a:off x="8725902" y="2059888"/>
            <a:ext cx="1390623" cy="1390623"/>
          </a:xfrm>
          <a:prstGeom prst="roundRect">
            <a:avLst>
              <a:gd name="adj" fmla="val 50000"/>
            </a:avLst>
          </a:prstGeom>
          <a:solidFill>
            <a:schemeClr val="tx2">
              <a:alpha val="30000"/>
            </a:schemeClr>
          </a:solidFill>
          <a:ln w="6055" cap="flat">
            <a:noFill/>
            <a:prstDash val="solid"/>
            <a:miter/>
          </a:ln>
        </p:spPr>
        <p:txBody>
          <a:bodyPr lIns="108000" tIns="108000" rIns="108000" bIns="108000" rtlCol="0" anchor="ctr"/>
          <a:lstStyle/>
          <a:p>
            <a:pPr algn="ctr"/>
            <a:r>
              <a:rPr lang="en-US" altLang="zh-CN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K</a:t>
            </a:r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8" name="矩形: 圆角 497">
            <a:extLst>
              <a:ext uri="{FF2B5EF4-FFF2-40B4-BE49-F238E27FC236}">
                <a16:creationId xmlns:a16="http://schemas.microsoft.com/office/drawing/2014/main" id="{8F3DFBE9-1631-4903-7C59-D51055062930}"/>
              </a:ext>
            </a:extLst>
          </p:cNvPr>
          <p:cNvSpPr>
            <a:spLocks noChangeAspect="1"/>
          </p:cNvSpPr>
          <p:nvPr/>
        </p:nvSpPr>
        <p:spPr>
          <a:xfrm>
            <a:off x="7374591" y="2069721"/>
            <a:ext cx="1390623" cy="1390623"/>
          </a:xfrm>
          <a:prstGeom prst="roundRect">
            <a:avLst>
              <a:gd name="adj" fmla="val 50000"/>
            </a:avLst>
          </a:prstGeom>
          <a:solidFill>
            <a:schemeClr val="tx2">
              <a:alpha val="30000"/>
            </a:schemeClr>
          </a:solidFill>
          <a:ln w="6055" cap="flat">
            <a:noFill/>
            <a:prstDash val="solid"/>
            <a:miter/>
          </a:ln>
        </p:spPr>
        <p:txBody>
          <a:bodyPr lIns="108000" tIns="108000" rIns="108000" bIns="108000"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" name="矩形: 圆角 497">
            <a:extLst>
              <a:ext uri="{FF2B5EF4-FFF2-40B4-BE49-F238E27FC236}">
                <a16:creationId xmlns:a16="http://schemas.microsoft.com/office/drawing/2014/main" id="{AE94AFE8-D80F-E0A8-D319-889FB27B86F8}"/>
              </a:ext>
            </a:extLst>
          </p:cNvPr>
          <p:cNvSpPr>
            <a:spLocks noChangeAspect="1"/>
          </p:cNvSpPr>
          <p:nvPr/>
        </p:nvSpPr>
        <p:spPr>
          <a:xfrm>
            <a:off x="6029803" y="2059888"/>
            <a:ext cx="1390623" cy="1390623"/>
          </a:xfrm>
          <a:prstGeom prst="roundRect">
            <a:avLst>
              <a:gd name="adj" fmla="val 50000"/>
            </a:avLst>
          </a:prstGeom>
          <a:solidFill>
            <a:schemeClr val="tx2">
              <a:alpha val="30000"/>
            </a:schemeClr>
          </a:solidFill>
          <a:ln w="6055" cap="flat">
            <a:noFill/>
            <a:prstDash val="solid"/>
            <a:miter/>
          </a:ln>
        </p:spPr>
        <p:txBody>
          <a:bodyPr lIns="108000" tIns="108000" rIns="108000" bIns="108000"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6" name="矩形: 圆角 497">
            <a:extLst>
              <a:ext uri="{FF2B5EF4-FFF2-40B4-BE49-F238E27FC236}">
                <a16:creationId xmlns:a16="http://schemas.microsoft.com/office/drawing/2014/main" id="{3993C1F8-724B-333C-3829-350920AD75EB}"/>
              </a:ext>
            </a:extLst>
          </p:cNvPr>
          <p:cNvSpPr>
            <a:spLocks noChangeAspect="1"/>
          </p:cNvSpPr>
          <p:nvPr/>
        </p:nvSpPr>
        <p:spPr>
          <a:xfrm>
            <a:off x="4632657" y="2059889"/>
            <a:ext cx="1390623" cy="1390623"/>
          </a:xfrm>
          <a:prstGeom prst="roundRect">
            <a:avLst>
              <a:gd name="adj" fmla="val 50000"/>
            </a:avLst>
          </a:prstGeom>
          <a:solidFill>
            <a:schemeClr val="tx2">
              <a:alpha val="30000"/>
            </a:schemeClr>
          </a:solidFill>
          <a:ln w="6055" cap="flat">
            <a:noFill/>
            <a:prstDash val="solid"/>
            <a:miter/>
          </a:ln>
        </p:spPr>
        <p:txBody>
          <a:bodyPr lIns="108000" tIns="108000" rIns="108000" bIns="108000"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5" name="矩形: 圆角 497">
            <a:extLst>
              <a:ext uri="{FF2B5EF4-FFF2-40B4-BE49-F238E27FC236}">
                <a16:creationId xmlns:a16="http://schemas.microsoft.com/office/drawing/2014/main" id="{6724BD47-4D60-54EE-D584-3685061BC9BD}"/>
              </a:ext>
            </a:extLst>
          </p:cNvPr>
          <p:cNvSpPr>
            <a:spLocks noChangeAspect="1"/>
          </p:cNvSpPr>
          <p:nvPr/>
        </p:nvSpPr>
        <p:spPr>
          <a:xfrm>
            <a:off x="3295152" y="2044764"/>
            <a:ext cx="1390623" cy="1390623"/>
          </a:xfrm>
          <a:prstGeom prst="roundRect">
            <a:avLst>
              <a:gd name="adj" fmla="val 50000"/>
            </a:avLst>
          </a:prstGeom>
          <a:solidFill>
            <a:schemeClr val="tx2">
              <a:alpha val="30000"/>
            </a:schemeClr>
          </a:solidFill>
          <a:ln w="6055" cap="flat">
            <a:noFill/>
            <a:prstDash val="solid"/>
            <a:miter/>
          </a:ln>
        </p:spPr>
        <p:txBody>
          <a:bodyPr lIns="108000" tIns="108000" rIns="108000" bIns="108000"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4" name="矩形: 圆角 497">
            <a:extLst>
              <a:ext uri="{FF2B5EF4-FFF2-40B4-BE49-F238E27FC236}">
                <a16:creationId xmlns:a16="http://schemas.microsoft.com/office/drawing/2014/main" id="{1A2D5D77-F9C9-DD53-3EE7-D26687F9CDC1}"/>
              </a:ext>
            </a:extLst>
          </p:cNvPr>
          <p:cNvSpPr>
            <a:spLocks noChangeAspect="1"/>
          </p:cNvSpPr>
          <p:nvPr/>
        </p:nvSpPr>
        <p:spPr>
          <a:xfrm>
            <a:off x="1893241" y="2026074"/>
            <a:ext cx="1390623" cy="1390623"/>
          </a:xfrm>
          <a:prstGeom prst="roundRect">
            <a:avLst>
              <a:gd name="adj" fmla="val 50000"/>
            </a:avLst>
          </a:prstGeom>
          <a:solidFill>
            <a:schemeClr val="tx2">
              <a:alpha val="30000"/>
            </a:schemeClr>
          </a:solidFill>
          <a:ln w="6055" cap="flat">
            <a:noFill/>
            <a:prstDash val="solid"/>
            <a:miter/>
          </a:ln>
        </p:spPr>
        <p:txBody>
          <a:bodyPr lIns="108000" tIns="108000" rIns="108000" bIns="108000"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9" name="TextBox 5"/>
          <p:cNvSpPr txBox="1"/>
          <p:nvPr/>
        </p:nvSpPr>
        <p:spPr>
          <a:xfrm>
            <a:off x="700265" y="3679662"/>
            <a:ext cx="1743004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2000"/>
              </a:lnSpc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r>
              <a:rPr lang="zh-CN" altLang="en-US" sz="2800" dirty="0">
                <a:solidFill>
                  <a:srgbClr val="CBBC9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rPr>
              <a:t>李智琪</a:t>
            </a:r>
            <a:endParaRPr lang="en-US" altLang="zh-CN" sz="2800" dirty="0">
              <a:solidFill>
                <a:srgbClr val="CBBC91"/>
              </a:solidFill>
              <a:latin typeface="楷体" panose="02010609060101010101" pitchFamily="49" charset="-122"/>
              <a:ea typeface="楷体" panose="02010609060101010101" pitchFamily="49" charset="-122"/>
              <a:cs typeface="+mn-ea"/>
              <a:sym typeface="+mn-lt"/>
            </a:endParaRPr>
          </a:p>
        </p:txBody>
      </p:sp>
      <p:grpSp>
        <p:nvGrpSpPr>
          <p:cNvPr id="47" name="组合 46"/>
          <p:cNvGrpSpPr/>
          <p:nvPr/>
        </p:nvGrpSpPr>
        <p:grpSpPr>
          <a:xfrm>
            <a:off x="461552" y="552767"/>
            <a:ext cx="4505640" cy="630364"/>
            <a:chOff x="194266" y="321621"/>
            <a:chExt cx="4505640" cy="630364"/>
          </a:xfrm>
        </p:grpSpPr>
        <p:grpSp>
          <p:nvGrpSpPr>
            <p:cNvPr id="48" name="组合 47"/>
            <p:cNvGrpSpPr/>
            <p:nvPr/>
          </p:nvGrpSpPr>
          <p:grpSpPr>
            <a:xfrm>
              <a:off x="1016260" y="398715"/>
              <a:ext cx="3683646" cy="553270"/>
              <a:chOff x="1016260" y="286054"/>
              <a:chExt cx="3683646" cy="553270"/>
            </a:xfrm>
          </p:grpSpPr>
          <p:sp>
            <p:nvSpPr>
              <p:cNvPr id="50" name="TextBox 6">
                <a:extLst>
                  <a:ext uri="{FF2B5EF4-FFF2-40B4-BE49-F238E27FC236}">
                    <a16:creationId xmlns:a16="http://schemas.microsoft.com/office/drawing/2014/main" id="{8083E77C-E488-400A-8503-359C6655BD40}"/>
                  </a:ext>
                </a:extLst>
              </p:cNvPr>
              <p:cNvSpPr txBox="1"/>
              <p:nvPr/>
            </p:nvSpPr>
            <p:spPr>
              <a:xfrm>
                <a:off x="2535531" y="439214"/>
                <a:ext cx="216437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1219020"/>
                <a:r>
                  <a:rPr lang="en-US" altLang="zh-CN" sz="2000" dirty="0">
                    <a:solidFill>
                      <a:srgbClr val="CBBC91"/>
                    </a:solidFill>
                    <a:cs typeface="+mn-ea"/>
                    <a:sym typeface="+mn-lt"/>
                  </a:rPr>
                  <a:t>BUSINESS PLAN</a:t>
                </a:r>
              </a:p>
            </p:txBody>
          </p:sp>
          <p:sp>
            <p:nvSpPr>
              <p:cNvPr id="51" name="TextBox 7">
                <a:extLst>
                  <a:ext uri="{FF2B5EF4-FFF2-40B4-BE49-F238E27FC236}">
                    <a16:creationId xmlns:a16="http://schemas.microsoft.com/office/drawing/2014/main" id="{BAF49D56-8FCD-4804-8411-594F1BC85F38}"/>
                  </a:ext>
                </a:extLst>
              </p:cNvPr>
              <p:cNvSpPr txBox="1"/>
              <p:nvPr/>
            </p:nvSpPr>
            <p:spPr>
              <a:xfrm>
                <a:off x="1016260" y="286054"/>
                <a:ext cx="162095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1219020"/>
                <a:r>
                  <a:rPr lang="zh-CN" altLang="en-US" sz="2800" dirty="0">
                    <a:solidFill>
                      <a:srgbClr val="CBBC91"/>
                    </a:solidFill>
                    <a:cs typeface="+mn-ea"/>
                    <a:sym typeface="+mn-lt"/>
                  </a:rPr>
                  <a:t>核心成员</a:t>
                </a:r>
              </a:p>
            </p:txBody>
          </p:sp>
        </p:grpSp>
        <p:sp>
          <p:nvSpPr>
            <p:cNvPr id="49" name="矩形 48"/>
            <p:cNvSpPr/>
            <p:nvPr/>
          </p:nvSpPr>
          <p:spPr>
            <a:xfrm>
              <a:off x="194266" y="321621"/>
              <a:ext cx="695382" cy="613162"/>
            </a:xfrm>
            <a:prstGeom prst="rect">
              <a:avLst/>
            </a:prstGeom>
            <a:noFill/>
            <a:ln w="25400">
              <a:solidFill>
                <a:srgbClr val="CBBC91"/>
              </a:solidFill>
            </a:ln>
            <a:effectLst>
              <a:outerShdw blurRad="1016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dirty="0">
                  <a:solidFill>
                    <a:srgbClr val="CBBC91"/>
                  </a:solidFill>
                  <a:latin typeface="Agency FB" panose="020B0503020202020204" pitchFamily="34" charset="0"/>
                  <a:cs typeface="+mn-ea"/>
                  <a:sym typeface="+mn-lt"/>
                </a:rPr>
                <a:t>01</a:t>
              </a:r>
              <a:endParaRPr lang="zh-CN" altLang="en-US" sz="3600" dirty="0">
                <a:solidFill>
                  <a:srgbClr val="CBBC91"/>
                </a:solidFill>
                <a:latin typeface="Agency FB" panose="020B0503020202020204" pitchFamily="34" charset="0"/>
                <a:cs typeface="+mn-ea"/>
                <a:sym typeface="+mn-lt"/>
              </a:endParaRPr>
            </a:p>
          </p:txBody>
        </p:sp>
      </p:grpSp>
      <p:sp>
        <p:nvSpPr>
          <p:cNvPr id="3" name="任意多边形: 形状 59">
            <a:extLst>
              <a:ext uri="{FF2B5EF4-FFF2-40B4-BE49-F238E27FC236}">
                <a16:creationId xmlns:a16="http://schemas.microsoft.com/office/drawing/2014/main" id="{2062F365-BB60-B1CE-A5F2-B5D3E15B78E8}"/>
              </a:ext>
            </a:extLst>
          </p:cNvPr>
          <p:cNvSpPr/>
          <p:nvPr/>
        </p:nvSpPr>
        <p:spPr>
          <a:xfrm>
            <a:off x="4678496" y="712709"/>
            <a:ext cx="960176" cy="960176"/>
          </a:xfrm>
          <a:prstGeom prst="diamond">
            <a:avLst/>
          </a:prstGeom>
          <a:solidFill>
            <a:schemeClr val="tx2">
              <a:alpha val="30000"/>
            </a:schemeClr>
          </a:solidFill>
          <a:ln w="605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" name="矩形: 圆角 497">
            <a:extLst>
              <a:ext uri="{FF2B5EF4-FFF2-40B4-BE49-F238E27FC236}">
                <a16:creationId xmlns:a16="http://schemas.microsoft.com/office/drawing/2014/main" id="{A2520B7B-F6C9-91CC-2EF1-66773D03EC0D}"/>
              </a:ext>
            </a:extLst>
          </p:cNvPr>
          <p:cNvSpPr>
            <a:spLocks noChangeAspect="1"/>
          </p:cNvSpPr>
          <p:nvPr/>
        </p:nvSpPr>
        <p:spPr>
          <a:xfrm>
            <a:off x="4765886" y="2154690"/>
            <a:ext cx="1170000" cy="1170000"/>
          </a:xfrm>
          <a:prstGeom prst="roundRect">
            <a:avLst>
              <a:gd name="adj" fmla="val 50000"/>
            </a:avLst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6055" cap="flat">
            <a:noFill/>
            <a:prstDash val="solid"/>
            <a:miter/>
          </a:ln>
        </p:spPr>
        <p:txBody>
          <a:bodyPr lIns="108000" tIns="108000" rIns="108000" bIns="108000"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" name="矩形: 圆角 497">
            <a:extLst>
              <a:ext uri="{FF2B5EF4-FFF2-40B4-BE49-F238E27FC236}">
                <a16:creationId xmlns:a16="http://schemas.microsoft.com/office/drawing/2014/main" id="{C883495B-359F-B721-899B-8A541FBDA1ED}"/>
              </a:ext>
            </a:extLst>
          </p:cNvPr>
          <p:cNvSpPr>
            <a:spLocks noChangeAspect="1"/>
          </p:cNvSpPr>
          <p:nvPr/>
        </p:nvSpPr>
        <p:spPr>
          <a:xfrm>
            <a:off x="8880442" y="2180032"/>
            <a:ext cx="1170000" cy="1170000"/>
          </a:xfrm>
          <a:prstGeom prst="roundRect">
            <a:avLst>
              <a:gd name="adj" fmla="val 50000"/>
            </a:avLst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6055" cap="flat">
            <a:noFill/>
            <a:prstDash val="solid"/>
            <a:miter/>
          </a:ln>
        </p:spPr>
        <p:txBody>
          <a:bodyPr lIns="108000" tIns="108000" rIns="108000" bIns="108000"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" name="矩形: 圆角 497">
            <a:extLst>
              <a:ext uri="{FF2B5EF4-FFF2-40B4-BE49-F238E27FC236}">
                <a16:creationId xmlns:a16="http://schemas.microsoft.com/office/drawing/2014/main" id="{982BFCBB-0EEF-9673-18A9-79A060332EE0}"/>
              </a:ext>
            </a:extLst>
          </p:cNvPr>
          <p:cNvSpPr>
            <a:spLocks noChangeAspect="1"/>
          </p:cNvSpPr>
          <p:nvPr/>
        </p:nvSpPr>
        <p:spPr>
          <a:xfrm>
            <a:off x="10281441" y="2180032"/>
            <a:ext cx="1170000" cy="1170000"/>
          </a:xfrm>
          <a:prstGeom prst="roundRect">
            <a:avLst>
              <a:gd name="adj" fmla="val 50000"/>
            </a:avLst>
          </a:prstGeom>
          <a:blipFill dpi="0"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6055" cap="flat">
            <a:noFill/>
            <a:prstDash val="solid"/>
            <a:miter/>
          </a:ln>
        </p:spPr>
        <p:txBody>
          <a:bodyPr lIns="108000" tIns="108000" rIns="108000" bIns="108000"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" name="矩形: 圆角 497">
            <a:extLst>
              <a:ext uri="{FF2B5EF4-FFF2-40B4-BE49-F238E27FC236}">
                <a16:creationId xmlns:a16="http://schemas.microsoft.com/office/drawing/2014/main" id="{29D95891-1DB2-89EC-99DE-369B9429674D}"/>
              </a:ext>
            </a:extLst>
          </p:cNvPr>
          <p:cNvSpPr>
            <a:spLocks noChangeAspect="1"/>
          </p:cNvSpPr>
          <p:nvPr/>
        </p:nvSpPr>
        <p:spPr>
          <a:xfrm>
            <a:off x="2023952" y="2154690"/>
            <a:ext cx="1170000" cy="1170000"/>
          </a:xfrm>
          <a:prstGeom prst="roundRect">
            <a:avLst>
              <a:gd name="adj" fmla="val 50000"/>
            </a:avLst>
          </a:prstGeom>
          <a:blipFill dpi="0"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6055" cap="flat">
            <a:noFill/>
            <a:prstDash val="solid"/>
            <a:miter/>
          </a:ln>
        </p:spPr>
        <p:txBody>
          <a:bodyPr lIns="108000" tIns="108000" rIns="108000" bIns="108000"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" name="矩形: 圆角 497">
            <a:extLst>
              <a:ext uri="{FF2B5EF4-FFF2-40B4-BE49-F238E27FC236}">
                <a16:creationId xmlns:a16="http://schemas.microsoft.com/office/drawing/2014/main" id="{449D7F50-712F-81D2-1A10-728B8A407DC3}"/>
              </a:ext>
            </a:extLst>
          </p:cNvPr>
          <p:cNvSpPr>
            <a:spLocks noChangeAspect="1"/>
          </p:cNvSpPr>
          <p:nvPr/>
        </p:nvSpPr>
        <p:spPr>
          <a:xfrm>
            <a:off x="6117197" y="2154690"/>
            <a:ext cx="1170000" cy="1170000"/>
          </a:xfrm>
          <a:prstGeom prst="roundRect">
            <a:avLst>
              <a:gd name="adj" fmla="val 50000"/>
            </a:avLst>
          </a:prstGeom>
          <a:blipFill dpi="0"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6055" cap="flat">
            <a:noFill/>
            <a:prstDash val="solid"/>
            <a:miter/>
          </a:ln>
        </p:spPr>
        <p:txBody>
          <a:bodyPr lIns="108000" tIns="108000" rIns="108000" bIns="108000"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3" name="矩形: 圆角 497">
            <a:extLst>
              <a:ext uri="{FF2B5EF4-FFF2-40B4-BE49-F238E27FC236}">
                <a16:creationId xmlns:a16="http://schemas.microsoft.com/office/drawing/2014/main" id="{5E81E983-414C-3E66-7ED9-223C9F5C5E5C}"/>
              </a:ext>
            </a:extLst>
          </p:cNvPr>
          <p:cNvSpPr>
            <a:spLocks noChangeAspect="1"/>
          </p:cNvSpPr>
          <p:nvPr/>
        </p:nvSpPr>
        <p:spPr>
          <a:xfrm>
            <a:off x="491330" y="2038377"/>
            <a:ext cx="1390623" cy="1390623"/>
          </a:xfrm>
          <a:prstGeom prst="roundRect">
            <a:avLst>
              <a:gd name="adj" fmla="val 50000"/>
            </a:avLst>
          </a:prstGeom>
          <a:solidFill>
            <a:schemeClr val="tx2">
              <a:alpha val="30000"/>
            </a:schemeClr>
          </a:solidFill>
          <a:ln w="6055" cap="flat">
            <a:noFill/>
            <a:prstDash val="solid"/>
            <a:miter/>
          </a:ln>
        </p:spPr>
        <p:txBody>
          <a:bodyPr lIns="108000" tIns="108000" rIns="108000" bIns="108000"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" name="矩形: 圆角 497">
            <a:extLst>
              <a:ext uri="{FF2B5EF4-FFF2-40B4-BE49-F238E27FC236}">
                <a16:creationId xmlns:a16="http://schemas.microsoft.com/office/drawing/2014/main" id="{09F90215-A93A-FF4E-DCC7-755BC415913D}"/>
              </a:ext>
            </a:extLst>
          </p:cNvPr>
          <p:cNvSpPr>
            <a:spLocks noChangeAspect="1"/>
          </p:cNvSpPr>
          <p:nvPr/>
        </p:nvSpPr>
        <p:spPr>
          <a:xfrm>
            <a:off x="7468508" y="2180033"/>
            <a:ext cx="1170000" cy="1170000"/>
          </a:xfrm>
          <a:prstGeom prst="roundRect">
            <a:avLst>
              <a:gd name="adj" fmla="val 50000"/>
            </a:avLst>
          </a:prstGeom>
          <a:blipFill dpi="0"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6055" cap="flat">
            <a:noFill/>
            <a:prstDash val="solid"/>
            <a:miter/>
          </a:ln>
        </p:spPr>
        <p:txBody>
          <a:bodyPr lIns="108000" tIns="108000" rIns="108000" bIns="108000"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2" name="矩形: 圆角 497">
            <a:extLst>
              <a:ext uri="{FF2B5EF4-FFF2-40B4-BE49-F238E27FC236}">
                <a16:creationId xmlns:a16="http://schemas.microsoft.com/office/drawing/2014/main" id="{DC68B24C-83DA-EDEB-9563-C83D6BE84485}"/>
              </a:ext>
            </a:extLst>
          </p:cNvPr>
          <p:cNvSpPr>
            <a:spLocks noChangeAspect="1"/>
          </p:cNvSpPr>
          <p:nvPr/>
        </p:nvSpPr>
        <p:spPr>
          <a:xfrm>
            <a:off x="3414575" y="2154690"/>
            <a:ext cx="1170000" cy="1170000"/>
          </a:xfrm>
          <a:prstGeom prst="roundRect">
            <a:avLst>
              <a:gd name="adj" fmla="val 50000"/>
            </a:avLst>
          </a:prstGeom>
          <a:blipFill dpi="0"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6055" cap="flat">
            <a:noFill/>
            <a:prstDash val="solid"/>
            <a:miter/>
          </a:ln>
        </p:spPr>
        <p:txBody>
          <a:bodyPr lIns="108000" tIns="108000" rIns="108000" bIns="108000"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" name="矩形: 圆角 497">
            <a:extLst>
              <a:ext uri="{FF2B5EF4-FFF2-40B4-BE49-F238E27FC236}">
                <a16:creationId xmlns:a16="http://schemas.microsoft.com/office/drawing/2014/main" id="{33A86124-61BB-48EB-947C-1113065D7166}"/>
              </a:ext>
            </a:extLst>
          </p:cNvPr>
          <p:cNvSpPr>
            <a:spLocks noChangeAspect="1"/>
          </p:cNvSpPr>
          <p:nvPr/>
        </p:nvSpPr>
        <p:spPr>
          <a:xfrm>
            <a:off x="620665" y="2154690"/>
            <a:ext cx="1170772" cy="1170772"/>
          </a:xfrm>
          <a:prstGeom prst="roundRect">
            <a:avLst>
              <a:gd name="adj" fmla="val 50000"/>
            </a:avLst>
          </a:prstGeom>
          <a:blipFill dpi="0"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6055" cap="flat">
            <a:noFill/>
            <a:prstDash val="solid"/>
            <a:miter/>
          </a:ln>
        </p:spPr>
        <p:txBody>
          <a:bodyPr lIns="108000" tIns="108000" rIns="108000" bIns="108000"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3" name="TextBox 5">
            <a:extLst>
              <a:ext uri="{FF2B5EF4-FFF2-40B4-BE49-F238E27FC236}">
                <a16:creationId xmlns:a16="http://schemas.microsoft.com/office/drawing/2014/main" id="{E3AC5248-22B9-7477-B952-A586733CC816}"/>
              </a:ext>
            </a:extLst>
          </p:cNvPr>
          <p:cNvSpPr txBox="1"/>
          <p:nvPr/>
        </p:nvSpPr>
        <p:spPr>
          <a:xfrm>
            <a:off x="2059174" y="3650600"/>
            <a:ext cx="1743004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2000"/>
              </a:lnSpc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r>
              <a:rPr lang="zh-CN" altLang="en-US" sz="2800" dirty="0">
                <a:solidFill>
                  <a:srgbClr val="CBBC9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rPr>
              <a:t>余新宇</a:t>
            </a:r>
            <a:endParaRPr lang="en-US" altLang="zh-CN" sz="2800" dirty="0">
              <a:solidFill>
                <a:srgbClr val="CBBC91"/>
              </a:solidFill>
              <a:latin typeface="楷体" panose="02010609060101010101" pitchFamily="49" charset="-122"/>
              <a:ea typeface="楷体" panose="02010609060101010101" pitchFamily="49" charset="-122"/>
              <a:cs typeface="+mn-ea"/>
              <a:sym typeface="+mn-lt"/>
            </a:endParaRPr>
          </a:p>
        </p:txBody>
      </p:sp>
      <p:sp>
        <p:nvSpPr>
          <p:cNvPr id="44" name="TextBox 5">
            <a:extLst>
              <a:ext uri="{FF2B5EF4-FFF2-40B4-BE49-F238E27FC236}">
                <a16:creationId xmlns:a16="http://schemas.microsoft.com/office/drawing/2014/main" id="{5754FE13-AC5D-1460-4403-A7B4D36156EE}"/>
              </a:ext>
            </a:extLst>
          </p:cNvPr>
          <p:cNvSpPr txBox="1"/>
          <p:nvPr/>
        </p:nvSpPr>
        <p:spPr>
          <a:xfrm>
            <a:off x="3464650" y="3649014"/>
            <a:ext cx="1743004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2000"/>
              </a:lnSpc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r>
              <a:rPr lang="zh-CN" altLang="en-US" sz="2800" dirty="0">
                <a:solidFill>
                  <a:srgbClr val="CBBC9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rPr>
              <a:t>孙光宇</a:t>
            </a:r>
            <a:endParaRPr lang="en-US" altLang="zh-CN" sz="2800" dirty="0">
              <a:solidFill>
                <a:srgbClr val="CBBC91"/>
              </a:solidFill>
              <a:latin typeface="楷体" panose="02010609060101010101" pitchFamily="49" charset="-122"/>
              <a:ea typeface="楷体" panose="02010609060101010101" pitchFamily="49" charset="-122"/>
              <a:cs typeface="+mn-ea"/>
              <a:sym typeface="+mn-lt"/>
            </a:endParaRPr>
          </a:p>
        </p:txBody>
      </p:sp>
      <p:sp>
        <p:nvSpPr>
          <p:cNvPr id="45" name="TextBox 5">
            <a:extLst>
              <a:ext uri="{FF2B5EF4-FFF2-40B4-BE49-F238E27FC236}">
                <a16:creationId xmlns:a16="http://schemas.microsoft.com/office/drawing/2014/main" id="{25DC930E-B7E1-716C-BBA7-D9CD43FE95D5}"/>
              </a:ext>
            </a:extLst>
          </p:cNvPr>
          <p:cNvSpPr txBox="1"/>
          <p:nvPr/>
        </p:nvSpPr>
        <p:spPr>
          <a:xfrm>
            <a:off x="4827996" y="3643967"/>
            <a:ext cx="1743004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2000"/>
              </a:lnSpc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r>
              <a:rPr lang="zh-CN" altLang="en-US" sz="2800" dirty="0">
                <a:solidFill>
                  <a:srgbClr val="CBBC9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rPr>
              <a:t>张馨茹</a:t>
            </a:r>
            <a:endParaRPr lang="en-US" altLang="zh-CN" sz="2800" dirty="0">
              <a:solidFill>
                <a:srgbClr val="CBBC91"/>
              </a:solidFill>
              <a:latin typeface="楷体" panose="02010609060101010101" pitchFamily="49" charset="-122"/>
              <a:ea typeface="楷体" panose="02010609060101010101" pitchFamily="49" charset="-122"/>
              <a:cs typeface="+mn-ea"/>
              <a:sym typeface="+mn-lt"/>
            </a:endParaRPr>
          </a:p>
        </p:txBody>
      </p:sp>
      <p:sp>
        <p:nvSpPr>
          <p:cNvPr id="46" name="TextBox 5">
            <a:extLst>
              <a:ext uri="{FF2B5EF4-FFF2-40B4-BE49-F238E27FC236}">
                <a16:creationId xmlns:a16="http://schemas.microsoft.com/office/drawing/2014/main" id="{6C315DC0-2946-9E54-3147-CADA95BF55B3}"/>
              </a:ext>
            </a:extLst>
          </p:cNvPr>
          <p:cNvSpPr txBox="1"/>
          <p:nvPr/>
        </p:nvSpPr>
        <p:spPr>
          <a:xfrm>
            <a:off x="6231103" y="3666614"/>
            <a:ext cx="1743004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2000"/>
              </a:lnSpc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r>
              <a:rPr lang="zh-CN" altLang="en-US" sz="2800" dirty="0">
                <a:solidFill>
                  <a:srgbClr val="CBBC9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rPr>
              <a:t>于清栋</a:t>
            </a:r>
            <a:endParaRPr lang="en-US" altLang="zh-CN" sz="2800" dirty="0">
              <a:solidFill>
                <a:srgbClr val="CBBC91"/>
              </a:solidFill>
              <a:latin typeface="楷体" panose="02010609060101010101" pitchFamily="49" charset="-122"/>
              <a:ea typeface="楷体" panose="02010609060101010101" pitchFamily="49" charset="-122"/>
              <a:cs typeface="+mn-ea"/>
              <a:sym typeface="+mn-lt"/>
            </a:endParaRPr>
          </a:p>
        </p:txBody>
      </p:sp>
      <p:sp>
        <p:nvSpPr>
          <p:cNvPr id="52" name="TextBox 5">
            <a:extLst>
              <a:ext uri="{FF2B5EF4-FFF2-40B4-BE49-F238E27FC236}">
                <a16:creationId xmlns:a16="http://schemas.microsoft.com/office/drawing/2014/main" id="{62E0A1DE-FF34-7D49-0BCA-D55578FA2D2D}"/>
              </a:ext>
            </a:extLst>
          </p:cNvPr>
          <p:cNvSpPr txBox="1"/>
          <p:nvPr/>
        </p:nvSpPr>
        <p:spPr>
          <a:xfrm>
            <a:off x="7554688" y="3640951"/>
            <a:ext cx="1743004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2000"/>
              </a:lnSpc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r>
              <a:rPr lang="zh-CN" altLang="en-US" sz="2800" dirty="0">
                <a:solidFill>
                  <a:srgbClr val="CBBC9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rPr>
              <a:t>梁靖坤</a:t>
            </a:r>
            <a:endParaRPr lang="en-US" altLang="zh-CN" sz="2800" dirty="0">
              <a:solidFill>
                <a:srgbClr val="CBBC91"/>
              </a:solidFill>
              <a:latin typeface="楷体" panose="02010609060101010101" pitchFamily="49" charset="-122"/>
              <a:ea typeface="楷体" panose="02010609060101010101" pitchFamily="49" charset="-122"/>
              <a:cs typeface="+mn-ea"/>
              <a:sym typeface="+mn-lt"/>
            </a:endParaRPr>
          </a:p>
        </p:txBody>
      </p:sp>
      <p:sp>
        <p:nvSpPr>
          <p:cNvPr id="53" name="TextBox 5">
            <a:extLst>
              <a:ext uri="{FF2B5EF4-FFF2-40B4-BE49-F238E27FC236}">
                <a16:creationId xmlns:a16="http://schemas.microsoft.com/office/drawing/2014/main" id="{1AA6000C-5C20-1E50-FBC7-007A3A116E27}"/>
              </a:ext>
            </a:extLst>
          </p:cNvPr>
          <p:cNvSpPr txBox="1"/>
          <p:nvPr/>
        </p:nvSpPr>
        <p:spPr>
          <a:xfrm>
            <a:off x="8957795" y="3690415"/>
            <a:ext cx="1743004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2000"/>
              </a:lnSpc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r>
              <a:rPr lang="zh-CN" altLang="en-US" sz="2800" dirty="0">
                <a:solidFill>
                  <a:srgbClr val="CBBC9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rPr>
              <a:t>李浩远</a:t>
            </a:r>
            <a:endParaRPr lang="en-US" altLang="zh-CN" sz="2800" dirty="0">
              <a:solidFill>
                <a:srgbClr val="CBBC91"/>
              </a:solidFill>
              <a:latin typeface="楷体" panose="02010609060101010101" pitchFamily="49" charset="-122"/>
              <a:ea typeface="楷体" panose="02010609060101010101" pitchFamily="49" charset="-122"/>
              <a:cs typeface="+mn-ea"/>
              <a:sym typeface="+mn-lt"/>
            </a:endParaRPr>
          </a:p>
        </p:txBody>
      </p:sp>
      <p:sp>
        <p:nvSpPr>
          <p:cNvPr id="54" name="TextBox 5">
            <a:extLst>
              <a:ext uri="{FF2B5EF4-FFF2-40B4-BE49-F238E27FC236}">
                <a16:creationId xmlns:a16="http://schemas.microsoft.com/office/drawing/2014/main" id="{34CBB6E8-C5FE-0856-245F-6659941FCE66}"/>
              </a:ext>
            </a:extLst>
          </p:cNvPr>
          <p:cNvSpPr txBox="1"/>
          <p:nvPr/>
        </p:nvSpPr>
        <p:spPr>
          <a:xfrm>
            <a:off x="10358834" y="3666614"/>
            <a:ext cx="1743004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2000"/>
              </a:lnSpc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r>
              <a:rPr lang="zh-CN" altLang="en-US" sz="2800" dirty="0">
                <a:solidFill>
                  <a:srgbClr val="CBBC9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rPr>
              <a:t>白雅荣</a:t>
            </a:r>
            <a:endParaRPr lang="en-US" altLang="zh-CN" sz="2800" dirty="0">
              <a:solidFill>
                <a:srgbClr val="CBBC91"/>
              </a:solidFill>
              <a:latin typeface="楷体" panose="02010609060101010101" pitchFamily="49" charset="-122"/>
              <a:ea typeface="楷体" panose="02010609060101010101" pitchFamily="49" charset="-122"/>
              <a:cs typeface="+mn-ea"/>
              <a:sym typeface="+mn-lt"/>
            </a:endParaRPr>
          </a:p>
        </p:txBody>
      </p:sp>
      <p:sp>
        <p:nvSpPr>
          <p:cNvPr id="57" name="文本1">
            <a:extLst>
              <a:ext uri="{FF2B5EF4-FFF2-40B4-BE49-F238E27FC236}">
                <a16:creationId xmlns:a16="http://schemas.microsoft.com/office/drawing/2014/main" id="{2B693C6C-59D3-A239-722D-8257DDE7FA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2264" y="4182005"/>
            <a:ext cx="1183698" cy="1200097"/>
          </a:xfrm>
          <a:prstGeom prst="roundRect">
            <a:avLst>
              <a:gd name="adj" fmla="val 11505"/>
            </a:avLst>
          </a:prstGeom>
          <a:noFill/>
          <a:ln w="15875">
            <a:solidFill>
              <a:srgbClr val="CBBC91"/>
            </a:solidFill>
            <a:round/>
            <a:headEnd/>
            <a:tailEnd/>
          </a:ln>
        </p:spPr>
        <p:txBody>
          <a:bodyPr lIns="82793" tIns="41396" rIns="82793" bIns="41396" anchor="ctr"/>
          <a:lstStyle/>
          <a:p>
            <a:pPr>
              <a:lnSpc>
                <a:spcPct val="130000"/>
              </a:lnSpc>
            </a:pPr>
            <a:r>
              <a:rPr lang="zh-CN" altLang="en-US" sz="1100" b="1" dirty="0">
                <a:solidFill>
                  <a:srgbClr val="CBBC91"/>
                </a:solidFill>
                <a:cs typeface="+mn-ea"/>
              </a:rPr>
              <a:t>教学总监负责：</a:t>
            </a:r>
            <a:endParaRPr lang="en-US" altLang="zh-CN" sz="1100" b="1" dirty="0">
              <a:solidFill>
                <a:srgbClr val="CBBC91"/>
              </a:solidFill>
              <a:cs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000" dirty="0">
                <a:solidFill>
                  <a:srgbClr val="CBBC91"/>
                </a:solidFill>
                <a:cs typeface="+mn-ea"/>
              </a:rPr>
              <a:t>课程体系设计和教学质量管控，培训授课老师，确保教学效果</a:t>
            </a:r>
            <a:endParaRPr lang="zh-CN" altLang="zh-CN" sz="1000" dirty="0">
              <a:solidFill>
                <a:srgbClr val="CBBC91"/>
              </a:solidFill>
              <a:cs typeface="+mn-ea"/>
              <a:sym typeface="+mn-lt"/>
            </a:endParaRPr>
          </a:p>
        </p:txBody>
      </p:sp>
      <p:sp>
        <p:nvSpPr>
          <p:cNvPr id="58" name="文本1">
            <a:extLst>
              <a:ext uri="{FF2B5EF4-FFF2-40B4-BE49-F238E27FC236}">
                <a16:creationId xmlns:a16="http://schemas.microsoft.com/office/drawing/2014/main" id="{6915356B-80EE-09F8-092E-1DDC099481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31222" y="4186799"/>
            <a:ext cx="1109047" cy="1200097"/>
          </a:xfrm>
          <a:prstGeom prst="roundRect">
            <a:avLst>
              <a:gd name="adj" fmla="val 11505"/>
            </a:avLst>
          </a:prstGeom>
          <a:noFill/>
          <a:ln w="15875">
            <a:solidFill>
              <a:srgbClr val="CBBC91"/>
            </a:solidFill>
            <a:round/>
            <a:headEnd/>
            <a:tailEnd/>
          </a:ln>
        </p:spPr>
        <p:txBody>
          <a:bodyPr lIns="82793" tIns="41396" rIns="82793" bIns="41396" anchor="ctr"/>
          <a:lstStyle/>
          <a:p>
            <a:pPr>
              <a:lnSpc>
                <a:spcPct val="130000"/>
              </a:lnSpc>
            </a:pPr>
            <a:r>
              <a:rPr lang="zh-CN" altLang="en-US" sz="1100" b="1" dirty="0">
                <a:solidFill>
                  <a:srgbClr val="CBBC91"/>
                </a:solidFill>
                <a:cs typeface="+mn-ea"/>
              </a:rPr>
              <a:t>技术支持专员： </a:t>
            </a:r>
            <a:r>
              <a:rPr lang="zh-CN" altLang="en-US" sz="1000" dirty="0">
                <a:solidFill>
                  <a:srgbClr val="CBBC91"/>
                </a:solidFill>
              </a:rPr>
              <a:t>负责课程内容更新、教学设备维护和线上平台技术保障</a:t>
            </a:r>
            <a:endParaRPr lang="zh-CN" altLang="zh-CN" sz="1000" dirty="0">
              <a:solidFill>
                <a:srgbClr val="CBBC91"/>
              </a:solidFill>
              <a:cs typeface="+mn-ea"/>
              <a:sym typeface="+mn-lt"/>
            </a:endParaRPr>
          </a:p>
        </p:txBody>
      </p:sp>
      <p:sp>
        <p:nvSpPr>
          <p:cNvPr id="59" name="文本1">
            <a:extLst>
              <a:ext uri="{FF2B5EF4-FFF2-40B4-BE49-F238E27FC236}">
                <a16:creationId xmlns:a16="http://schemas.microsoft.com/office/drawing/2014/main" id="{2725A90A-4DB6-DD40-AE5B-654646A6E8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17120" y="4186800"/>
            <a:ext cx="1153419" cy="1200097"/>
          </a:xfrm>
          <a:prstGeom prst="roundRect">
            <a:avLst>
              <a:gd name="adj" fmla="val 11505"/>
            </a:avLst>
          </a:prstGeom>
          <a:noFill/>
          <a:ln w="15875">
            <a:solidFill>
              <a:srgbClr val="CBBC91"/>
            </a:solidFill>
            <a:round/>
            <a:headEnd/>
            <a:tailEnd/>
          </a:ln>
        </p:spPr>
        <p:txBody>
          <a:bodyPr lIns="82793" tIns="41396" rIns="82793" bIns="41396" anchor="ctr"/>
          <a:lstStyle/>
          <a:p>
            <a:pPr>
              <a:lnSpc>
                <a:spcPct val="130000"/>
              </a:lnSpc>
            </a:pPr>
            <a:r>
              <a:rPr lang="zh-CN" altLang="en-US" sz="1100" b="1" dirty="0">
                <a:solidFill>
                  <a:srgbClr val="CBBC91"/>
                </a:solidFill>
                <a:cs typeface="+mn-ea"/>
              </a:rPr>
              <a:t>财务行政：</a:t>
            </a:r>
            <a:endParaRPr lang="en-US" altLang="zh-CN" sz="1100" b="1" dirty="0">
              <a:solidFill>
                <a:srgbClr val="CBBC91"/>
              </a:solidFill>
              <a:cs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000" dirty="0">
                <a:solidFill>
                  <a:srgbClr val="CBBC91"/>
                </a:solidFill>
              </a:rPr>
              <a:t>负责财务管理、设备采购代购业务和日常行政事务处理。</a:t>
            </a:r>
            <a:endParaRPr lang="zh-CN" altLang="zh-CN" sz="1000" dirty="0">
              <a:solidFill>
                <a:srgbClr val="CBBC91"/>
              </a:solidFill>
              <a:cs typeface="+mn-ea"/>
              <a:sym typeface="+mn-lt"/>
            </a:endParaRPr>
          </a:p>
        </p:txBody>
      </p:sp>
      <p:sp>
        <p:nvSpPr>
          <p:cNvPr id="60" name="文本1">
            <a:extLst>
              <a:ext uri="{FF2B5EF4-FFF2-40B4-BE49-F238E27FC236}">
                <a16:creationId xmlns:a16="http://schemas.microsoft.com/office/drawing/2014/main" id="{EF428307-CE68-7133-4091-7537B96732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03019" y="4186800"/>
            <a:ext cx="1176020" cy="1174373"/>
          </a:xfrm>
          <a:prstGeom prst="roundRect">
            <a:avLst>
              <a:gd name="adj" fmla="val 11505"/>
            </a:avLst>
          </a:prstGeom>
          <a:noFill/>
          <a:ln w="15875">
            <a:solidFill>
              <a:srgbClr val="CBBC91"/>
            </a:solidFill>
            <a:round/>
            <a:headEnd/>
            <a:tailEnd/>
          </a:ln>
        </p:spPr>
        <p:txBody>
          <a:bodyPr lIns="82793" tIns="41396" rIns="82793" bIns="41396" anchor="ctr"/>
          <a:lstStyle/>
          <a:p>
            <a:pPr>
              <a:lnSpc>
                <a:spcPct val="130000"/>
              </a:lnSpc>
            </a:pPr>
            <a:r>
              <a:rPr lang="zh-CN" altLang="en-US" sz="1100" b="1" dirty="0">
                <a:solidFill>
                  <a:srgbClr val="CBBC91"/>
                </a:solidFill>
                <a:cs typeface="+mn-ea"/>
              </a:rPr>
              <a:t>授课老师</a:t>
            </a:r>
            <a:r>
              <a:rPr lang="en-US" altLang="zh-CN" sz="1100" b="1" dirty="0">
                <a:solidFill>
                  <a:srgbClr val="CBBC91"/>
                </a:solidFill>
                <a:cs typeface="+mn-ea"/>
              </a:rPr>
              <a:t>B</a:t>
            </a:r>
            <a:r>
              <a:rPr lang="zh-CN" altLang="en-US" sz="1100" b="1" dirty="0">
                <a:solidFill>
                  <a:srgbClr val="CBBC91"/>
                </a:solidFill>
                <a:cs typeface="+mn-ea"/>
              </a:rPr>
              <a:t>：</a:t>
            </a:r>
            <a:endParaRPr lang="en-US" altLang="zh-CN" sz="1100" b="1" dirty="0">
              <a:solidFill>
                <a:srgbClr val="CBBC91"/>
              </a:solidFill>
              <a:cs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000" dirty="0">
                <a:solidFill>
                  <a:srgbClr val="CBBC91"/>
                </a:solidFill>
              </a:rPr>
              <a:t>负责设备操作、短视频制作等进阶课程，具备较强技术能力。</a:t>
            </a:r>
            <a:endParaRPr lang="zh-CN" altLang="zh-CN" sz="1000" dirty="0">
              <a:solidFill>
                <a:srgbClr val="CBBC91"/>
              </a:solidFill>
              <a:cs typeface="+mn-ea"/>
              <a:sym typeface="+mn-lt"/>
            </a:endParaRPr>
          </a:p>
        </p:txBody>
      </p:sp>
      <p:sp>
        <p:nvSpPr>
          <p:cNvPr id="61" name="文本1">
            <a:extLst>
              <a:ext uri="{FF2B5EF4-FFF2-40B4-BE49-F238E27FC236}">
                <a16:creationId xmlns:a16="http://schemas.microsoft.com/office/drawing/2014/main" id="{7C5B7179-2EDE-DC76-5A08-3228CD1A0B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57728" y="4186802"/>
            <a:ext cx="1153419" cy="1174373"/>
          </a:xfrm>
          <a:prstGeom prst="roundRect">
            <a:avLst>
              <a:gd name="adj" fmla="val 11505"/>
            </a:avLst>
          </a:prstGeom>
          <a:noFill/>
          <a:ln w="15875">
            <a:solidFill>
              <a:srgbClr val="CBBC91"/>
            </a:solidFill>
            <a:round/>
            <a:headEnd/>
            <a:tailEnd/>
          </a:ln>
        </p:spPr>
        <p:txBody>
          <a:bodyPr lIns="82793" tIns="41396" rIns="82793" bIns="41396" anchor="ctr"/>
          <a:lstStyle/>
          <a:p>
            <a:pPr>
              <a:lnSpc>
                <a:spcPct val="130000"/>
              </a:lnSpc>
            </a:pPr>
            <a:r>
              <a:rPr lang="zh-CN" altLang="en-US" sz="1100" b="1" dirty="0">
                <a:solidFill>
                  <a:srgbClr val="CBBC91"/>
                </a:solidFill>
                <a:cs typeface="+mn-ea"/>
              </a:rPr>
              <a:t>授课老师</a:t>
            </a:r>
            <a:r>
              <a:rPr lang="en-US" altLang="zh-CN" sz="1100" b="1" dirty="0">
                <a:solidFill>
                  <a:srgbClr val="CBBC91"/>
                </a:solidFill>
                <a:cs typeface="+mn-ea"/>
              </a:rPr>
              <a:t>A</a:t>
            </a:r>
            <a:r>
              <a:rPr lang="zh-CN" altLang="en-US" sz="1100" b="1" dirty="0">
                <a:solidFill>
                  <a:srgbClr val="CBBC91"/>
                </a:solidFill>
                <a:cs typeface="+mn-ea"/>
              </a:rPr>
              <a:t>：</a:t>
            </a:r>
            <a:endParaRPr lang="en-US" altLang="zh-CN" sz="1100" b="1" dirty="0">
              <a:solidFill>
                <a:srgbClr val="CBBC91"/>
              </a:solidFill>
              <a:cs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000" dirty="0">
                <a:solidFill>
                  <a:srgbClr val="CBBC91"/>
                </a:solidFill>
              </a:rPr>
              <a:t>专门负责微信、支付等基础课程教学，擅长与中老年人沟通。</a:t>
            </a:r>
            <a:endParaRPr lang="zh-CN" altLang="zh-CN" sz="1000" dirty="0">
              <a:solidFill>
                <a:srgbClr val="CBBC91"/>
              </a:solidFill>
              <a:cs typeface="+mn-ea"/>
              <a:sym typeface="+mn-lt"/>
            </a:endParaRPr>
          </a:p>
        </p:txBody>
      </p:sp>
      <p:sp>
        <p:nvSpPr>
          <p:cNvPr id="62" name="文本1">
            <a:extLst>
              <a:ext uri="{FF2B5EF4-FFF2-40B4-BE49-F238E27FC236}">
                <a16:creationId xmlns:a16="http://schemas.microsoft.com/office/drawing/2014/main" id="{6E1839CD-67E4-3A5C-C63F-63F8346AD5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76224" y="4195425"/>
            <a:ext cx="1173841" cy="1182995"/>
          </a:xfrm>
          <a:prstGeom prst="roundRect">
            <a:avLst>
              <a:gd name="adj" fmla="val 11505"/>
            </a:avLst>
          </a:prstGeom>
          <a:noFill/>
          <a:ln w="15875">
            <a:solidFill>
              <a:srgbClr val="CBBC91"/>
            </a:solidFill>
            <a:round/>
            <a:headEnd/>
            <a:tailEnd/>
          </a:ln>
        </p:spPr>
        <p:txBody>
          <a:bodyPr lIns="82793" tIns="41396" rIns="82793" bIns="41396" anchor="ctr"/>
          <a:lstStyle/>
          <a:p>
            <a:pPr>
              <a:lnSpc>
                <a:spcPct val="130000"/>
              </a:lnSpc>
            </a:pPr>
            <a:r>
              <a:rPr lang="zh-CN" altLang="en-US" sz="1100" b="1" dirty="0">
                <a:solidFill>
                  <a:srgbClr val="CBBC91"/>
                </a:solidFill>
                <a:cs typeface="+mn-ea"/>
              </a:rPr>
              <a:t>市场推广经理：</a:t>
            </a:r>
            <a:endParaRPr lang="en-US" altLang="zh-CN" sz="1100" b="1" dirty="0">
              <a:solidFill>
                <a:srgbClr val="CBBC91"/>
              </a:solidFill>
              <a:cs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000" dirty="0">
                <a:solidFill>
                  <a:srgbClr val="CBBC91"/>
                </a:solidFill>
              </a:rPr>
              <a:t>负责社区合作、银行渠道拓展和品牌宣传，开展免费体验课获客。</a:t>
            </a:r>
            <a:endParaRPr lang="zh-CN" altLang="zh-CN" sz="1000" dirty="0">
              <a:solidFill>
                <a:srgbClr val="CBBC91"/>
              </a:solidFill>
              <a:cs typeface="+mn-ea"/>
              <a:sym typeface="+mn-lt"/>
            </a:endParaRPr>
          </a:p>
        </p:txBody>
      </p:sp>
      <p:sp>
        <p:nvSpPr>
          <p:cNvPr id="63" name="文本1">
            <a:extLst>
              <a:ext uri="{FF2B5EF4-FFF2-40B4-BE49-F238E27FC236}">
                <a16:creationId xmlns:a16="http://schemas.microsoft.com/office/drawing/2014/main" id="{D1DD147D-C12E-2D46-41ED-6C698021A0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65886" y="4195425"/>
            <a:ext cx="1131159" cy="1174373"/>
          </a:xfrm>
          <a:prstGeom prst="roundRect">
            <a:avLst>
              <a:gd name="adj" fmla="val 11505"/>
            </a:avLst>
          </a:prstGeom>
          <a:noFill/>
          <a:ln w="15875">
            <a:solidFill>
              <a:srgbClr val="CBBC91"/>
            </a:solidFill>
            <a:round/>
            <a:headEnd/>
            <a:tailEnd/>
          </a:ln>
        </p:spPr>
        <p:txBody>
          <a:bodyPr lIns="82793" tIns="41396" rIns="82793" bIns="41396" anchor="ctr"/>
          <a:lstStyle/>
          <a:p>
            <a:pPr>
              <a:lnSpc>
                <a:spcPct val="130000"/>
              </a:lnSpc>
            </a:pPr>
            <a:r>
              <a:rPr lang="zh-CN" altLang="en-US" sz="1100" b="1" dirty="0">
                <a:solidFill>
                  <a:srgbClr val="CBBC91"/>
                </a:solidFill>
                <a:cs typeface="+mn-ea"/>
              </a:rPr>
              <a:t>客户服务专员 ：</a:t>
            </a:r>
            <a:r>
              <a:rPr lang="zh-CN" altLang="en-US" sz="1000" dirty="0">
                <a:solidFill>
                  <a:srgbClr val="CBBC91"/>
                </a:solidFill>
              </a:rPr>
              <a:t>负责学员咨询接待、报名流程和售后服务，维护线上答疑群。</a:t>
            </a:r>
            <a:endParaRPr lang="zh-CN" altLang="zh-CN" sz="1000" dirty="0">
              <a:solidFill>
                <a:srgbClr val="CBBC91"/>
              </a:solidFill>
              <a:cs typeface="+mn-ea"/>
              <a:sym typeface="+mn-lt"/>
            </a:endParaRPr>
          </a:p>
        </p:txBody>
      </p:sp>
      <p:sp>
        <p:nvSpPr>
          <p:cNvPr id="1024" name="文本1">
            <a:extLst>
              <a:ext uri="{FF2B5EF4-FFF2-40B4-BE49-F238E27FC236}">
                <a16:creationId xmlns:a16="http://schemas.microsoft.com/office/drawing/2014/main" id="{FEEAC244-99D0-07AF-3609-4684379ECC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0665" y="4186804"/>
            <a:ext cx="1113388" cy="1182995"/>
          </a:xfrm>
          <a:prstGeom prst="roundRect">
            <a:avLst>
              <a:gd name="adj" fmla="val 14097"/>
            </a:avLst>
          </a:prstGeom>
          <a:noFill/>
          <a:ln w="15875">
            <a:solidFill>
              <a:srgbClr val="CBBC91"/>
            </a:solidFill>
            <a:round/>
            <a:headEnd/>
            <a:tailEnd/>
          </a:ln>
        </p:spPr>
        <p:txBody>
          <a:bodyPr lIns="82793" tIns="41396" rIns="82793" bIns="41396" anchor="ctr"/>
          <a:lstStyle/>
          <a:p>
            <a:pPr>
              <a:lnSpc>
                <a:spcPct val="130000"/>
              </a:lnSpc>
            </a:pPr>
            <a:r>
              <a:rPr lang="zh-CN" altLang="en-US" sz="1100" b="1" dirty="0">
                <a:solidFill>
                  <a:srgbClr val="CBBC91"/>
                </a:solidFill>
                <a:cs typeface="+mn-ea"/>
              </a:rPr>
              <a:t>总经理：</a:t>
            </a:r>
            <a:endParaRPr lang="en-US" altLang="zh-CN" sz="1100" b="1" dirty="0">
              <a:solidFill>
                <a:srgbClr val="CBBC91"/>
              </a:solidFill>
              <a:cs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000" dirty="0">
                <a:solidFill>
                  <a:srgbClr val="CBBC91"/>
                </a:solidFill>
                <a:cs typeface="+mn-ea"/>
              </a:rPr>
              <a:t>负责整体战略规划和对外合作谈判，统筹企业发展方向和重大决策。</a:t>
            </a:r>
            <a:endParaRPr lang="zh-CN" altLang="zh-CN" sz="1000" dirty="0">
              <a:solidFill>
                <a:srgbClr val="CBBC91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40622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"/>
                            </p:stCondLst>
                            <p:childTnLst>
                              <p:par>
                                <p:cTn id="1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"/>
                            </p:stCondLst>
                            <p:childTnLst>
                              <p:par>
                                <p:cTn id="2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0"/>
                            </p:stCondLst>
                            <p:childTnLst>
                              <p:par>
                                <p:cTn id="2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00" fill="hold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100" fill="hold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600"/>
                            </p:stCondLst>
                            <p:childTnLst>
                              <p:par>
                                <p:cTn id="3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700"/>
                            </p:stCondLst>
                            <p:childTnLst>
                              <p:par>
                                <p:cTn id="4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1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1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8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1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build="p"/>
      <p:bldP spid="43" grpId="0" build="p"/>
      <p:bldP spid="44" grpId="0" build="p"/>
      <p:bldP spid="45" grpId="0" build="p"/>
      <p:bldP spid="46" grpId="0" build="p"/>
      <p:bldP spid="52" grpId="0" build="p"/>
      <p:bldP spid="53" grpId="0" build="p"/>
      <p:bldP spid="54" grpId="0" build="p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102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箭头3"/>
          <p:cNvSpPr>
            <a:spLocks noChangeArrowheads="1"/>
          </p:cNvSpPr>
          <p:nvPr/>
        </p:nvSpPr>
        <p:spPr bwMode="auto">
          <a:xfrm flipV="1">
            <a:off x="2043639" y="4018484"/>
            <a:ext cx="1091916" cy="1521488"/>
          </a:xfrm>
          <a:custGeom>
            <a:avLst/>
            <a:gdLst/>
            <a:ahLst/>
            <a:cxnLst>
              <a:cxn ang="0">
                <a:pos x="118" y="1044"/>
              </a:cxn>
              <a:cxn ang="0">
                <a:pos x="128" y="340"/>
              </a:cxn>
              <a:cxn ang="0">
                <a:pos x="264" y="210"/>
              </a:cxn>
              <a:cxn ang="0">
                <a:pos x="720" y="202"/>
              </a:cxn>
              <a:cxn ang="0">
                <a:pos x="720" y="320"/>
              </a:cxn>
              <a:cxn ang="0">
                <a:pos x="933" y="153"/>
              </a:cxn>
              <a:cxn ang="0">
                <a:pos x="712" y="0"/>
              </a:cxn>
              <a:cxn ang="0">
                <a:pos x="714" y="92"/>
              </a:cxn>
              <a:cxn ang="0">
                <a:pos x="234" y="94"/>
              </a:cxn>
              <a:cxn ang="0">
                <a:pos x="0" y="298"/>
              </a:cxn>
              <a:cxn ang="0">
                <a:pos x="0" y="1058"/>
              </a:cxn>
              <a:cxn ang="0">
                <a:pos x="118" y="1044"/>
              </a:cxn>
            </a:cxnLst>
            <a:rect l="0" t="0" r="r" b="b"/>
            <a:pathLst>
              <a:path w="933" h="1182">
                <a:moveTo>
                  <a:pt x="118" y="1044"/>
                </a:moveTo>
                <a:lnTo>
                  <a:pt x="128" y="340"/>
                </a:lnTo>
                <a:cubicBezTo>
                  <a:pt x="134" y="214"/>
                  <a:pt x="182" y="212"/>
                  <a:pt x="264" y="210"/>
                </a:cubicBezTo>
                <a:lnTo>
                  <a:pt x="720" y="202"/>
                </a:lnTo>
                <a:lnTo>
                  <a:pt x="720" y="320"/>
                </a:lnTo>
                <a:lnTo>
                  <a:pt x="933" y="153"/>
                </a:lnTo>
                <a:lnTo>
                  <a:pt x="712" y="0"/>
                </a:lnTo>
                <a:lnTo>
                  <a:pt x="714" y="92"/>
                </a:lnTo>
                <a:cubicBezTo>
                  <a:pt x="714" y="92"/>
                  <a:pt x="406" y="94"/>
                  <a:pt x="234" y="94"/>
                </a:cubicBezTo>
                <a:cubicBezTo>
                  <a:pt x="60" y="96"/>
                  <a:pt x="2" y="156"/>
                  <a:pt x="0" y="298"/>
                </a:cubicBezTo>
                <a:lnTo>
                  <a:pt x="0" y="1058"/>
                </a:lnTo>
                <a:cubicBezTo>
                  <a:pt x="20" y="1182"/>
                  <a:pt x="93" y="1170"/>
                  <a:pt x="118" y="1044"/>
                </a:cubicBezTo>
                <a:close/>
              </a:path>
            </a:pathLst>
          </a:custGeom>
          <a:solidFill>
            <a:srgbClr val="CBBC91"/>
          </a:solidFill>
          <a:ln w="9525">
            <a:noFill/>
            <a:round/>
            <a:headEnd/>
            <a:tailEnd/>
          </a:ln>
        </p:spPr>
        <p:txBody>
          <a:bodyPr wrap="none" lIns="82793" tIns="41396" rIns="82793" bIns="41396" anchor="ctr"/>
          <a:lstStyle/>
          <a:p>
            <a:pPr>
              <a:lnSpc>
                <a:spcPct val="130000"/>
              </a:lnSpc>
            </a:pPr>
            <a:endParaRPr lang="zh-CN" altLang="en-US" sz="1200" dirty="0">
              <a:solidFill>
                <a:srgbClr val="010A13"/>
              </a:solidFill>
              <a:cs typeface="+mn-ea"/>
              <a:sym typeface="+mn-lt"/>
            </a:endParaRPr>
          </a:p>
        </p:txBody>
      </p:sp>
      <p:sp>
        <p:nvSpPr>
          <p:cNvPr id="28" name="箭头2"/>
          <p:cNvSpPr>
            <a:spLocks noChangeArrowheads="1"/>
          </p:cNvSpPr>
          <p:nvPr/>
        </p:nvSpPr>
        <p:spPr bwMode="auto">
          <a:xfrm rot="-5400000">
            <a:off x="2331435" y="3385766"/>
            <a:ext cx="325882" cy="1299295"/>
          </a:xfrm>
          <a:custGeom>
            <a:avLst/>
            <a:gdLst/>
            <a:ahLst/>
            <a:cxnLst>
              <a:cxn ang="0">
                <a:pos x="37" y="1"/>
              </a:cxn>
              <a:cxn ang="0">
                <a:pos x="45" y="472"/>
              </a:cxn>
              <a:cxn ang="0">
                <a:pos x="0" y="474"/>
              </a:cxn>
              <a:cxn ang="0">
                <a:pos x="72" y="604"/>
              </a:cxn>
              <a:cxn ang="0">
                <a:pos x="142" y="474"/>
              </a:cxn>
              <a:cxn ang="0">
                <a:pos x="100" y="474"/>
              </a:cxn>
              <a:cxn ang="0">
                <a:pos x="99" y="0"/>
              </a:cxn>
              <a:cxn ang="0">
                <a:pos x="37" y="1"/>
              </a:cxn>
            </a:cxnLst>
            <a:rect l="0" t="0" r="r" b="b"/>
            <a:pathLst>
              <a:path w="142" h="604">
                <a:moveTo>
                  <a:pt x="37" y="1"/>
                </a:moveTo>
                <a:lnTo>
                  <a:pt x="45" y="472"/>
                </a:lnTo>
                <a:lnTo>
                  <a:pt x="0" y="474"/>
                </a:lnTo>
                <a:lnTo>
                  <a:pt x="72" y="604"/>
                </a:lnTo>
                <a:lnTo>
                  <a:pt x="142" y="474"/>
                </a:lnTo>
                <a:lnTo>
                  <a:pt x="100" y="474"/>
                </a:lnTo>
                <a:lnTo>
                  <a:pt x="99" y="0"/>
                </a:lnTo>
                <a:lnTo>
                  <a:pt x="37" y="1"/>
                </a:lnTo>
                <a:close/>
              </a:path>
            </a:pathLst>
          </a:custGeom>
          <a:solidFill>
            <a:srgbClr val="CBBC91"/>
          </a:solidFill>
          <a:ln w="9525">
            <a:noFill/>
            <a:round/>
            <a:headEnd/>
            <a:tailEnd/>
          </a:ln>
        </p:spPr>
        <p:txBody>
          <a:bodyPr wrap="none" lIns="82793" tIns="41396" rIns="82793" bIns="41396" anchor="ctr"/>
          <a:lstStyle/>
          <a:p>
            <a:pPr>
              <a:lnSpc>
                <a:spcPct val="130000"/>
              </a:lnSpc>
            </a:pPr>
            <a:endParaRPr lang="zh-CN" altLang="en-US" sz="1200" dirty="0">
              <a:solidFill>
                <a:srgbClr val="010A13"/>
              </a:solidFill>
              <a:cs typeface="+mn-ea"/>
              <a:sym typeface="+mn-lt"/>
            </a:endParaRPr>
          </a:p>
        </p:txBody>
      </p:sp>
      <p:sp>
        <p:nvSpPr>
          <p:cNvPr id="29" name="箭头1"/>
          <p:cNvSpPr>
            <a:spLocks noChangeArrowheads="1"/>
          </p:cNvSpPr>
          <p:nvPr/>
        </p:nvSpPr>
        <p:spPr bwMode="auto">
          <a:xfrm>
            <a:off x="2037290" y="2357334"/>
            <a:ext cx="1091916" cy="1762724"/>
          </a:xfrm>
          <a:custGeom>
            <a:avLst/>
            <a:gdLst/>
            <a:ahLst/>
            <a:cxnLst>
              <a:cxn ang="0">
                <a:pos x="118" y="1044"/>
              </a:cxn>
              <a:cxn ang="0">
                <a:pos x="128" y="340"/>
              </a:cxn>
              <a:cxn ang="0">
                <a:pos x="264" y="210"/>
              </a:cxn>
              <a:cxn ang="0">
                <a:pos x="720" y="202"/>
              </a:cxn>
              <a:cxn ang="0">
                <a:pos x="720" y="320"/>
              </a:cxn>
              <a:cxn ang="0">
                <a:pos x="933" y="153"/>
              </a:cxn>
              <a:cxn ang="0">
                <a:pos x="712" y="0"/>
              </a:cxn>
              <a:cxn ang="0">
                <a:pos x="714" y="92"/>
              </a:cxn>
              <a:cxn ang="0">
                <a:pos x="234" y="94"/>
              </a:cxn>
              <a:cxn ang="0">
                <a:pos x="0" y="298"/>
              </a:cxn>
              <a:cxn ang="0">
                <a:pos x="0" y="1058"/>
              </a:cxn>
              <a:cxn ang="0">
                <a:pos x="118" y="1044"/>
              </a:cxn>
            </a:cxnLst>
            <a:rect l="0" t="0" r="r" b="b"/>
            <a:pathLst>
              <a:path w="933" h="1182">
                <a:moveTo>
                  <a:pt x="118" y="1044"/>
                </a:moveTo>
                <a:lnTo>
                  <a:pt x="128" y="340"/>
                </a:lnTo>
                <a:cubicBezTo>
                  <a:pt x="134" y="214"/>
                  <a:pt x="182" y="212"/>
                  <a:pt x="264" y="210"/>
                </a:cubicBezTo>
                <a:lnTo>
                  <a:pt x="720" y="202"/>
                </a:lnTo>
                <a:lnTo>
                  <a:pt x="720" y="320"/>
                </a:lnTo>
                <a:lnTo>
                  <a:pt x="933" y="153"/>
                </a:lnTo>
                <a:lnTo>
                  <a:pt x="712" y="0"/>
                </a:lnTo>
                <a:lnTo>
                  <a:pt x="714" y="92"/>
                </a:lnTo>
                <a:cubicBezTo>
                  <a:pt x="714" y="92"/>
                  <a:pt x="406" y="94"/>
                  <a:pt x="234" y="94"/>
                </a:cubicBezTo>
                <a:cubicBezTo>
                  <a:pt x="60" y="96"/>
                  <a:pt x="2" y="156"/>
                  <a:pt x="0" y="298"/>
                </a:cubicBezTo>
                <a:lnTo>
                  <a:pt x="0" y="1058"/>
                </a:lnTo>
                <a:cubicBezTo>
                  <a:pt x="20" y="1182"/>
                  <a:pt x="93" y="1170"/>
                  <a:pt x="118" y="1044"/>
                </a:cubicBezTo>
                <a:close/>
              </a:path>
            </a:pathLst>
          </a:custGeom>
          <a:solidFill>
            <a:srgbClr val="CBBC91"/>
          </a:solidFill>
          <a:ln w="9525">
            <a:noFill/>
            <a:round/>
            <a:headEnd/>
            <a:tailEnd/>
          </a:ln>
          <a:effectLst>
            <a:outerShdw blurRad="254000" dist="63500" dir="2700000" algn="tl" rotWithShape="0">
              <a:prstClr val="black">
                <a:alpha val="30000"/>
              </a:prstClr>
            </a:outerShdw>
          </a:effectLst>
        </p:spPr>
        <p:txBody>
          <a:bodyPr wrap="none" lIns="82793" tIns="41396" rIns="82793" bIns="41396" anchor="ctr"/>
          <a:lstStyle/>
          <a:p>
            <a:pPr>
              <a:lnSpc>
                <a:spcPct val="130000"/>
              </a:lnSpc>
            </a:pPr>
            <a:endParaRPr lang="zh-CN" altLang="en-US" sz="1200" dirty="0">
              <a:solidFill>
                <a:srgbClr val="010A13"/>
              </a:solidFill>
              <a:cs typeface="+mn-ea"/>
              <a:sym typeface="+mn-lt"/>
            </a:endParaRPr>
          </a:p>
        </p:txBody>
      </p:sp>
      <p:sp>
        <p:nvSpPr>
          <p:cNvPr id="30" name="文本1"/>
          <p:cNvSpPr>
            <a:spLocks noChangeArrowheads="1"/>
          </p:cNvSpPr>
          <p:nvPr/>
        </p:nvSpPr>
        <p:spPr bwMode="auto">
          <a:xfrm>
            <a:off x="4504683" y="1970084"/>
            <a:ext cx="5910312" cy="1195606"/>
          </a:xfrm>
          <a:prstGeom prst="roundRect">
            <a:avLst>
              <a:gd name="adj" fmla="val 11505"/>
            </a:avLst>
          </a:prstGeom>
          <a:noFill/>
          <a:ln w="15875">
            <a:solidFill>
              <a:srgbClr val="CBBC91"/>
            </a:solidFill>
            <a:round/>
            <a:headEnd/>
            <a:tailEnd/>
          </a:ln>
        </p:spPr>
        <p:txBody>
          <a:bodyPr lIns="82793" tIns="41396" rIns="82793" bIns="41396" anchor="ctr"/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rgbClr val="CBBC9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作为</a:t>
            </a:r>
            <a:r>
              <a:rPr lang="en-US" altLang="zh-CN" sz="1400" dirty="0">
                <a:solidFill>
                  <a:srgbClr val="CBBC9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2023</a:t>
            </a:r>
            <a:r>
              <a:rPr lang="zh-CN" altLang="en-US" sz="1400" dirty="0">
                <a:solidFill>
                  <a:srgbClr val="CBBC9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级入学的在校本科生，自入学以来，团队成员积极参加志愿服务，参与学校组织的</a:t>
            </a:r>
            <a:r>
              <a:rPr lang="en-US" altLang="zh-CN" sz="1400" dirty="0">
                <a:solidFill>
                  <a:srgbClr val="CBBC9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"</a:t>
            </a:r>
            <a:r>
              <a:rPr lang="zh-CN" altLang="en-US" sz="1400" dirty="0">
                <a:solidFill>
                  <a:srgbClr val="CBBC9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青春助老</a:t>
            </a:r>
            <a:r>
              <a:rPr lang="en-US" altLang="zh-CN" sz="1400" dirty="0">
                <a:solidFill>
                  <a:srgbClr val="CBBC9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"</a:t>
            </a:r>
            <a:r>
              <a:rPr lang="zh-CN" altLang="en-US" sz="1400" dirty="0">
                <a:solidFill>
                  <a:srgbClr val="CBBC9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志愿服务活动，深入社区为老年人提供智能手机使用指导，参与</a:t>
            </a:r>
            <a:r>
              <a:rPr lang="en-US" altLang="zh-CN" sz="1400" dirty="0">
                <a:solidFill>
                  <a:srgbClr val="CBBC9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"</a:t>
            </a:r>
            <a:r>
              <a:rPr lang="zh-CN" altLang="en-US" sz="1400" dirty="0">
                <a:solidFill>
                  <a:srgbClr val="CBBC9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敬老月</a:t>
            </a:r>
            <a:r>
              <a:rPr lang="en-US" altLang="zh-CN" sz="1400" dirty="0">
                <a:solidFill>
                  <a:srgbClr val="CBBC9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"</a:t>
            </a:r>
            <a:r>
              <a:rPr lang="zh-CN" altLang="en-US" sz="1400" dirty="0">
                <a:solidFill>
                  <a:srgbClr val="CBBC9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活动，为养老院老人讲解基础的网络安全知识和防诈骗常识</a:t>
            </a:r>
            <a:endParaRPr lang="zh-CN" altLang="zh-CN" sz="1400" dirty="0">
              <a:solidFill>
                <a:srgbClr val="CBBC91"/>
              </a:solidFill>
              <a:latin typeface="楷体" panose="02010609060101010101" pitchFamily="49" charset="-122"/>
              <a:ea typeface="楷体" panose="02010609060101010101" pitchFamily="49" charset="-122"/>
              <a:cs typeface="+mn-ea"/>
              <a:sym typeface="+mn-lt"/>
            </a:endParaRPr>
          </a:p>
        </p:txBody>
      </p:sp>
      <p:sp>
        <p:nvSpPr>
          <p:cNvPr id="31" name="标题1"/>
          <p:cNvSpPr>
            <a:spLocks noChangeArrowheads="1"/>
          </p:cNvSpPr>
          <p:nvPr/>
        </p:nvSpPr>
        <p:spPr bwMode="auto">
          <a:xfrm>
            <a:off x="3262523" y="1963735"/>
            <a:ext cx="1242160" cy="1201954"/>
          </a:xfrm>
          <a:prstGeom prst="roundRect">
            <a:avLst>
              <a:gd name="adj" fmla="val 11921"/>
            </a:avLst>
          </a:prstGeom>
          <a:solidFill>
            <a:srgbClr val="CBBC91"/>
          </a:solidFill>
          <a:ln w="25400">
            <a:noFill/>
            <a:round/>
            <a:headEnd/>
            <a:tailEnd/>
          </a:ln>
          <a:effectLst>
            <a:outerShdw blurRad="254000" dist="63500" dir="2700000" algn="tl" rotWithShape="0">
              <a:prstClr val="black">
                <a:alpha val="30000"/>
              </a:prstClr>
            </a:outerShdw>
          </a:effectLst>
        </p:spPr>
        <p:txBody>
          <a:bodyPr lIns="82793" tIns="41396" rIns="82793" bIns="41396" anchor="ctr"/>
          <a:lstStyle/>
          <a:p>
            <a:pPr algn="ctr">
              <a:lnSpc>
                <a:spcPct val="130000"/>
              </a:lnSpc>
            </a:pPr>
            <a:r>
              <a:rPr lang="zh-CN" altLang="en-US" sz="1600" b="1" dirty="0">
                <a:solidFill>
                  <a:srgbClr val="010A13"/>
                </a:solidFill>
                <a:cs typeface="+mn-ea"/>
                <a:sym typeface="+mn-lt"/>
              </a:rPr>
              <a:t>志愿服务</a:t>
            </a:r>
            <a:endParaRPr lang="zh-CN" altLang="zh-CN" sz="1600" b="1" dirty="0">
              <a:solidFill>
                <a:srgbClr val="010A13"/>
              </a:solidFill>
              <a:cs typeface="+mn-ea"/>
              <a:sym typeface="+mn-lt"/>
            </a:endParaRPr>
          </a:p>
        </p:txBody>
      </p:sp>
      <p:sp>
        <p:nvSpPr>
          <p:cNvPr id="32" name="文本2"/>
          <p:cNvSpPr>
            <a:spLocks noChangeArrowheads="1"/>
          </p:cNvSpPr>
          <p:nvPr/>
        </p:nvSpPr>
        <p:spPr bwMode="auto">
          <a:xfrm>
            <a:off x="4504683" y="3421737"/>
            <a:ext cx="5910312" cy="1193489"/>
          </a:xfrm>
          <a:prstGeom prst="roundRect">
            <a:avLst>
              <a:gd name="adj" fmla="val 11505"/>
            </a:avLst>
          </a:prstGeom>
          <a:noFill/>
          <a:ln w="15875">
            <a:solidFill>
              <a:srgbClr val="CBBC91"/>
            </a:solidFill>
            <a:round/>
            <a:headEnd/>
            <a:tailEnd/>
          </a:ln>
        </p:spPr>
        <p:txBody>
          <a:bodyPr lIns="82793" tIns="41396" rIns="82793" bIns="41396" anchor="ctr"/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rgbClr val="CBBC9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团队成员有运营官媒经验，擅长撰写推文并运行网络媒体</a:t>
            </a:r>
            <a:endParaRPr lang="zh-CN" altLang="zh-CN" sz="1400" dirty="0">
              <a:solidFill>
                <a:srgbClr val="CBBC91"/>
              </a:solidFill>
              <a:latin typeface="楷体" panose="02010609060101010101" pitchFamily="49" charset="-122"/>
              <a:ea typeface="楷体" panose="02010609060101010101" pitchFamily="49" charset="-122"/>
              <a:cs typeface="+mn-ea"/>
              <a:sym typeface="+mn-lt"/>
            </a:endParaRPr>
          </a:p>
        </p:txBody>
      </p:sp>
      <p:sp>
        <p:nvSpPr>
          <p:cNvPr id="33" name="标题2"/>
          <p:cNvSpPr>
            <a:spLocks noChangeArrowheads="1"/>
          </p:cNvSpPr>
          <p:nvPr/>
        </p:nvSpPr>
        <p:spPr bwMode="auto">
          <a:xfrm>
            <a:off x="3262523" y="3421737"/>
            <a:ext cx="1242160" cy="1193489"/>
          </a:xfrm>
          <a:prstGeom prst="roundRect">
            <a:avLst>
              <a:gd name="adj" fmla="val 11921"/>
            </a:avLst>
          </a:prstGeom>
          <a:solidFill>
            <a:srgbClr val="CBBC91"/>
          </a:solidFill>
          <a:ln w="25400">
            <a:noFill/>
            <a:round/>
            <a:headEnd/>
            <a:tailEnd/>
          </a:ln>
          <a:effectLst>
            <a:outerShdw blurRad="254000" dist="63500" dir="2700000" algn="tl" rotWithShape="0">
              <a:prstClr val="black">
                <a:alpha val="30000"/>
              </a:prstClr>
            </a:outerShdw>
          </a:effectLst>
        </p:spPr>
        <p:txBody>
          <a:bodyPr lIns="82793" tIns="41396" rIns="82793" bIns="41396" anchor="ctr"/>
          <a:lstStyle/>
          <a:p>
            <a:pPr algn="ctr">
              <a:lnSpc>
                <a:spcPct val="130000"/>
              </a:lnSpc>
            </a:pPr>
            <a:r>
              <a:rPr lang="zh-CN" altLang="en-US" sz="1600" b="1" dirty="0">
                <a:solidFill>
                  <a:srgbClr val="010A13"/>
                </a:solidFill>
                <a:cs typeface="+mn-ea"/>
                <a:sym typeface="+mn-lt"/>
              </a:rPr>
              <a:t>媒体运营</a:t>
            </a:r>
            <a:endParaRPr lang="zh-CN" altLang="zh-CN" sz="1600" b="1" dirty="0">
              <a:solidFill>
                <a:srgbClr val="010A13"/>
              </a:solidFill>
              <a:cs typeface="+mn-ea"/>
              <a:sym typeface="+mn-lt"/>
            </a:endParaRPr>
          </a:p>
        </p:txBody>
      </p:sp>
      <p:sp>
        <p:nvSpPr>
          <p:cNvPr id="34" name="文本3"/>
          <p:cNvSpPr>
            <a:spLocks noChangeArrowheads="1"/>
          </p:cNvSpPr>
          <p:nvPr/>
        </p:nvSpPr>
        <p:spPr bwMode="auto">
          <a:xfrm>
            <a:off x="4504683" y="4862813"/>
            <a:ext cx="5910312" cy="1180793"/>
          </a:xfrm>
          <a:prstGeom prst="roundRect">
            <a:avLst>
              <a:gd name="adj" fmla="val 11505"/>
            </a:avLst>
          </a:prstGeom>
          <a:noFill/>
          <a:ln w="15875">
            <a:solidFill>
              <a:srgbClr val="CBBC91"/>
            </a:solidFill>
            <a:round/>
            <a:headEnd/>
            <a:tailEnd/>
          </a:ln>
        </p:spPr>
        <p:txBody>
          <a:bodyPr lIns="82793" tIns="41396" rIns="82793" bIns="41396" anchor="ctr"/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rgbClr val="CBBC9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rPr>
              <a:t>团队成员学习过</a:t>
            </a:r>
            <a:r>
              <a:rPr lang="en-US" altLang="zh-CN" sz="1400" dirty="0">
                <a:solidFill>
                  <a:srgbClr val="CBBC9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《</a:t>
            </a:r>
            <a:r>
              <a:rPr lang="zh-CN" altLang="en-US" sz="1400" dirty="0">
                <a:solidFill>
                  <a:srgbClr val="CBBC9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程序设计基础</a:t>
            </a:r>
            <a:r>
              <a:rPr lang="en-US" altLang="zh-CN" sz="1400" dirty="0">
                <a:solidFill>
                  <a:srgbClr val="CBBC9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》</a:t>
            </a:r>
            <a:r>
              <a:rPr lang="zh-CN" altLang="en-US" sz="1400" dirty="0">
                <a:solidFill>
                  <a:srgbClr val="CBBC9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（</a:t>
            </a:r>
            <a:r>
              <a:rPr lang="en-US" altLang="zh-CN" sz="1400" dirty="0">
                <a:solidFill>
                  <a:srgbClr val="CBBC9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2023</a:t>
            </a:r>
            <a:r>
              <a:rPr lang="zh-CN" altLang="en-US" sz="1400" dirty="0">
                <a:solidFill>
                  <a:srgbClr val="CBBC9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年暑假）、</a:t>
            </a:r>
            <a:r>
              <a:rPr lang="en-US" altLang="zh-CN" sz="1400" dirty="0">
                <a:solidFill>
                  <a:srgbClr val="CBBC9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《</a:t>
            </a:r>
            <a:r>
              <a:rPr lang="zh-CN" altLang="en-US" sz="1400" dirty="0">
                <a:solidFill>
                  <a:srgbClr val="CBBC9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数据结构</a:t>
            </a:r>
            <a:r>
              <a:rPr lang="en-US" altLang="zh-CN" sz="1400" dirty="0">
                <a:solidFill>
                  <a:srgbClr val="CBBC9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》</a:t>
            </a:r>
            <a:r>
              <a:rPr lang="zh-CN" altLang="en-US" sz="1400" dirty="0">
                <a:solidFill>
                  <a:srgbClr val="CBBC9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（</a:t>
            </a:r>
            <a:r>
              <a:rPr lang="en-US" altLang="zh-CN" sz="1400" dirty="0">
                <a:solidFill>
                  <a:srgbClr val="CBBC9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2024</a:t>
            </a:r>
            <a:r>
              <a:rPr lang="zh-CN" altLang="en-US" sz="1400" dirty="0">
                <a:solidFill>
                  <a:srgbClr val="CBBC9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年秋）、</a:t>
            </a:r>
            <a:r>
              <a:rPr lang="en-US" altLang="zh-CN" sz="1400" dirty="0">
                <a:solidFill>
                  <a:srgbClr val="CBBC9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《</a:t>
            </a:r>
            <a:r>
              <a:rPr lang="zh-CN" altLang="en-US" sz="1400" dirty="0">
                <a:solidFill>
                  <a:srgbClr val="CBBC9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人工智能导论</a:t>
            </a:r>
            <a:r>
              <a:rPr lang="en-US" altLang="zh-CN" sz="1400" dirty="0">
                <a:solidFill>
                  <a:srgbClr val="CBBC9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》</a:t>
            </a:r>
            <a:r>
              <a:rPr lang="zh-CN" altLang="en-US" sz="1400" dirty="0">
                <a:solidFill>
                  <a:srgbClr val="CBBC9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（</a:t>
            </a:r>
            <a:r>
              <a:rPr lang="en-US" altLang="zh-CN" sz="1400" dirty="0">
                <a:solidFill>
                  <a:srgbClr val="CBBC9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2023</a:t>
            </a:r>
            <a:r>
              <a:rPr lang="zh-CN" altLang="en-US" sz="1400" dirty="0">
                <a:solidFill>
                  <a:srgbClr val="CBBC9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年秋）</a:t>
            </a:r>
            <a:r>
              <a:rPr lang="en-US" altLang="zh-CN" sz="1400" dirty="0">
                <a:solidFill>
                  <a:srgbClr val="CBBC9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《</a:t>
            </a:r>
            <a:r>
              <a:rPr lang="zh-CN" altLang="en-US" sz="1400" dirty="0">
                <a:solidFill>
                  <a:srgbClr val="CBBC9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深度学习基础</a:t>
            </a:r>
            <a:r>
              <a:rPr lang="en-US" altLang="zh-CN" sz="1400" dirty="0">
                <a:solidFill>
                  <a:srgbClr val="CBBC9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》</a:t>
            </a:r>
            <a:r>
              <a:rPr lang="zh-CN" altLang="en-US" sz="1400" dirty="0">
                <a:solidFill>
                  <a:srgbClr val="CBBC9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（</a:t>
            </a:r>
            <a:r>
              <a:rPr lang="en-US" altLang="zh-CN" sz="1400" dirty="0">
                <a:solidFill>
                  <a:srgbClr val="CBBC9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2025</a:t>
            </a:r>
            <a:r>
              <a:rPr lang="zh-CN" altLang="en-US" sz="1400" dirty="0">
                <a:solidFill>
                  <a:srgbClr val="CBBC9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年春）</a:t>
            </a:r>
            <a:r>
              <a:rPr lang="en-US" altLang="zh-CN" sz="1400" dirty="0">
                <a:solidFill>
                  <a:srgbClr val="CBBC9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《</a:t>
            </a:r>
            <a:r>
              <a:rPr lang="zh-CN" altLang="en-US" sz="1400" dirty="0">
                <a:solidFill>
                  <a:srgbClr val="CBBC9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中国美术欣赏</a:t>
            </a:r>
            <a:r>
              <a:rPr lang="en-US" altLang="zh-CN" sz="1400" dirty="0">
                <a:solidFill>
                  <a:srgbClr val="CBBC9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》</a:t>
            </a:r>
            <a:r>
              <a:rPr lang="zh-CN" altLang="en-US" sz="1400" dirty="0">
                <a:solidFill>
                  <a:srgbClr val="CBBC9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（</a:t>
            </a:r>
            <a:r>
              <a:rPr lang="en-US" altLang="zh-CN" sz="1400" dirty="0">
                <a:solidFill>
                  <a:srgbClr val="CBBC9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2024</a:t>
            </a:r>
            <a:r>
              <a:rPr lang="zh-CN" altLang="en-US" sz="1400" dirty="0">
                <a:solidFill>
                  <a:srgbClr val="CBBC9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年秋）</a:t>
            </a:r>
            <a:r>
              <a:rPr lang="en-US" altLang="zh-CN" sz="1400" dirty="0">
                <a:solidFill>
                  <a:srgbClr val="CBBC9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《C++</a:t>
            </a:r>
            <a:r>
              <a:rPr lang="zh-CN" altLang="en-US" sz="1400" dirty="0">
                <a:solidFill>
                  <a:srgbClr val="CBBC9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程序设计</a:t>
            </a:r>
            <a:r>
              <a:rPr lang="en-US" altLang="zh-CN" sz="1400" dirty="0">
                <a:solidFill>
                  <a:srgbClr val="CBBC9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》</a:t>
            </a:r>
            <a:r>
              <a:rPr lang="zh-CN" altLang="en-US" sz="1400" dirty="0">
                <a:solidFill>
                  <a:srgbClr val="CBBC9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（</a:t>
            </a:r>
            <a:r>
              <a:rPr lang="en-US" altLang="zh-CN" sz="1400" dirty="0">
                <a:solidFill>
                  <a:srgbClr val="CBBC9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2023</a:t>
            </a:r>
            <a:r>
              <a:rPr lang="zh-CN" altLang="en-US" sz="1400" dirty="0">
                <a:solidFill>
                  <a:srgbClr val="CBBC9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年秋）</a:t>
            </a:r>
            <a:r>
              <a:rPr lang="en-US" altLang="zh-CN" sz="1400" dirty="0">
                <a:solidFill>
                  <a:srgbClr val="CBBC9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《Python</a:t>
            </a:r>
            <a:r>
              <a:rPr lang="zh-CN" altLang="en-US" sz="1400" dirty="0">
                <a:solidFill>
                  <a:srgbClr val="CBBC9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数据分析</a:t>
            </a:r>
            <a:r>
              <a:rPr lang="en-US" altLang="zh-CN" sz="1400" dirty="0">
                <a:solidFill>
                  <a:srgbClr val="CBBC9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》</a:t>
            </a:r>
            <a:r>
              <a:rPr lang="zh-CN" altLang="en-US" sz="1400" dirty="0">
                <a:solidFill>
                  <a:srgbClr val="CBBC9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（</a:t>
            </a:r>
            <a:r>
              <a:rPr lang="en-US" altLang="zh-CN" sz="1400" dirty="0">
                <a:solidFill>
                  <a:srgbClr val="CBBC9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2024</a:t>
            </a:r>
            <a:r>
              <a:rPr lang="zh-CN" altLang="en-US" sz="1400" dirty="0">
                <a:solidFill>
                  <a:srgbClr val="CBBC9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年春）</a:t>
            </a:r>
            <a:endParaRPr lang="zh-CN" altLang="zh-CN" sz="1400" dirty="0">
              <a:solidFill>
                <a:srgbClr val="CBBC91"/>
              </a:solidFill>
              <a:latin typeface="楷体" panose="02010609060101010101" pitchFamily="49" charset="-122"/>
              <a:ea typeface="楷体" panose="02010609060101010101" pitchFamily="49" charset="-122"/>
              <a:cs typeface="+mn-ea"/>
              <a:sym typeface="+mn-lt"/>
            </a:endParaRPr>
          </a:p>
        </p:txBody>
      </p:sp>
      <p:sp>
        <p:nvSpPr>
          <p:cNvPr id="35" name="标题3"/>
          <p:cNvSpPr>
            <a:spLocks noChangeArrowheads="1"/>
          </p:cNvSpPr>
          <p:nvPr/>
        </p:nvSpPr>
        <p:spPr bwMode="auto">
          <a:xfrm>
            <a:off x="3262523" y="4862813"/>
            <a:ext cx="1242160" cy="1180793"/>
          </a:xfrm>
          <a:prstGeom prst="roundRect">
            <a:avLst>
              <a:gd name="adj" fmla="val 11921"/>
            </a:avLst>
          </a:prstGeom>
          <a:solidFill>
            <a:srgbClr val="CBBC91"/>
          </a:solidFill>
          <a:ln w="25400">
            <a:noFill/>
            <a:round/>
            <a:headEnd/>
            <a:tailEnd/>
          </a:ln>
          <a:effectLst>
            <a:outerShdw blurRad="254000" dist="63500" dir="2700000" algn="tl" rotWithShape="0">
              <a:prstClr val="black">
                <a:alpha val="30000"/>
              </a:prstClr>
            </a:outerShdw>
          </a:effectLst>
        </p:spPr>
        <p:txBody>
          <a:bodyPr lIns="82793" tIns="41396" rIns="82793" bIns="41396" anchor="ctr"/>
          <a:lstStyle/>
          <a:p>
            <a:pPr algn="ctr">
              <a:lnSpc>
                <a:spcPct val="130000"/>
              </a:lnSpc>
            </a:pPr>
            <a:r>
              <a:rPr lang="zh-CN" altLang="en-US" sz="1600" b="1" dirty="0">
                <a:solidFill>
                  <a:srgbClr val="010A13"/>
                </a:solidFill>
                <a:cs typeface="+mn-ea"/>
                <a:sym typeface="+mn-lt"/>
              </a:rPr>
              <a:t>课程基础</a:t>
            </a:r>
            <a:endParaRPr lang="zh-CN" altLang="zh-CN" sz="1600" b="1" dirty="0">
              <a:solidFill>
                <a:srgbClr val="010A13"/>
              </a:solidFill>
              <a:cs typeface="+mn-ea"/>
              <a:sym typeface="+mn-lt"/>
            </a:endParaRPr>
          </a:p>
        </p:txBody>
      </p:sp>
      <p:sp>
        <p:nvSpPr>
          <p:cNvPr id="36" name="Oval 19"/>
          <p:cNvSpPr>
            <a:spLocks noChangeArrowheads="1"/>
          </p:cNvSpPr>
          <p:nvPr/>
        </p:nvSpPr>
        <p:spPr bwMode="auto">
          <a:xfrm>
            <a:off x="1482870" y="3421737"/>
            <a:ext cx="1191374" cy="1193489"/>
          </a:xfrm>
          <a:prstGeom prst="ellipse">
            <a:avLst/>
          </a:prstGeom>
          <a:solidFill>
            <a:srgbClr val="CBBC91"/>
          </a:solidFill>
          <a:ln w="9525">
            <a:noFill/>
            <a:round/>
            <a:headEnd/>
            <a:tailEnd/>
          </a:ln>
          <a:effectLst>
            <a:outerShdw blurRad="254000" dist="63500" dir="2700000" algn="tl" rotWithShape="0">
              <a:prstClr val="black">
                <a:alpha val="30000"/>
              </a:prstClr>
            </a:outerShdw>
          </a:effectLst>
        </p:spPr>
        <p:txBody>
          <a:bodyPr lIns="82793" tIns="41396" rIns="82793" bIns="41396" anchor="ctr"/>
          <a:lstStyle/>
          <a:p>
            <a:pPr algn="ctr"/>
            <a:r>
              <a:rPr lang="zh-CN" altLang="en-US" sz="1999" b="1" dirty="0">
                <a:solidFill>
                  <a:srgbClr val="010A13"/>
                </a:solidFill>
                <a:cs typeface="+mn-ea"/>
                <a:sym typeface="+mn-lt"/>
              </a:rPr>
              <a:t>团队优势</a:t>
            </a:r>
          </a:p>
        </p:txBody>
      </p:sp>
      <p:grpSp>
        <p:nvGrpSpPr>
          <p:cNvPr id="25" name="组合 24"/>
          <p:cNvGrpSpPr/>
          <p:nvPr/>
        </p:nvGrpSpPr>
        <p:grpSpPr>
          <a:xfrm>
            <a:off x="461552" y="552767"/>
            <a:ext cx="4505640" cy="630364"/>
            <a:chOff x="194266" y="321621"/>
            <a:chExt cx="4505640" cy="630364"/>
          </a:xfrm>
        </p:grpSpPr>
        <p:grpSp>
          <p:nvGrpSpPr>
            <p:cNvPr id="26" name="组合 25"/>
            <p:cNvGrpSpPr/>
            <p:nvPr/>
          </p:nvGrpSpPr>
          <p:grpSpPr>
            <a:xfrm>
              <a:off x="1016260" y="398715"/>
              <a:ext cx="3683646" cy="553270"/>
              <a:chOff x="1016260" y="286054"/>
              <a:chExt cx="3683646" cy="553270"/>
            </a:xfrm>
          </p:grpSpPr>
          <p:sp>
            <p:nvSpPr>
              <p:cNvPr id="38" name="TextBox 6">
                <a:extLst>
                  <a:ext uri="{FF2B5EF4-FFF2-40B4-BE49-F238E27FC236}">
                    <a16:creationId xmlns:a16="http://schemas.microsoft.com/office/drawing/2014/main" id="{8083E77C-E488-400A-8503-359C6655BD40}"/>
                  </a:ext>
                </a:extLst>
              </p:cNvPr>
              <p:cNvSpPr txBox="1"/>
              <p:nvPr/>
            </p:nvSpPr>
            <p:spPr>
              <a:xfrm>
                <a:off x="2535531" y="439214"/>
                <a:ext cx="216437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1219020"/>
                <a:r>
                  <a:rPr lang="en-US" altLang="zh-CN" sz="2000" dirty="0">
                    <a:solidFill>
                      <a:srgbClr val="CBBC91"/>
                    </a:solidFill>
                    <a:cs typeface="+mn-ea"/>
                    <a:sym typeface="+mn-lt"/>
                  </a:rPr>
                  <a:t>BUSINESS PLAN</a:t>
                </a:r>
              </a:p>
            </p:txBody>
          </p:sp>
          <p:sp>
            <p:nvSpPr>
              <p:cNvPr id="39" name="TextBox 7">
                <a:extLst>
                  <a:ext uri="{FF2B5EF4-FFF2-40B4-BE49-F238E27FC236}">
                    <a16:creationId xmlns:a16="http://schemas.microsoft.com/office/drawing/2014/main" id="{BAF49D56-8FCD-4804-8411-594F1BC85F38}"/>
                  </a:ext>
                </a:extLst>
              </p:cNvPr>
              <p:cNvSpPr txBox="1"/>
              <p:nvPr/>
            </p:nvSpPr>
            <p:spPr>
              <a:xfrm>
                <a:off x="1016260" y="286054"/>
                <a:ext cx="162095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1219020"/>
                <a:r>
                  <a:rPr lang="zh-CN" altLang="en-US" sz="2800" dirty="0">
                    <a:solidFill>
                      <a:srgbClr val="CBBC91"/>
                    </a:solidFill>
                    <a:cs typeface="+mn-ea"/>
                    <a:sym typeface="+mn-lt"/>
                  </a:rPr>
                  <a:t>团队优势</a:t>
                </a:r>
              </a:p>
            </p:txBody>
          </p:sp>
        </p:grpSp>
        <p:sp>
          <p:nvSpPr>
            <p:cNvPr id="37" name="矩形 36"/>
            <p:cNvSpPr/>
            <p:nvPr/>
          </p:nvSpPr>
          <p:spPr>
            <a:xfrm>
              <a:off x="194266" y="321621"/>
              <a:ext cx="695382" cy="613162"/>
            </a:xfrm>
            <a:prstGeom prst="rect">
              <a:avLst/>
            </a:prstGeom>
            <a:noFill/>
            <a:ln w="25400">
              <a:solidFill>
                <a:srgbClr val="CBBC91"/>
              </a:solidFill>
            </a:ln>
            <a:effectLst>
              <a:outerShdw blurRad="1016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dirty="0">
                  <a:solidFill>
                    <a:srgbClr val="CBBC91"/>
                  </a:solidFill>
                  <a:latin typeface="Agency FB" panose="020B0503020202020204" pitchFamily="34" charset="0"/>
                  <a:cs typeface="+mn-ea"/>
                  <a:sym typeface="+mn-lt"/>
                </a:rPr>
                <a:t>01</a:t>
              </a:r>
              <a:endParaRPr lang="zh-CN" altLang="en-US" sz="3600" dirty="0">
                <a:solidFill>
                  <a:srgbClr val="CBBC91"/>
                </a:solidFill>
                <a:latin typeface="Agency FB" panose="020B0503020202020204" pitchFamily="34" charset="0"/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85861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5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>
            <a:spLocks/>
          </p:cNvSpPr>
          <p:nvPr/>
        </p:nvSpPr>
        <p:spPr bwMode="auto">
          <a:xfrm>
            <a:off x="2050489" y="1791572"/>
            <a:ext cx="2214283" cy="2214000"/>
          </a:xfrm>
          <a:custGeom>
            <a:avLst/>
            <a:gdLst>
              <a:gd name="T0" fmla="*/ 610 w 1220"/>
              <a:gd name="T1" fmla="*/ 0 h 1222"/>
              <a:gd name="T2" fmla="*/ 1220 w 1220"/>
              <a:gd name="T3" fmla="*/ 612 h 1222"/>
              <a:gd name="T4" fmla="*/ 610 w 1220"/>
              <a:gd name="T5" fmla="*/ 1222 h 1222"/>
              <a:gd name="T6" fmla="*/ 0 w 1220"/>
              <a:gd name="T7" fmla="*/ 612 h 1222"/>
              <a:gd name="T8" fmla="*/ 610 w 1220"/>
              <a:gd name="T9" fmla="*/ 0 h 1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20" h="1222">
                <a:moveTo>
                  <a:pt x="610" y="0"/>
                </a:moveTo>
                <a:lnTo>
                  <a:pt x="1220" y="612"/>
                </a:lnTo>
                <a:lnTo>
                  <a:pt x="610" y="1222"/>
                </a:lnTo>
                <a:lnTo>
                  <a:pt x="0" y="612"/>
                </a:lnTo>
                <a:lnTo>
                  <a:pt x="610" y="0"/>
                </a:lnTo>
                <a:close/>
              </a:path>
            </a:pathLst>
          </a:custGeom>
          <a:solidFill>
            <a:srgbClr val="919191"/>
          </a:solidFill>
          <a:ln w="7938" cap="flat">
            <a:noFill/>
            <a:prstDash val="solid"/>
            <a:miter lim="800000"/>
            <a:headEnd/>
            <a:tailEnd/>
          </a:ln>
          <a:effectLst>
            <a:outerShdw blurRad="381000" dist="228600" dir="2700000" sx="95000" sy="95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F0502020204030204"/>
              <a:ea typeface="微软雅黑"/>
              <a:cs typeface="+mn-ea"/>
              <a:sym typeface="+mn-lt"/>
            </a:endParaRPr>
          </a:p>
        </p:txBody>
      </p:sp>
      <p:sp>
        <p:nvSpPr>
          <p:cNvPr id="22" name="Freeform 5"/>
          <p:cNvSpPr>
            <a:spLocks/>
          </p:cNvSpPr>
          <p:nvPr/>
        </p:nvSpPr>
        <p:spPr bwMode="auto">
          <a:xfrm>
            <a:off x="2935134" y="4817894"/>
            <a:ext cx="444992" cy="444935"/>
          </a:xfrm>
          <a:custGeom>
            <a:avLst/>
            <a:gdLst>
              <a:gd name="T0" fmla="*/ 610 w 1220"/>
              <a:gd name="T1" fmla="*/ 0 h 1222"/>
              <a:gd name="T2" fmla="*/ 1220 w 1220"/>
              <a:gd name="T3" fmla="*/ 612 h 1222"/>
              <a:gd name="T4" fmla="*/ 610 w 1220"/>
              <a:gd name="T5" fmla="*/ 1222 h 1222"/>
              <a:gd name="T6" fmla="*/ 0 w 1220"/>
              <a:gd name="T7" fmla="*/ 612 h 1222"/>
              <a:gd name="T8" fmla="*/ 610 w 1220"/>
              <a:gd name="T9" fmla="*/ 0 h 1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20" h="1222">
                <a:moveTo>
                  <a:pt x="610" y="0"/>
                </a:moveTo>
                <a:lnTo>
                  <a:pt x="1220" y="612"/>
                </a:lnTo>
                <a:lnTo>
                  <a:pt x="610" y="1222"/>
                </a:lnTo>
                <a:lnTo>
                  <a:pt x="0" y="612"/>
                </a:lnTo>
                <a:lnTo>
                  <a:pt x="610" y="0"/>
                </a:lnTo>
                <a:close/>
              </a:path>
            </a:pathLst>
          </a:custGeom>
          <a:solidFill>
            <a:srgbClr val="CBBC91"/>
          </a:solidFill>
          <a:ln w="7938" cap="flat">
            <a:noFill/>
            <a:prstDash val="solid"/>
            <a:miter lim="800000"/>
            <a:headEnd/>
            <a:tailEnd/>
          </a:ln>
          <a:effectLst>
            <a:outerShdw blurRad="381000" dist="228600" dir="2700000" sx="95000" sy="95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F0502020204030204"/>
              <a:ea typeface="微软雅黑"/>
              <a:cs typeface="+mn-ea"/>
              <a:sym typeface="+mn-lt"/>
            </a:endParaRPr>
          </a:p>
        </p:txBody>
      </p:sp>
      <p:sp>
        <p:nvSpPr>
          <p:cNvPr id="24" name="矩形 23"/>
          <p:cNvSpPr>
            <a:spLocks noChangeArrowheads="1"/>
          </p:cNvSpPr>
          <p:nvPr/>
        </p:nvSpPr>
        <p:spPr bwMode="auto">
          <a:xfrm>
            <a:off x="5471084" y="1689189"/>
            <a:ext cx="1367896" cy="43088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b="1" cap="all" dirty="0">
                <a:solidFill>
                  <a:srgbClr val="CBBC91"/>
                </a:solidFill>
                <a:latin typeface="微软雅黑" panose="020F0502020204030204"/>
                <a:ea typeface="微软雅黑"/>
                <a:cs typeface="+mn-ea"/>
                <a:sym typeface="+mn-lt"/>
              </a:rPr>
              <a:t>总经理</a:t>
            </a:r>
            <a:endParaRPr kumimoji="0" lang="en-US" altLang="zh-CN" sz="2800" b="1" i="0" u="none" strike="noStrike" kern="1200" cap="all" spc="0" normalizeH="0" baseline="0" noProof="0" dirty="0">
              <a:ln>
                <a:noFill/>
              </a:ln>
              <a:solidFill>
                <a:srgbClr val="CBBC91"/>
              </a:solidFill>
              <a:effectLst/>
              <a:uLnTx/>
              <a:uFillTx/>
              <a:latin typeface="微软雅黑" panose="020F0502020204030204"/>
              <a:ea typeface="微软雅黑"/>
              <a:cs typeface="+mn-ea"/>
              <a:sym typeface="+mn-lt"/>
            </a:endParaRPr>
          </a:p>
        </p:txBody>
      </p:sp>
      <p:sp>
        <p:nvSpPr>
          <p:cNvPr id="25" name="TextBox 5"/>
          <p:cNvSpPr txBox="1"/>
          <p:nvPr/>
        </p:nvSpPr>
        <p:spPr>
          <a:xfrm>
            <a:off x="5509276" y="2231956"/>
            <a:ext cx="5034386" cy="51296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2000"/>
              </a:lnSpc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pPr lvl="0"/>
            <a:r>
              <a:rPr lang="zh-CN" altLang="en-US" sz="1800" dirty="0">
                <a:solidFill>
                  <a:srgbClr val="CBBC91"/>
                </a:solidFill>
                <a:latin typeface="微软雅黑" panose="020F0502020204030204"/>
                <a:ea typeface="微软雅黑"/>
                <a:cs typeface="+mn-ea"/>
                <a:sym typeface="+mn-lt"/>
              </a:rPr>
              <a:t>全面统筹企业战略规划、资源调配及重大决策，分管技术部与宣传部。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CBBC91"/>
              </a:solidFill>
              <a:effectLst/>
              <a:uLnTx/>
              <a:uFillTx/>
              <a:latin typeface="微软雅黑" panose="020F0502020204030204"/>
              <a:ea typeface="微软雅黑"/>
              <a:cs typeface="+mn-ea"/>
              <a:sym typeface="+mn-lt"/>
            </a:endParaRPr>
          </a:p>
        </p:txBody>
      </p:sp>
      <p:sp>
        <p:nvSpPr>
          <p:cNvPr id="26" name="TextBox 8"/>
          <p:cNvSpPr txBox="1"/>
          <p:nvPr/>
        </p:nvSpPr>
        <p:spPr>
          <a:xfrm>
            <a:off x="5509279" y="4412883"/>
            <a:ext cx="2055713" cy="246221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>
            <a:defPPr>
              <a:defRPr lang="zh-CN"/>
            </a:defPPr>
            <a:lvl1pPr>
              <a:spcBef>
                <a:spcPct val="0"/>
              </a:spcBef>
              <a:defRPr b="1" cap="all">
                <a:solidFill>
                  <a:schemeClr val="accent5"/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1200" cap="all" spc="0" normalizeH="0" baseline="0" noProof="0" dirty="0">
                <a:ln>
                  <a:noFill/>
                </a:ln>
                <a:solidFill>
                  <a:srgbClr val="CBBC91"/>
                </a:solidFill>
                <a:effectLst/>
                <a:uLnTx/>
                <a:uFillTx/>
                <a:latin typeface="微软雅黑" panose="020F0502020204030204"/>
                <a:ea typeface="微软雅黑"/>
                <a:cs typeface="+mn-ea"/>
                <a:sym typeface="+mn-lt"/>
              </a:rPr>
              <a:t>能力值</a:t>
            </a:r>
            <a:endParaRPr kumimoji="0" lang="en-US" altLang="zh-CN" sz="1600" b="1" i="0" u="none" strike="noStrike" kern="1200" cap="all" spc="0" normalizeH="0" baseline="0" noProof="0" dirty="0">
              <a:ln>
                <a:noFill/>
              </a:ln>
              <a:solidFill>
                <a:srgbClr val="CBBC91"/>
              </a:solidFill>
              <a:effectLst/>
              <a:uLnTx/>
              <a:uFillTx/>
              <a:latin typeface="微软雅黑" panose="020F0502020204030204"/>
              <a:ea typeface="微软雅黑"/>
              <a:cs typeface="+mn-ea"/>
              <a:sym typeface="+mn-lt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5509278" y="4998185"/>
            <a:ext cx="5040000" cy="7754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CBBC91"/>
              </a:solidFill>
              <a:effectLst/>
              <a:uLnTx/>
              <a:uFillTx/>
              <a:latin typeface="微软雅黑" panose="020F0502020204030204"/>
              <a:ea typeface="微软雅黑"/>
              <a:cs typeface="+mn-ea"/>
              <a:sym typeface="+mn-lt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5509278" y="4998185"/>
            <a:ext cx="3723908" cy="77549"/>
          </a:xfrm>
          <a:prstGeom prst="rect">
            <a:avLst/>
          </a:prstGeom>
          <a:solidFill>
            <a:srgbClr val="CBBC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CBBC91"/>
              </a:solidFill>
              <a:effectLst/>
              <a:uLnTx/>
              <a:uFillTx/>
              <a:latin typeface="微软雅黑" panose="020F0502020204030204"/>
              <a:ea typeface="微软雅黑"/>
              <a:cs typeface="+mn-ea"/>
              <a:sym typeface="+mn-lt"/>
            </a:endParaRPr>
          </a:p>
        </p:txBody>
      </p:sp>
      <p:sp>
        <p:nvSpPr>
          <p:cNvPr id="29" name="TextBox 11"/>
          <p:cNvSpPr txBox="1"/>
          <p:nvPr/>
        </p:nvSpPr>
        <p:spPr>
          <a:xfrm>
            <a:off x="5509276" y="4808626"/>
            <a:ext cx="657584" cy="166953"/>
          </a:xfrm>
          <a:prstGeom prst="rect">
            <a:avLst/>
          </a:prstGeom>
        </p:spPr>
        <p:txBody>
          <a:bodyPr lIns="0" tIns="0" rIns="0" bIns="0" anchor="t"/>
          <a:lstStyle>
            <a:defPPr>
              <a:defRPr lang="zh-CN"/>
            </a:defPPr>
            <a:lvl1pPr>
              <a:spcBef>
                <a:spcPct val="0"/>
              </a:spcBef>
              <a:defRPr b="1" cap="all">
                <a:solidFill>
                  <a:schemeClr val="accent5"/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900" b="0" i="0" u="none" strike="noStrike" kern="1200" cap="all" spc="0" normalizeH="0" baseline="0" noProof="0" dirty="0">
                <a:ln>
                  <a:noFill/>
                </a:ln>
                <a:solidFill>
                  <a:srgbClr val="CBBC91"/>
                </a:solidFill>
                <a:effectLst/>
                <a:uLnTx/>
                <a:uFillTx/>
                <a:latin typeface="微软雅黑" panose="020F0502020204030204"/>
                <a:ea typeface="微软雅黑"/>
                <a:cs typeface="+mn-ea"/>
                <a:sym typeface="+mn-lt"/>
              </a:rPr>
              <a:t>创造力</a:t>
            </a:r>
            <a:endParaRPr kumimoji="0" lang="en-US" altLang="zh-CN" sz="900" b="0" i="0" u="none" strike="noStrike" kern="1200" cap="all" spc="0" normalizeH="0" baseline="0" noProof="0" dirty="0">
              <a:ln>
                <a:noFill/>
              </a:ln>
              <a:solidFill>
                <a:srgbClr val="CBBC91"/>
              </a:solidFill>
              <a:effectLst/>
              <a:uLnTx/>
              <a:uFillTx/>
              <a:latin typeface="微软雅黑" panose="020F0502020204030204"/>
              <a:ea typeface="微软雅黑"/>
              <a:cs typeface="+mn-ea"/>
              <a:sym typeface="+mn-lt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5509278" y="5325314"/>
            <a:ext cx="5040000" cy="7754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CBBC91"/>
              </a:solidFill>
              <a:effectLst/>
              <a:uLnTx/>
              <a:uFillTx/>
              <a:latin typeface="微软雅黑" panose="020F0502020204030204"/>
              <a:ea typeface="微软雅黑"/>
              <a:cs typeface="+mn-ea"/>
              <a:sym typeface="+mn-lt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5509277" y="5325314"/>
            <a:ext cx="4464499" cy="77549"/>
          </a:xfrm>
          <a:prstGeom prst="rect">
            <a:avLst/>
          </a:prstGeom>
          <a:solidFill>
            <a:srgbClr val="CBBC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CBBC91"/>
              </a:solidFill>
              <a:effectLst/>
              <a:uLnTx/>
              <a:uFillTx/>
              <a:latin typeface="微软雅黑" panose="020F0502020204030204"/>
              <a:ea typeface="微软雅黑"/>
              <a:cs typeface="+mn-ea"/>
              <a:sym typeface="+mn-lt"/>
            </a:endParaRPr>
          </a:p>
        </p:txBody>
      </p:sp>
      <p:sp>
        <p:nvSpPr>
          <p:cNvPr id="32" name="TextBox 14"/>
          <p:cNvSpPr txBox="1"/>
          <p:nvPr/>
        </p:nvSpPr>
        <p:spPr>
          <a:xfrm>
            <a:off x="5509276" y="5135756"/>
            <a:ext cx="657584" cy="166953"/>
          </a:xfrm>
          <a:prstGeom prst="rect">
            <a:avLst/>
          </a:prstGeom>
        </p:spPr>
        <p:txBody>
          <a:bodyPr lIns="0" tIns="0" rIns="0" bIns="0" anchor="t"/>
          <a:lstStyle>
            <a:defPPr>
              <a:defRPr lang="zh-CN"/>
            </a:defPPr>
            <a:lvl1pPr>
              <a:spcBef>
                <a:spcPct val="0"/>
              </a:spcBef>
              <a:defRPr b="1" cap="all">
                <a:solidFill>
                  <a:schemeClr val="accent5"/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900" b="0" i="0" u="none" strike="noStrike" kern="1200" cap="all" spc="0" normalizeH="0" baseline="0" noProof="0" dirty="0">
                <a:ln>
                  <a:noFill/>
                </a:ln>
                <a:solidFill>
                  <a:srgbClr val="CBBC91"/>
                </a:solidFill>
                <a:effectLst/>
                <a:uLnTx/>
                <a:uFillTx/>
                <a:latin typeface="微软雅黑" panose="020F0502020204030204"/>
                <a:ea typeface="微软雅黑"/>
                <a:cs typeface="+mn-ea"/>
                <a:sym typeface="+mn-lt"/>
              </a:rPr>
              <a:t>管理能力</a:t>
            </a:r>
            <a:endParaRPr kumimoji="0" lang="en-US" altLang="zh-CN" sz="900" b="0" i="0" u="none" strike="noStrike" kern="1200" cap="all" spc="0" normalizeH="0" baseline="0" noProof="0" dirty="0">
              <a:ln>
                <a:noFill/>
              </a:ln>
              <a:solidFill>
                <a:srgbClr val="CBBC91"/>
              </a:solidFill>
              <a:effectLst/>
              <a:uLnTx/>
              <a:uFillTx/>
              <a:latin typeface="微软雅黑" panose="020F0502020204030204"/>
              <a:ea typeface="微软雅黑"/>
              <a:cs typeface="+mn-ea"/>
              <a:sym typeface="+mn-lt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5509278" y="5652444"/>
            <a:ext cx="5040000" cy="7754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CBBC91"/>
              </a:solidFill>
              <a:effectLst/>
              <a:uLnTx/>
              <a:uFillTx/>
              <a:latin typeface="微软雅黑" panose="020F0502020204030204"/>
              <a:ea typeface="微软雅黑"/>
              <a:cs typeface="+mn-ea"/>
              <a:sym typeface="+mn-lt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5509279" y="5652444"/>
            <a:ext cx="2835358" cy="77549"/>
          </a:xfrm>
          <a:prstGeom prst="rect">
            <a:avLst/>
          </a:prstGeom>
          <a:solidFill>
            <a:srgbClr val="CBBC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CBBC91"/>
              </a:solidFill>
              <a:effectLst/>
              <a:uLnTx/>
              <a:uFillTx/>
              <a:latin typeface="微软雅黑" panose="020F0502020204030204"/>
              <a:ea typeface="微软雅黑"/>
              <a:cs typeface="+mn-ea"/>
              <a:sym typeface="+mn-lt"/>
            </a:endParaRPr>
          </a:p>
        </p:txBody>
      </p:sp>
      <p:sp>
        <p:nvSpPr>
          <p:cNvPr id="35" name="TextBox 17"/>
          <p:cNvSpPr txBox="1"/>
          <p:nvPr/>
        </p:nvSpPr>
        <p:spPr>
          <a:xfrm>
            <a:off x="5509276" y="5462885"/>
            <a:ext cx="657584" cy="166953"/>
          </a:xfrm>
          <a:prstGeom prst="rect">
            <a:avLst/>
          </a:prstGeom>
        </p:spPr>
        <p:txBody>
          <a:bodyPr lIns="0" tIns="0" rIns="0" bIns="0" anchor="t"/>
          <a:lstStyle>
            <a:defPPr>
              <a:defRPr lang="zh-CN"/>
            </a:defPPr>
            <a:lvl1pPr>
              <a:spcBef>
                <a:spcPct val="0"/>
              </a:spcBef>
              <a:defRPr b="1" cap="all">
                <a:solidFill>
                  <a:schemeClr val="accent5"/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900" b="0" i="0" u="none" strike="noStrike" kern="1200" cap="all" spc="0" normalizeH="0" baseline="0" noProof="0" dirty="0">
                <a:ln>
                  <a:noFill/>
                </a:ln>
                <a:solidFill>
                  <a:srgbClr val="CBBC91"/>
                </a:solidFill>
                <a:effectLst/>
                <a:uLnTx/>
                <a:uFillTx/>
                <a:latin typeface="微软雅黑" panose="020F0502020204030204"/>
                <a:ea typeface="微软雅黑"/>
                <a:cs typeface="+mn-ea"/>
                <a:sym typeface="+mn-lt"/>
              </a:rPr>
              <a:t>协调力</a:t>
            </a:r>
            <a:endParaRPr kumimoji="0" lang="en-US" altLang="zh-CN" sz="900" b="0" i="0" u="none" strike="noStrike" kern="1200" cap="all" spc="0" normalizeH="0" baseline="0" noProof="0" dirty="0">
              <a:ln>
                <a:noFill/>
              </a:ln>
              <a:solidFill>
                <a:srgbClr val="CBBC91"/>
              </a:solidFill>
              <a:effectLst/>
              <a:uLnTx/>
              <a:uFillTx/>
              <a:latin typeface="微软雅黑" panose="020F0502020204030204"/>
              <a:ea typeface="微软雅黑"/>
              <a:cs typeface="+mn-ea"/>
              <a:sym typeface="+mn-lt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5509278" y="5979574"/>
            <a:ext cx="5040000" cy="7754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CBBC91"/>
              </a:solidFill>
              <a:effectLst/>
              <a:uLnTx/>
              <a:uFillTx/>
              <a:latin typeface="微软雅黑" panose="020F0502020204030204"/>
              <a:ea typeface="微软雅黑"/>
              <a:cs typeface="+mn-ea"/>
              <a:sym typeface="+mn-lt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5509278" y="5979574"/>
            <a:ext cx="3004119" cy="77549"/>
          </a:xfrm>
          <a:prstGeom prst="rect">
            <a:avLst/>
          </a:prstGeom>
          <a:solidFill>
            <a:srgbClr val="CBBC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CBBC91"/>
              </a:solidFill>
              <a:effectLst/>
              <a:uLnTx/>
              <a:uFillTx/>
              <a:latin typeface="微软雅黑" panose="020F0502020204030204"/>
              <a:ea typeface="微软雅黑"/>
              <a:cs typeface="+mn-ea"/>
              <a:sym typeface="+mn-lt"/>
            </a:endParaRPr>
          </a:p>
        </p:txBody>
      </p:sp>
      <p:sp>
        <p:nvSpPr>
          <p:cNvPr id="38" name="TextBox 20"/>
          <p:cNvSpPr txBox="1"/>
          <p:nvPr/>
        </p:nvSpPr>
        <p:spPr>
          <a:xfrm>
            <a:off x="5509276" y="5790016"/>
            <a:ext cx="657584" cy="166953"/>
          </a:xfrm>
          <a:prstGeom prst="rect">
            <a:avLst/>
          </a:prstGeom>
        </p:spPr>
        <p:txBody>
          <a:bodyPr lIns="0" tIns="0" rIns="0" bIns="0" anchor="t"/>
          <a:lstStyle>
            <a:defPPr>
              <a:defRPr lang="zh-CN"/>
            </a:defPPr>
            <a:lvl1pPr>
              <a:spcBef>
                <a:spcPct val="0"/>
              </a:spcBef>
              <a:defRPr b="1" cap="all">
                <a:solidFill>
                  <a:schemeClr val="accent5"/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900" b="0" i="0" u="none" strike="noStrike" kern="1200" cap="all" spc="0" normalizeH="0" baseline="0" noProof="0" dirty="0">
                <a:ln>
                  <a:noFill/>
                </a:ln>
                <a:solidFill>
                  <a:srgbClr val="CBBC91"/>
                </a:solidFill>
                <a:effectLst/>
                <a:uLnTx/>
                <a:uFillTx/>
                <a:latin typeface="微软雅黑" panose="020F0502020204030204"/>
                <a:ea typeface="微软雅黑"/>
                <a:cs typeface="+mn-ea"/>
                <a:sym typeface="+mn-lt"/>
              </a:rPr>
              <a:t>营销力</a:t>
            </a:r>
            <a:endParaRPr kumimoji="0" lang="en-US" altLang="zh-CN" sz="900" b="0" i="0" u="none" strike="noStrike" kern="1200" cap="all" spc="0" normalizeH="0" baseline="0" noProof="0" dirty="0">
              <a:ln>
                <a:noFill/>
              </a:ln>
              <a:solidFill>
                <a:srgbClr val="CBBC91"/>
              </a:solidFill>
              <a:effectLst/>
              <a:uLnTx/>
              <a:uFillTx/>
              <a:latin typeface="微软雅黑" panose="020F0502020204030204"/>
              <a:ea typeface="微软雅黑"/>
              <a:cs typeface="+mn-ea"/>
              <a:sym typeface="+mn-lt"/>
            </a:endParaRPr>
          </a:p>
        </p:txBody>
      </p:sp>
      <p:sp>
        <p:nvSpPr>
          <p:cNvPr id="39" name="TextBox 5"/>
          <p:cNvSpPr txBox="1"/>
          <p:nvPr/>
        </p:nvSpPr>
        <p:spPr>
          <a:xfrm>
            <a:off x="5530986" y="3607103"/>
            <a:ext cx="5034386" cy="51296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2000"/>
              </a:lnSpc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pPr lvl="0"/>
            <a:r>
              <a:rPr lang="zh-CN" altLang="en-US" sz="1800" dirty="0">
                <a:solidFill>
                  <a:srgbClr val="CBBC91"/>
                </a:solidFill>
                <a:latin typeface="微软雅黑" panose="020F0502020204030204"/>
                <a:ea typeface="微软雅黑"/>
                <a:cs typeface="+mn-ea"/>
                <a:sym typeface="+mn-lt"/>
              </a:rPr>
              <a:t>协助总经理管理日常运营，分管人事部、行政部、市场部、财务部。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CBBC91"/>
              </a:solidFill>
              <a:effectLst/>
              <a:uLnTx/>
              <a:uFillTx/>
              <a:latin typeface="微软雅黑" panose="020F0502020204030204"/>
              <a:ea typeface="微软雅黑"/>
              <a:cs typeface="+mn-ea"/>
              <a:sym typeface="+mn-lt"/>
            </a:endParaRPr>
          </a:p>
        </p:txBody>
      </p:sp>
      <p:grpSp>
        <p:nvGrpSpPr>
          <p:cNvPr id="47" name="组合 46"/>
          <p:cNvGrpSpPr/>
          <p:nvPr/>
        </p:nvGrpSpPr>
        <p:grpSpPr>
          <a:xfrm>
            <a:off x="461552" y="552767"/>
            <a:ext cx="5206152" cy="630364"/>
            <a:chOff x="194266" y="321621"/>
            <a:chExt cx="5206152" cy="630364"/>
          </a:xfrm>
        </p:grpSpPr>
        <p:grpSp>
          <p:nvGrpSpPr>
            <p:cNvPr id="48" name="组合 47"/>
            <p:cNvGrpSpPr/>
            <p:nvPr/>
          </p:nvGrpSpPr>
          <p:grpSpPr>
            <a:xfrm>
              <a:off x="1016260" y="398715"/>
              <a:ext cx="4384158" cy="553270"/>
              <a:chOff x="1016260" y="286054"/>
              <a:chExt cx="4384158" cy="553270"/>
            </a:xfrm>
          </p:grpSpPr>
          <p:sp>
            <p:nvSpPr>
              <p:cNvPr id="50" name="TextBox 6">
                <a:extLst>
                  <a:ext uri="{FF2B5EF4-FFF2-40B4-BE49-F238E27FC236}">
                    <a16:creationId xmlns:a16="http://schemas.microsoft.com/office/drawing/2014/main" id="{8083E77C-E488-400A-8503-359C6655BD40}"/>
                  </a:ext>
                </a:extLst>
              </p:cNvPr>
              <p:cNvSpPr txBox="1"/>
              <p:nvPr/>
            </p:nvSpPr>
            <p:spPr>
              <a:xfrm>
                <a:off x="2535531" y="439214"/>
                <a:ext cx="286488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1219020"/>
                <a:r>
                  <a:rPr lang="en-US" altLang="zh-CN" sz="2000" dirty="0">
                    <a:solidFill>
                      <a:srgbClr val="CBBC91"/>
                    </a:solidFill>
                    <a:cs typeface="+mn-ea"/>
                    <a:sym typeface="+mn-lt"/>
                  </a:rPr>
                  <a:t>TOP MANAGENMENT</a:t>
                </a:r>
              </a:p>
            </p:txBody>
          </p:sp>
          <p:sp>
            <p:nvSpPr>
              <p:cNvPr id="51" name="TextBox 7">
                <a:extLst>
                  <a:ext uri="{FF2B5EF4-FFF2-40B4-BE49-F238E27FC236}">
                    <a16:creationId xmlns:a16="http://schemas.microsoft.com/office/drawing/2014/main" id="{BAF49D56-8FCD-4804-8411-594F1BC85F38}"/>
                  </a:ext>
                </a:extLst>
              </p:cNvPr>
              <p:cNvSpPr txBox="1"/>
              <p:nvPr/>
            </p:nvSpPr>
            <p:spPr>
              <a:xfrm>
                <a:off x="1016260" y="286054"/>
                <a:ext cx="162095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121902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2800" dirty="0">
                    <a:solidFill>
                      <a:srgbClr val="CBBC91"/>
                    </a:solidFill>
                    <a:latin typeface="微软雅黑" panose="020F0502020204030204"/>
                    <a:ea typeface="微软雅黑"/>
                    <a:cs typeface="+mn-ea"/>
                    <a:sym typeface="+mn-lt"/>
                  </a:rPr>
                  <a:t>高层管理</a:t>
                </a:r>
                <a:endPara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CBBC91"/>
                  </a:solidFill>
                  <a:effectLst/>
                  <a:uLnTx/>
                  <a:uFillTx/>
                  <a:latin typeface="微软雅黑" panose="020F0502020204030204"/>
                  <a:ea typeface="微软雅黑"/>
                  <a:cs typeface="+mn-ea"/>
                  <a:sym typeface="+mn-lt"/>
                </a:endParaRPr>
              </a:p>
            </p:txBody>
          </p:sp>
        </p:grpSp>
        <p:sp>
          <p:nvSpPr>
            <p:cNvPr id="49" name="矩形 48"/>
            <p:cNvSpPr/>
            <p:nvPr/>
          </p:nvSpPr>
          <p:spPr>
            <a:xfrm>
              <a:off x="194266" y="321621"/>
              <a:ext cx="695382" cy="613162"/>
            </a:xfrm>
            <a:prstGeom prst="rect">
              <a:avLst/>
            </a:prstGeom>
            <a:noFill/>
            <a:ln w="25400">
              <a:solidFill>
                <a:srgbClr val="CBBC91"/>
              </a:solidFill>
            </a:ln>
            <a:effectLst>
              <a:outerShdw blurRad="1016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600" b="0" i="0" u="none" strike="noStrike" kern="1200" cap="none" spc="0" normalizeH="0" baseline="0" noProof="0" dirty="0">
                  <a:ln>
                    <a:noFill/>
                  </a:ln>
                  <a:solidFill>
                    <a:srgbClr val="CBBC91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/>
                  <a:cs typeface="+mn-ea"/>
                  <a:sym typeface="+mn-lt"/>
                </a:rPr>
                <a:t>01</a:t>
              </a:r>
              <a:endPara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CBBC91"/>
                </a:solidFill>
                <a:effectLst/>
                <a:uLnTx/>
                <a:uFillTx/>
                <a:latin typeface="Agency FB" panose="020B0503020202020204" pitchFamily="34" charset="0"/>
                <a:ea typeface="微软雅黑"/>
                <a:cs typeface="+mn-ea"/>
                <a:sym typeface="+mn-lt"/>
              </a:endParaRP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7208BA38-C553-4232-810C-BECF0824FCE4}"/>
              </a:ext>
            </a:extLst>
          </p:cNvPr>
          <p:cNvSpPr txBox="1"/>
          <p:nvPr/>
        </p:nvSpPr>
        <p:spPr>
          <a:xfrm>
            <a:off x="5416396" y="2894439"/>
            <a:ext cx="34657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0"/>
              </a:spcBef>
            </a:pPr>
            <a:r>
              <a:rPr lang="zh-CN" altLang="en-US" sz="2800" b="1" cap="all" dirty="0">
                <a:solidFill>
                  <a:srgbClr val="CBBC91"/>
                </a:solidFill>
                <a:latin typeface="微软雅黑" panose="020F0502020204030204"/>
                <a:ea typeface="微软雅黑"/>
                <a:cs typeface="+mn-ea"/>
              </a:rPr>
              <a:t>副总经理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143660B-8CF3-CA54-1A9A-9A77CAECAD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3766" y="2174720"/>
            <a:ext cx="2654272" cy="2469343"/>
          </a:xfrm>
          <a:prstGeom prst="diamond">
            <a:avLst/>
          </a:prstGeom>
        </p:spPr>
      </p:pic>
    </p:spTree>
    <p:extLst>
      <p:ext uri="{BB962C8B-B14F-4D97-AF65-F5344CB8AC3E}">
        <p14:creationId xmlns:p14="http://schemas.microsoft.com/office/powerpoint/2010/main" val="1060029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8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3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3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100"/>
                            </p:stCondLst>
                            <p:childTnLst>
                              <p:par>
                                <p:cTn id="2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25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25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350"/>
                            </p:stCondLst>
                            <p:childTnLst>
                              <p:par>
                                <p:cTn id="28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1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1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450"/>
                            </p:stCondLst>
                            <p:childTnLst>
                              <p:par>
                                <p:cTn id="3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950"/>
                            </p:stCondLst>
                            <p:childTnLst>
                              <p:par>
                                <p:cTn id="38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1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1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05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550"/>
                            </p:stCondLst>
                            <p:childTnLst>
                              <p:par>
                                <p:cTn id="4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3050"/>
                            </p:stCondLst>
                            <p:childTnLst>
                              <p:par>
                                <p:cTn id="7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4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450"/>
                            </p:stCondLst>
                            <p:childTnLst>
                              <p:par>
                                <p:cTn id="7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4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3850"/>
                            </p:stCondLst>
                            <p:childTnLst>
                              <p:par>
                                <p:cTn id="8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4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4250"/>
                            </p:stCondLst>
                            <p:childTnLst>
                              <p:par>
                                <p:cTn id="8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4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2" grpId="0" animBg="1"/>
      <p:bldP spid="24" grpId="0" build="p"/>
      <p:bldP spid="25" grpId="0" build="p"/>
      <p:bldP spid="26" grpId="0"/>
      <p:bldP spid="27" grpId="0" animBg="1"/>
      <p:bldP spid="28" grpId="0" animBg="1"/>
      <p:bldP spid="29" grpId="0"/>
      <p:bldP spid="30" grpId="0" animBg="1"/>
      <p:bldP spid="31" grpId="0" animBg="1"/>
      <p:bldP spid="32" grpId="0"/>
      <p:bldP spid="33" grpId="0" animBg="1"/>
      <p:bldP spid="34" grpId="0" animBg="1"/>
      <p:bldP spid="35" grpId="0"/>
      <p:bldP spid="36" grpId="0" animBg="1"/>
      <p:bldP spid="37" grpId="0" animBg="1"/>
      <p:bldP spid="38" grpId="0"/>
      <p:bldP spid="39" grpId="0" build="p"/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 35"/>
          <p:cNvSpPr/>
          <p:nvPr/>
        </p:nvSpPr>
        <p:spPr>
          <a:xfrm>
            <a:off x="0" y="1365920"/>
            <a:ext cx="4439816" cy="5040559"/>
          </a:xfrm>
          <a:prstGeom prst="rect">
            <a:avLst/>
          </a:prstGeom>
          <a:solidFill>
            <a:srgbClr val="CBBC91"/>
          </a:solidFill>
          <a:ln>
            <a:noFill/>
          </a:ln>
          <a:effectLst>
            <a:outerShdw blurRad="2540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CBBC91"/>
              </a:solidFill>
              <a:effectLst/>
              <a:uLnTx/>
              <a:uFillTx/>
              <a:latin typeface="微软雅黑" panose="020F0502020204030204"/>
              <a:ea typeface="微软雅黑"/>
              <a:cs typeface="+mn-ea"/>
              <a:sym typeface="+mn-lt"/>
            </a:endParaRPr>
          </a:p>
        </p:txBody>
      </p:sp>
      <p:sp>
        <p:nvSpPr>
          <p:cNvPr id="38" name="任意多边形 37"/>
          <p:cNvSpPr/>
          <p:nvPr/>
        </p:nvSpPr>
        <p:spPr>
          <a:xfrm flipH="1">
            <a:off x="0" y="1509936"/>
            <a:ext cx="4295800" cy="4762467"/>
          </a:xfrm>
          <a:custGeom>
            <a:avLst/>
            <a:gdLst>
              <a:gd name="connsiteX0" fmla="*/ 4295800 w 4295800"/>
              <a:gd name="connsiteY0" fmla="*/ 0 h 4752528"/>
              <a:gd name="connsiteX1" fmla="*/ 0 w 4295800"/>
              <a:gd name="connsiteY1" fmla="*/ 0 h 4752528"/>
              <a:gd name="connsiteX2" fmla="*/ 0 w 4295800"/>
              <a:gd name="connsiteY2" fmla="*/ 4752528 h 4752528"/>
              <a:gd name="connsiteX3" fmla="*/ 4175914 w 4295800"/>
              <a:gd name="connsiteY3" fmla="*/ 4752528 h 4752528"/>
              <a:gd name="connsiteX4" fmla="*/ 4295800 w 4295800"/>
              <a:gd name="connsiteY4" fmla="*/ 4077290 h 4752528"/>
              <a:gd name="connsiteX0" fmla="*/ 4295800 w 4295800"/>
              <a:gd name="connsiteY0" fmla="*/ 0 h 4762467"/>
              <a:gd name="connsiteX1" fmla="*/ 0 w 4295800"/>
              <a:gd name="connsiteY1" fmla="*/ 0 h 4762467"/>
              <a:gd name="connsiteX2" fmla="*/ 0 w 4295800"/>
              <a:gd name="connsiteY2" fmla="*/ 4752528 h 4762467"/>
              <a:gd name="connsiteX3" fmla="*/ 4295184 w 4295800"/>
              <a:gd name="connsiteY3" fmla="*/ 4762467 h 4762467"/>
              <a:gd name="connsiteX4" fmla="*/ 4295800 w 4295800"/>
              <a:gd name="connsiteY4" fmla="*/ 4077290 h 4762467"/>
              <a:gd name="connsiteX5" fmla="*/ 4295800 w 4295800"/>
              <a:gd name="connsiteY5" fmla="*/ 0 h 4762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95800" h="4762467">
                <a:moveTo>
                  <a:pt x="4295800" y="0"/>
                </a:moveTo>
                <a:lnTo>
                  <a:pt x="0" y="0"/>
                </a:lnTo>
                <a:lnTo>
                  <a:pt x="0" y="4752528"/>
                </a:lnTo>
                <a:lnTo>
                  <a:pt x="4295184" y="4762467"/>
                </a:lnTo>
                <a:cubicBezTo>
                  <a:pt x="4295389" y="4534075"/>
                  <a:pt x="4295595" y="4305682"/>
                  <a:pt x="4295800" y="4077290"/>
                </a:cubicBezTo>
                <a:lnTo>
                  <a:pt x="4295800" y="0"/>
                </a:lnTo>
                <a:close/>
              </a:path>
            </a:pathLst>
          </a:cu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CBBC91"/>
              </a:solidFill>
              <a:effectLst/>
              <a:uLnTx/>
              <a:uFillTx/>
              <a:latin typeface="微软雅黑" panose="020F0502020204030204"/>
              <a:ea typeface="微软雅黑"/>
              <a:cs typeface="+mn-ea"/>
              <a:sym typeface="+mn-lt"/>
            </a:endParaRPr>
          </a:p>
        </p:txBody>
      </p:sp>
      <p:grpSp>
        <p:nvGrpSpPr>
          <p:cNvPr id="34" name="组合 33"/>
          <p:cNvGrpSpPr/>
          <p:nvPr/>
        </p:nvGrpSpPr>
        <p:grpSpPr>
          <a:xfrm>
            <a:off x="461552" y="552767"/>
            <a:ext cx="6168275" cy="630364"/>
            <a:chOff x="194266" y="321621"/>
            <a:chExt cx="6168275" cy="630364"/>
          </a:xfrm>
        </p:grpSpPr>
        <p:grpSp>
          <p:nvGrpSpPr>
            <p:cNvPr id="35" name="组合 34"/>
            <p:cNvGrpSpPr/>
            <p:nvPr/>
          </p:nvGrpSpPr>
          <p:grpSpPr>
            <a:xfrm>
              <a:off x="1016260" y="398715"/>
              <a:ext cx="5346281" cy="553270"/>
              <a:chOff x="1016260" y="286054"/>
              <a:chExt cx="5346281" cy="553270"/>
            </a:xfrm>
          </p:grpSpPr>
          <p:sp>
            <p:nvSpPr>
              <p:cNvPr id="58" name="TextBox 6">
                <a:extLst>
                  <a:ext uri="{FF2B5EF4-FFF2-40B4-BE49-F238E27FC236}">
                    <a16:creationId xmlns:a16="http://schemas.microsoft.com/office/drawing/2014/main" id="{8083E77C-E488-400A-8503-359C6655BD40}"/>
                  </a:ext>
                </a:extLst>
              </p:cNvPr>
              <p:cNvSpPr txBox="1"/>
              <p:nvPr/>
            </p:nvSpPr>
            <p:spPr>
              <a:xfrm>
                <a:off x="2535531" y="439214"/>
                <a:ext cx="382701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121902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BBC91"/>
                    </a:solidFill>
                    <a:effectLst/>
                    <a:uLnTx/>
                    <a:uFillTx/>
                    <a:latin typeface="微软雅黑" panose="020F0502020204030204"/>
                    <a:ea typeface="微软雅黑"/>
                    <a:cs typeface="+mn-ea"/>
                    <a:sym typeface="+mn-lt"/>
                  </a:rPr>
                  <a:t>DEPARTMENT MANEGEMENT</a:t>
                </a:r>
              </a:p>
            </p:txBody>
          </p:sp>
          <p:sp>
            <p:nvSpPr>
              <p:cNvPr id="59" name="TextBox 7">
                <a:extLst>
                  <a:ext uri="{FF2B5EF4-FFF2-40B4-BE49-F238E27FC236}">
                    <a16:creationId xmlns:a16="http://schemas.microsoft.com/office/drawing/2014/main" id="{BAF49D56-8FCD-4804-8411-594F1BC85F38}"/>
                  </a:ext>
                </a:extLst>
              </p:cNvPr>
              <p:cNvSpPr txBox="1"/>
              <p:nvPr/>
            </p:nvSpPr>
            <p:spPr>
              <a:xfrm>
                <a:off x="1016260" y="286054"/>
                <a:ext cx="162095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121902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BBC91"/>
                    </a:solidFill>
                    <a:effectLst/>
                    <a:uLnTx/>
                    <a:uFillTx/>
                    <a:latin typeface="微软雅黑" panose="020F0502020204030204"/>
                    <a:ea typeface="微软雅黑"/>
                    <a:cs typeface="+mn-ea"/>
                    <a:sym typeface="+mn-lt"/>
                  </a:rPr>
                  <a:t>部门管理</a:t>
                </a:r>
              </a:p>
            </p:txBody>
          </p:sp>
        </p:grpSp>
        <p:sp>
          <p:nvSpPr>
            <p:cNvPr id="57" name="矩形 56"/>
            <p:cNvSpPr/>
            <p:nvPr/>
          </p:nvSpPr>
          <p:spPr>
            <a:xfrm>
              <a:off x="194266" y="321621"/>
              <a:ext cx="695382" cy="613162"/>
            </a:xfrm>
            <a:prstGeom prst="rect">
              <a:avLst/>
            </a:prstGeom>
            <a:noFill/>
            <a:ln w="25400">
              <a:solidFill>
                <a:srgbClr val="CBBC91"/>
              </a:solidFill>
            </a:ln>
            <a:effectLst>
              <a:outerShdw blurRad="1016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600" b="0" i="0" u="none" strike="noStrike" kern="1200" cap="none" spc="0" normalizeH="0" baseline="0" noProof="0" dirty="0">
                  <a:ln>
                    <a:noFill/>
                  </a:ln>
                  <a:solidFill>
                    <a:srgbClr val="CBBC91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/>
                  <a:cs typeface="+mn-ea"/>
                  <a:sym typeface="+mn-lt"/>
                </a:rPr>
                <a:t>01</a:t>
              </a:r>
              <a:endPara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CBBC91"/>
                </a:solidFill>
                <a:effectLst/>
                <a:uLnTx/>
                <a:uFillTx/>
                <a:latin typeface="Agency FB" panose="020B0503020202020204" pitchFamily="34" charset="0"/>
                <a:ea typeface="微软雅黑"/>
                <a:cs typeface="+mn-ea"/>
                <a:sym typeface="+mn-lt"/>
              </a:endParaRPr>
            </a:p>
          </p:txBody>
        </p:sp>
      </p:grpSp>
      <p:sp>
        <p:nvSpPr>
          <p:cNvPr id="30" name="文本框 29">
            <a:extLst>
              <a:ext uri="{FF2B5EF4-FFF2-40B4-BE49-F238E27FC236}">
                <a16:creationId xmlns:a16="http://schemas.microsoft.com/office/drawing/2014/main" id="{AF9D38CD-9107-4300-A1CF-B2A1C9677172}"/>
              </a:ext>
            </a:extLst>
          </p:cNvPr>
          <p:cNvSpPr txBox="1"/>
          <p:nvPr/>
        </p:nvSpPr>
        <p:spPr>
          <a:xfrm>
            <a:off x="4716322" y="2083005"/>
            <a:ext cx="7121182" cy="32696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rgbClr val="CBBC91"/>
                </a:solidFill>
                <a:latin typeface="微软雅黑" panose="020F0502020204030204"/>
                <a:ea typeface="微软雅黑"/>
                <a:cs typeface="+mn-ea"/>
              </a:rPr>
              <a:t>技术部经理</a:t>
            </a:r>
            <a:r>
              <a:rPr lang="zh-CN" altLang="en-US" sz="2000" dirty="0">
                <a:solidFill>
                  <a:srgbClr val="CBBC91"/>
                </a:solidFill>
                <a:latin typeface="微软雅黑" panose="020F0502020204030204"/>
                <a:ea typeface="微软雅黑"/>
                <a:cs typeface="+mn-ea"/>
              </a:rPr>
              <a:t>：负责技术研发与课程开发，管理</a:t>
            </a:r>
            <a:r>
              <a:rPr lang="en-US" altLang="zh-CN" sz="2000" dirty="0">
                <a:solidFill>
                  <a:srgbClr val="CBBC91"/>
                </a:solidFill>
                <a:latin typeface="微软雅黑" panose="020F0502020204030204"/>
                <a:ea typeface="微软雅黑"/>
                <a:cs typeface="+mn-ea"/>
              </a:rPr>
              <a:t>6</a:t>
            </a:r>
            <a:r>
              <a:rPr lang="zh-CN" altLang="en-US" sz="2000" dirty="0">
                <a:solidFill>
                  <a:srgbClr val="CBBC91"/>
                </a:solidFill>
                <a:latin typeface="微软雅黑" panose="020F0502020204030204"/>
                <a:ea typeface="微软雅黑"/>
                <a:cs typeface="+mn-ea"/>
              </a:rPr>
              <a:t>名研发人员。</a:t>
            </a:r>
            <a:endParaRPr lang="en-US" altLang="zh-CN" sz="2000" dirty="0">
              <a:solidFill>
                <a:srgbClr val="CBBC91"/>
              </a:solidFill>
              <a:latin typeface="微软雅黑" panose="020F0502020204030204"/>
              <a:ea typeface="微软雅黑"/>
              <a:cs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rgbClr val="CBBC91"/>
                </a:solidFill>
                <a:latin typeface="微软雅黑" panose="020F0502020204030204"/>
                <a:ea typeface="微软雅黑"/>
                <a:cs typeface="+mn-ea"/>
              </a:rPr>
              <a:t>人事部经理</a:t>
            </a:r>
            <a:r>
              <a:rPr lang="zh-CN" altLang="en-US" sz="2000" dirty="0">
                <a:solidFill>
                  <a:srgbClr val="CBBC91"/>
                </a:solidFill>
                <a:latin typeface="微软雅黑" panose="020F0502020204030204"/>
                <a:ea typeface="微软雅黑"/>
                <a:cs typeface="+mn-ea"/>
              </a:rPr>
              <a:t>：统筹人力资源规划、招聘、培训及薪酬福利。</a:t>
            </a:r>
            <a:endParaRPr lang="en-US" altLang="zh-CN" sz="2000" dirty="0">
              <a:solidFill>
                <a:srgbClr val="CBBC91"/>
              </a:solidFill>
              <a:latin typeface="微软雅黑" panose="020F0502020204030204"/>
              <a:ea typeface="微软雅黑"/>
              <a:cs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rgbClr val="CBBC91"/>
                </a:solidFill>
                <a:latin typeface="微软雅黑" panose="020F0502020204030204"/>
                <a:ea typeface="微软雅黑"/>
                <a:cs typeface="+mn-ea"/>
              </a:rPr>
              <a:t>宣传部经理</a:t>
            </a:r>
            <a:r>
              <a:rPr lang="zh-CN" altLang="en-US" sz="2000" dirty="0">
                <a:solidFill>
                  <a:srgbClr val="CBBC91"/>
                </a:solidFill>
                <a:latin typeface="微软雅黑" panose="020F0502020204030204"/>
                <a:ea typeface="微软雅黑"/>
                <a:cs typeface="+mn-ea"/>
              </a:rPr>
              <a:t>：制定品牌推广策略，执行市场活动与广告宣传。</a:t>
            </a:r>
            <a:endParaRPr lang="en-US" altLang="zh-CN" sz="2000" dirty="0">
              <a:solidFill>
                <a:srgbClr val="CBBC91"/>
              </a:solidFill>
              <a:latin typeface="微软雅黑" panose="020F0502020204030204"/>
              <a:ea typeface="微软雅黑"/>
              <a:cs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rgbClr val="CBBC91"/>
                </a:solidFill>
                <a:latin typeface="微软雅黑" panose="020F0502020204030204"/>
                <a:ea typeface="微软雅黑"/>
                <a:cs typeface="+mn-ea"/>
              </a:rPr>
              <a:t>行政部经理</a:t>
            </a:r>
            <a:r>
              <a:rPr lang="zh-CN" altLang="en-US" sz="2000" dirty="0">
                <a:solidFill>
                  <a:srgbClr val="CBBC91"/>
                </a:solidFill>
                <a:latin typeface="微软雅黑" panose="020F0502020204030204"/>
                <a:ea typeface="微软雅黑"/>
                <a:cs typeface="+mn-ea"/>
              </a:rPr>
              <a:t>：管理办公场地、设备及行政事务，协调内部资源。</a:t>
            </a:r>
            <a:endParaRPr lang="en-US" altLang="zh-CN" sz="2000" dirty="0">
              <a:solidFill>
                <a:srgbClr val="CBBC91"/>
              </a:solidFill>
              <a:latin typeface="微软雅黑" panose="020F0502020204030204"/>
              <a:ea typeface="微软雅黑"/>
              <a:cs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rgbClr val="CBBC91"/>
                </a:solidFill>
                <a:latin typeface="微软雅黑" panose="020F0502020204030204"/>
                <a:ea typeface="微软雅黑"/>
                <a:cs typeface="+mn-ea"/>
              </a:rPr>
              <a:t>市场部经理</a:t>
            </a:r>
            <a:r>
              <a:rPr lang="zh-CN" altLang="en-US" sz="2000" dirty="0">
                <a:solidFill>
                  <a:srgbClr val="CBBC91"/>
                </a:solidFill>
                <a:latin typeface="微软雅黑" panose="020F0502020204030204"/>
                <a:ea typeface="微软雅黑"/>
                <a:cs typeface="+mn-ea"/>
              </a:rPr>
              <a:t>：开拓市场渠道，制定营销计划，维护客户关系。</a:t>
            </a:r>
            <a:endParaRPr lang="en-US" altLang="zh-CN" sz="2000" dirty="0">
              <a:solidFill>
                <a:srgbClr val="CBBC91"/>
              </a:solidFill>
              <a:latin typeface="微软雅黑" panose="020F0502020204030204"/>
              <a:ea typeface="微软雅黑"/>
              <a:cs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rgbClr val="CBBC91"/>
                </a:solidFill>
                <a:latin typeface="微软雅黑" panose="020F0502020204030204"/>
                <a:ea typeface="微软雅黑"/>
                <a:cs typeface="+mn-ea"/>
              </a:rPr>
              <a:t>财务部经理</a:t>
            </a:r>
            <a:r>
              <a:rPr lang="zh-CN" altLang="en-US" sz="2000" dirty="0">
                <a:solidFill>
                  <a:srgbClr val="CBBC91"/>
                </a:solidFill>
                <a:latin typeface="微软雅黑" panose="020F0502020204030204"/>
                <a:ea typeface="微软雅黑"/>
                <a:cs typeface="+mn-ea"/>
              </a:rPr>
              <a:t>：负责财务核算、税务管理及资金运作，监控企业财务状况。</a:t>
            </a:r>
          </a:p>
        </p:txBody>
      </p:sp>
    </p:spTree>
    <p:extLst>
      <p:ext uri="{BB962C8B-B14F-4D97-AF65-F5344CB8AC3E}">
        <p14:creationId xmlns:p14="http://schemas.microsoft.com/office/powerpoint/2010/main" val="1261732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8" grpId="0" animBg="1"/>
      <p:bldP spid="3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任意多边形: 形状 27"/>
          <p:cNvSpPr/>
          <p:nvPr/>
        </p:nvSpPr>
        <p:spPr>
          <a:xfrm>
            <a:off x="2904503" y="1625901"/>
            <a:ext cx="1317295" cy="13172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CBBC91"/>
          </a:solidFill>
          <a:ln w="25400" cap="flat">
            <a:noFill/>
            <a:prstDash val="solid"/>
            <a:miter lim="400000"/>
          </a:ln>
          <a:effectLst>
            <a:outerShdw blurRad="254000" dist="63500" dir="2700000" algn="tl" rotWithShape="0">
              <a:prstClr val="black">
                <a:alpha val="30000"/>
              </a:prstClr>
            </a:outerShdw>
          </a:effectLst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799" b="0" i="0" u="none" strike="noStrike" kern="1200" cap="none" spc="0" normalizeH="0" baseline="0" noProof="0">
              <a:ln>
                <a:noFill/>
              </a:ln>
              <a:solidFill>
                <a:srgbClr val="CBBC91"/>
              </a:solidFill>
              <a:effectLst/>
              <a:uLnTx/>
              <a:uFillTx/>
              <a:latin typeface="微软雅黑" panose="020F0502020204030204"/>
              <a:ea typeface="微软雅黑"/>
              <a:cs typeface="+mn-ea"/>
              <a:sym typeface="+mn-lt"/>
            </a:endParaRPr>
          </a:p>
        </p:txBody>
      </p:sp>
      <p:sp>
        <p:nvSpPr>
          <p:cNvPr id="29" name="任意多边形: 形状 28"/>
          <p:cNvSpPr/>
          <p:nvPr/>
        </p:nvSpPr>
        <p:spPr>
          <a:xfrm>
            <a:off x="3295832" y="2017029"/>
            <a:ext cx="534637" cy="535039"/>
          </a:xfrm>
          <a:custGeom>
            <a:avLst/>
            <a:gdLst>
              <a:gd name="connsiteX0" fmla="*/ 258763 w 336945"/>
              <a:gd name="connsiteY0" fmla="*/ 266700 h 337198"/>
              <a:gd name="connsiteX1" fmla="*/ 255588 w 336945"/>
              <a:gd name="connsiteY1" fmla="*/ 287338 h 337198"/>
              <a:gd name="connsiteX2" fmla="*/ 284164 w 336945"/>
              <a:gd name="connsiteY2" fmla="*/ 312738 h 337198"/>
              <a:gd name="connsiteX3" fmla="*/ 285751 w 336945"/>
              <a:gd name="connsiteY3" fmla="*/ 293688 h 337198"/>
              <a:gd name="connsiteX4" fmla="*/ 287338 w 336945"/>
              <a:gd name="connsiteY4" fmla="*/ 255587 h 337198"/>
              <a:gd name="connsiteX5" fmla="*/ 269875 w 336945"/>
              <a:gd name="connsiteY5" fmla="*/ 257175 h 337198"/>
              <a:gd name="connsiteX6" fmla="*/ 295275 w 336945"/>
              <a:gd name="connsiteY6" fmla="*/ 284162 h 337198"/>
              <a:gd name="connsiteX7" fmla="*/ 315913 w 336945"/>
              <a:gd name="connsiteY7" fmla="*/ 280987 h 337198"/>
              <a:gd name="connsiteX8" fmla="*/ 147768 w 336945"/>
              <a:gd name="connsiteY8" fmla="*/ 107950 h 337198"/>
              <a:gd name="connsiteX9" fmla="*/ 107950 w 336945"/>
              <a:gd name="connsiteY9" fmla="*/ 149095 h 337198"/>
              <a:gd name="connsiteX10" fmla="*/ 147768 w 336945"/>
              <a:gd name="connsiteY10" fmla="*/ 188913 h 337198"/>
              <a:gd name="connsiteX11" fmla="*/ 172986 w 336945"/>
              <a:gd name="connsiteY11" fmla="*/ 180949 h 337198"/>
              <a:gd name="connsiteX12" fmla="*/ 153077 w 336945"/>
              <a:gd name="connsiteY12" fmla="*/ 162368 h 337198"/>
              <a:gd name="connsiteX13" fmla="*/ 153077 w 336945"/>
              <a:gd name="connsiteY13" fmla="*/ 151749 h 337198"/>
              <a:gd name="connsiteX14" fmla="*/ 163695 w 336945"/>
              <a:gd name="connsiteY14" fmla="*/ 151749 h 337198"/>
              <a:gd name="connsiteX15" fmla="*/ 182277 w 336945"/>
              <a:gd name="connsiteY15" fmla="*/ 170331 h 337198"/>
              <a:gd name="connsiteX16" fmla="*/ 188913 w 336945"/>
              <a:gd name="connsiteY16" fmla="*/ 149095 h 337198"/>
              <a:gd name="connsiteX17" fmla="*/ 147768 w 336945"/>
              <a:gd name="connsiteY17" fmla="*/ 107950 h 337198"/>
              <a:gd name="connsiteX18" fmla="*/ 147771 w 336945"/>
              <a:gd name="connsiteY18" fmla="*/ 61912 h 337198"/>
              <a:gd name="connsiteX19" fmla="*/ 61913 w 336945"/>
              <a:gd name="connsiteY19" fmla="*/ 149091 h 337198"/>
              <a:gd name="connsiteX20" fmla="*/ 147771 w 336945"/>
              <a:gd name="connsiteY20" fmla="*/ 234950 h 337198"/>
              <a:gd name="connsiteX21" fmla="*/ 204570 w 336945"/>
              <a:gd name="connsiteY21" fmla="*/ 213815 h 337198"/>
              <a:gd name="connsiteX22" fmla="*/ 182115 w 336945"/>
              <a:gd name="connsiteY22" fmla="*/ 191360 h 337198"/>
              <a:gd name="connsiteX23" fmla="*/ 147771 w 336945"/>
              <a:gd name="connsiteY23" fmla="*/ 203248 h 337198"/>
              <a:gd name="connsiteX24" fmla="*/ 93615 w 336945"/>
              <a:gd name="connsiteY24" fmla="*/ 149091 h 337198"/>
              <a:gd name="connsiteX25" fmla="*/ 147771 w 336945"/>
              <a:gd name="connsiteY25" fmla="*/ 94934 h 337198"/>
              <a:gd name="connsiteX26" fmla="*/ 203249 w 336945"/>
              <a:gd name="connsiteY26" fmla="*/ 149091 h 337198"/>
              <a:gd name="connsiteX27" fmla="*/ 191361 w 336945"/>
              <a:gd name="connsiteY27" fmla="*/ 180793 h 337198"/>
              <a:gd name="connsiteX28" fmla="*/ 215137 w 336945"/>
              <a:gd name="connsiteY28" fmla="*/ 204569 h 337198"/>
              <a:gd name="connsiteX29" fmla="*/ 234951 w 336945"/>
              <a:gd name="connsiteY29" fmla="*/ 149091 h 337198"/>
              <a:gd name="connsiteX30" fmla="*/ 147771 w 336945"/>
              <a:gd name="connsiteY30" fmla="*/ 61912 h 337198"/>
              <a:gd name="connsiteX31" fmla="*/ 147771 w 336945"/>
              <a:gd name="connsiteY31" fmla="*/ 14287 h 337198"/>
              <a:gd name="connsiteX32" fmla="*/ 14288 w 336945"/>
              <a:gd name="connsiteY32" fmla="*/ 148294 h 337198"/>
              <a:gd name="connsiteX33" fmla="*/ 147771 w 336945"/>
              <a:gd name="connsiteY33" fmla="*/ 280987 h 337198"/>
              <a:gd name="connsiteX34" fmla="*/ 238963 w 336945"/>
              <a:gd name="connsiteY34" fmla="*/ 246828 h 337198"/>
              <a:gd name="connsiteX35" fmla="*/ 215174 w 336945"/>
              <a:gd name="connsiteY35" fmla="*/ 223180 h 337198"/>
              <a:gd name="connsiteX36" fmla="*/ 147771 w 336945"/>
              <a:gd name="connsiteY36" fmla="*/ 248142 h 337198"/>
              <a:gd name="connsiteX37" fmla="*/ 47328 w 336945"/>
              <a:gd name="connsiteY37" fmla="*/ 146980 h 337198"/>
              <a:gd name="connsiteX38" fmla="*/ 149093 w 336945"/>
              <a:gd name="connsiteY38" fmla="*/ 47132 h 337198"/>
              <a:gd name="connsiteX39" fmla="*/ 249536 w 336945"/>
              <a:gd name="connsiteY39" fmla="*/ 146980 h 337198"/>
              <a:gd name="connsiteX40" fmla="*/ 224425 w 336945"/>
              <a:gd name="connsiteY40" fmla="*/ 212670 h 337198"/>
              <a:gd name="connsiteX41" fmla="*/ 249536 w 336945"/>
              <a:gd name="connsiteY41" fmla="*/ 236318 h 337198"/>
              <a:gd name="connsiteX42" fmla="*/ 282576 w 336945"/>
              <a:gd name="connsiteY42" fmla="*/ 148294 h 337198"/>
              <a:gd name="connsiteX43" fmla="*/ 147771 w 336945"/>
              <a:gd name="connsiteY43" fmla="*/ 14287 h 337198"/>
              <a:gd name="connsiteX44" fmla="*/ 148794 w 336945"/>
              <a:gd name="connsiteY44" fmla="*/ 0 h 337198"/>
              <a:gd name="connsiteX45" fmla="*/ 296272 w 336945"/>
              <a:gd name="connsiteY45" fmla="*/ 147477 h 337198"/>
              <a:gd name="connsiteX46" fmla="*/ 259402 w 336945"/>
              <a:gd name="connsiteY46" fmla="*/ 244918 h 337198"/>
              <a:gd name="connsiteX47" fmla="*/ 289688 w 336945"/>
              <a:gd name="connsiteY47" fmla="*/ 240967 h 337198"/>
              <a:gd name="connsiteX48" fmla="*/ 294955 w 336945"/>
              <a:gd name="connsiteY48" fmla="*/ 243601 h 337198"/>
              <a:gd name="connsiteX49" fmla="*/ 334458 w 336945"/>
              <a:gd name="connsiteY49" fmla="*/ 283104 h 337198"/>
              <a:gd name="connsiteX50" fmla="*/ 330508 w 336945"/>
              <a:gd name="connsiteY50" fmla="*/ 294955 h 337198"/>
              <a:gd name="connsiteX51" fmla="*/ 298905 w 336945"/>
              <a:gd name="connsiteY51" fmla="*/ 297589 h 337198"/>
              <a:gd name="connsiteX52" fmla="*/ 294955 w 336945"/>
              <a:gd name="connsiteY52" fmla="*/ 329191 h 337198"/>
              <a:gd name="connsiteX53" fmla="*/ 283104 w 336945"/>
              <a:gd name="connsiteY53" fmla="*/ 334458 h 337198"/>
              <a:gd name="connsiteX54" fmla="*/ 243601 w 336945"/>
              <a:gd name="connsiteY54" fmla="*/ 294955 h 337198"/>
              <a:gd name="connsiteX55" fmla="*/ 240968 w 336945"/>
              <a:gd name="connsiteY55" fmla="*/ 289688 h 337198"/>
              <a:gd name="connsiteX56" fmla="*/ 244918 w 336945"/>
              <a:gd name="connsiteY56" fmla="*/ 259403 h 337198"/>
              <a:gd name="connsiteX57" fmla="*/ 147477 w 336945"/>
              <a:gd name="connsiteY57" fmla="*/ 296272 h 337198"/>
              <a:gd name="connsiteX58" fmla="*/ 0 w 336945"/>
              <a:gd name="connsiteY58" fmla="*/ 148794 h 337198"/>
              <a:gd name="connsiteX59" fmla="*/ 148794 w 336945"/>
              <a:gd name="connsiteY59" fmla="*/ 0 h 337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336945" h="337198">
                <a:moveTo>
                  <a:pt x="258763" y="266700"/>
                </a:moveTo>
                <a:lnTo>
                  <a:pt x="255588" y="287338"/>
                </a:lnTo>
                <a:lnTo>
                  <a:pt x="284164" y="312738"/>
                </a:lnTo>
                <a:lnTo>
                  <a:pt x="285751" y="293688"/>
                </a:lnTo>
                <a:close/>
                <a:moveTo>
                  <a:pt x="287338" y="255587"/>
                </a:moveTo>
                <a:lnTo>
                  <a:pt x="269875" y="257175"/>
                </a:lnTo>
                <a:lnTo>
                  <a:pt x="295275" y="284162"/>
                </a:lnTo>
                <a:lnTo>
                  <a:pt x="315913" y="280987"/>
                </a:lnTo>
                <a:close/>
                <a:moveTo>
                  <a:pt x="147768" y="107950"/>
                </a:moveTo>
                <a:cubicBezTo>
                  <a:pt x="126532" y="107950"/>
                  <a:pt x="107950" y="126531"/>
                  <a:pt x="107950" y="149095"/>
                </a:cubicBezTo>
                <a:cubicBezTo>
                  <a:pt x="107950" y="170331"/>
                  <a:pt x="126532" y="188913"/>
                  <a:pt x="147768" y="188913"/>
                </a:cubicBezTo>
                <a:cubicBezTo>
                  <a:pt x="157059" y="188913"/>
                  <a:pt x="165022" y="186258"/>
                  <a:pt x="172986" y="180949"/>
                </a:cubicBezTo>
                <a:cubicBezTo>
                  <a:pt x="172986" y="180949"/>
                  <a:pt x="172986" y="180949"/>
                  <a:pt x="153077" y="162368"/>
                </a:cubicBezTo>
                <a:cubicBezTo>
                  <a:pt x="150422" y="159713"/>
                  <a:pt x="150422" y="154404"/>
                  <a:pt x="153077" y="151749"/>
                </a:cubicBezTo>
                <a:cubicBezTo>
                  <a:pt x="155731" y="149095"/>
                  <a:pt x="161040" y="149095"/>
                  <a:pt x="163695" y="151749"/>
                </a:cubicBezTo>
                <a:lnTo>
                  <a:pt x="182277" y="170331"/>
                </a:lnTo>
                <a:cubicBezTo>
                  <a:pt x="186258" y="163695"/>
                  <a:pt x="188913" y="157058"/>
                  <a:pt x="188913" y="149095"/>
                </a:cubicBezTo>
                <a:cubicBezTo>
                  <a:pt x="188913" y="126531"/>
                  <a:pt x="170331" y="107950"/>
                  <a:pt x="147768" y="107950"/>
                </a:cubicBezTo>
                <a:close/>
                <a:moveTo>
                  <a:pt x="147771" y="61912"/>
                </a:moveTo>
                <a:cubicBezTo>
                  <a:pt x="100219" y="61912"/>
                  <a:pt x="61913" y="101539"/>
                  <a:pt x="61913" y="149091"/>
                </a:cubicBezTo>
                <a:cubicBezTo>
                  <a:pt x="61913" y="196644"/>
                  <a:pt x="100219" y="234950"/>
                  <a:pt x="147771" y="234950"/>
                </a:cubicBezTo>
                <a:cubicBezTo>
                  <a:pt x="170227" y="234950"/>
                  <a:pt x="190040" y="227024"/>
                  <a:pt x="204570" y="213815"/>
                </a:cubicBezTo>
                <a:cubicBezTo>
                  <a:pt x="204570" y="213815"/>
                  <a:pt x="204570" y="213815"/>
                  <a:pt x="182115" y="191360"/>
                </a:cubicBezTo>
                <a:cubicBezTo>
                  <a:pt x="172869" y="197965"/>
                  <a:pt x="160980" y="203248"/>
                  <a:pt x="147771" y="203248"/>
                </a:cubicBezTo>
                <a:cubicBezTo>
                  <a:pt x="118712" y="203248"/>
                  <a:pt x="93615" y="178151"/>
                  <a:pt x="93615" y="149091"/>
                </a:cubicBezTo>
                <a:cubicBezTo>
                  <a:pt x="93615" y="118710"/>
                  <a:pt x="118712" y="94934"/>
                  <a:pt x="147771" y="94934"/>
                </a:cubicBezTo>
                <a:cubicBezTo>
                  <a:pt x="178152" y="94934"/>
                  <a:pt x="203249" y="118710"/>
                  <a:pt x="203249" y="149091"/>
                </a:cubicBezTo>
                <a:cubicBezTo>
                  <a:pt x="203249" y="160979"/>
                  <a:pt x="199287" y="171547"/>
                  <a:pt x="191361" y="180793"/>
                </a:cubicBezTo>
                <a:lnTo>
                  <a:pt x="215137" y="204569"/>
                </a:lnTo>
                <a:cubicBezTo>
                  <a:pt x="228346" y="188718"/>
                  <a:pt x="234951" y="170226"/>
                  <a:pt x="234951" y="149091"/>
                </a:cubicBezTo>
                <a:cubicBezTo>
                  <a:pt x="234951" y="101539"/>
                  <a:pt x="195324" y="61912"/>
                  <a:pt x="147771" y="61912"/>
                </a:cubicBezTo>
                <a:close/>
                <a:moveTo>
                  <a:pt x="147771" y="14287"/>
                </a:moveTo>
                <a:cubicBezTo>
                  <a:pt x="75082" y="14287"/>
                  <a:pt x="14288" y="73407"/>
                  <a:pt x="14288" y="148294"/>
                </a:cubicBezTo>
                <a:cubicBezTo>
                  <a:pt x="14288" y="221866"/>
                  <a:pt x="75082" y="280987"/>
                  <a:pt x="147771" y="280987"/>
                </a:cubicBezTo>
                <a:cubicBezTo>
                  <a:pt x="183455" y="280987"/>
                  <a:pt x="215174" y="267849"/>
                  <a:pt x="238963" y="246828"/>
                </a:cubicBezTo>
                <a:cubicBezTo>
                  <a:pt x="238963" y="246828"/>
                  <a:pt x="238963" y="246828"/>
                  <a:pt x="215174" y="223180"/>
                </a:cubicBezTo>
                <a:cubicBezTo>
                  <a:pt x="196671" y="237632"/>
                  <a:pt x="174203" y="248142"/>
                  <a:pt x="147771" y="248142"/>
                </a:cubicBezTo>
                <a:cubicBezTo>
                  <a:pt x="93585" y="248142"/>
                  <a:pt x="47328" y="202159"/>
                  <a:pt x="47328" y="146980"/>
                </a:cubicBezTo>
                <a:cubicBezTo>
                  <a:pt x="47328" y="91801"/>
                  <a:pt x="93585" y="47132"/>
                  <a:pt x="149093" y="47132"/>
                </a:cubicBezTo>
                <a:cubicBezTo>
                  <a:pt x="203279" y="47132"/>
                  <a:pt x="249536" y="91801"/>
                  <a:pt x="249536" y="146980"/>
                </a:cubicBezTo>
                <a:cubicBezTo>
                  <a:pt x="249536" y="171942"/>
                  <a:pt x="240284" y="194276"/>
                  <a:pt x="224425" y="212670"/>
                </a:cubicBezTo>
                <a:cubicBezTo>
                  <a:pt x="224425" y="212670"/>
                  <a:pt x="224425" y="212670"/>
                  <a:pt x="249536" y="236318"/>
                </a:cubicBezTo>
                <a:cubicBezTo>
                  <a:pt x="269360" y="212670"/>
                  <a:pt x="282576" y="181138"/>
                  <a:pt x="282576" y="148294"/>
                </a:cubicBezTo>
                <a:cubicBezTo>
                  <a:pt x="282576" y="73407"/>
                  <a:pt x="221782" y="14287"/>
                  <a:pt x="147771" y="14287"/>
                </a:cubicBezTo>
                <a:close/>
                <a:moveTo>
                  <a:pt x="148794" y="0"/>
                </a:moveTo>
                <a:cubicBezTo>
                  <a:pt x="229117" y="0"/>
                  <a:pt x="296272" y="65838"/>
                  <a:pt x="296272" y="147477"/>
                </a:cubicBezTo>
                <a:cubicBezTo>
                  <a:pt x="296272" y="184347"/>
                  <a:pt x="281787" y="218583"/>
                  <a:pt x="259402" y="244918"/>
                </a:cubicBezTo>
                <a:cubicBezTo>
                  <a:pt x="259402" y="244918"/>
                  <a:pt x="259402" y="244918"/>
                  <a:pt x="289688" y="240967"/>
                </a:cubicBezTo>
                <a:cubicBezTo>
                  <a:pt x="292322" y="240967"/>
                  <a:pt x="293638" y="242284"/>
                  <a:pt x="294955" y="243601"/>
                </a:cubicBezTo>
                <a:cubicBezTo>
                  <a:pt x="294955" y="243601"/>
                  <a:pt x="294955" y="243601"/>
                  <a:pt x="334458" y="283104"/>
                </a:cubicBezTo>
                <a:cubicBezTo>
                  <a:pt x="339725" y="287055"/>
                  <a:pt x="335775" y="293639"/>
                  <a:pt x="330508" y="294955"/>
                </a:cubicBezTo>
                <a:cubicBezTo>
                  <a:pt x="330508" y="294955"/>
                  <a:pt x="330508" y="294955"/>
                  <a:pt x="298905" y="297589"/>
                </a:cubicBezTo>
                <a:cubicBezTo>
                  <a:pt x="298905" y="297589"/>
                  <a:pt x="298905" y="297589"/>
                  <a:pt x="294955" y="329191"/>
                </a:cubicBezTo>
                <a:cubicBezTo>
                  <a:pt x="293638" y="337092"/>
                  <a:pt x="287055" y="339725"/>
                  <a:pt x="283104" y="334458"/>
                </a:cubicBezTo>
                <a:cubicBezTo>
                  <a:pt x="283104" y="334458"/>
                  <a:pt x="283104" y="334458"/>
                  <a:pt x="243601" y="294955"/>
                </a:cubicBezTo>
                <a:cubicBezTo>
                  <a:pt x="242284" y="293639"/>
                  <a:pt x="240968" y="291005"/>
                  <a:pt x="240968" y="289688"/>
                </a:cubicBezTo>
                <a:cubicBezTo>
                  <a:pt x="240968" y="289688"/>
                  <a:pt x="240968" y="289688"/>
                  <a:pt x="244918" y="259403"/>
                </a:cubicBezTo>
                <a:cubicBezTo>
                  <a:pt x="218583" y="281788"/>
                  <a:pt x="184347" y="296272"/>
                  <a:pt x="147477" y="296272"/>
                </a:cubicBezTo>
                <a:cubicBezTo>
                  <a:pt x="67155" y="296272"/>
                  <a:pt x="0" y="229117"/>
                  <a:pt x="0" y="148794"/>
                </a:cubicBezTo>
                <a:cubicBezTo>
                  <a:pt x="0" y="67155"/>
                  <a:pt x="67155" y="0"/>
                  <a:pt x="148794" y="0"/>
                </a:cubicBezTo>
                <a:close/>
              </a:path>
            </a:pathLst>
          </a:custGeom>
          <a:solidFill>
            <a:srgbClr val="010A13"/>
          </a:solidFill>
          <a:ln w="25400" cap="flat">
            <a:solidFill>
              <a:srgbClr val="000000">
                <a:alpha val="0"/>
              </a:srgbClr>
            </a:solidFill>
            <a:prstDash val="solid"/>
            <a:miter lim="400000"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799" b="0" i="0" u="none" strike="noStrike" kern="1200" cap="none" spc="0" normalizeH="0" baseline="0" noProof="0">
              <a:ln>
                <a:noFill/>
              </a:ln>
              <a:solidFill>
                <a:srgbClr val="CBBC91"/>
              </a:solidFill>
              <a:effectLst/>
              <a:uLnTx/>
              <a:uFillTx/>
              <a:latin typeface="微软雅黑" panose="020F0502020204030204"/>
              <a:ea typeface="微软雅黑"/>
              <a:cs typeface="+mn-ea"/>
              <a:sym typeface="+mn-lt"/>
            </a:endParaRPr>
          </a:p>
        </p:txBody>
      </p:sp>
      <p:sp>
        <p:nvSpPr>
          <p:cNvPr id="14" name="任意多边形: 形状 13"/>
          <p:cNvSpPr/>
          <p:nvPr/>
        </p:nvSpPr>
        <p:spPr>
          <a:xfrm>
            <a:off x="7918040" y="1625901"/>
            <a:ext cx="1317295" cy="13172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CBBC91"/>
          </a:solidFill>
          <a:ln w="25400" cap="flat">
            <a:solidFill>
              <a:srgbClr val="000000">
                <a:alpha val="0"/>
              </a:srgbClr>
            </a:solidFill>
            <a:prstDash val="solid"/>
            <a:miter lim="400000"/>
          </a:ln>
          <a:effectLst>
            <a:outerShdw blurRad="254000" dist="63500" dir="2700000" algn="tl" rotWithShape="0">
              <a:prstClr val="black">
                <a:alpha val="30000"/>
              </a:prstClr>
            </a:outerShdw>
          </a:effectLst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799" b="0" i="0" u="none" strike="noStrike" kern="1200" cap="none" spc="0" normalizeH="0" baseline="0" noProof="0">
              <a:ln>
                <a:noFill/>
              </a:ln>
              <a:solidFill>
                <a:srgbClr val="CBBC91"/>
              </a:solidFill>
              <a:effectLst/>
              <a:uLnTx/>
              <a:uFillTx/>
              <a:latin typeface="微软雅黑" panose="020F0502020204030204"/>
              <a:ea typeface="微软雅黑"/>
              <a:cs typeface="+mn-ea"/>
              <a:sym typeface="+mn-lt"/>
            </a:endParaRPr>
          </a:p>
        </p:txBody>
      </p:sp>
      <p:sp>
        <p:nvSpPr>
          <p:cNvPr id="15" name="任意多边形: 形状 14"/>
          <p:cNvSpPr/>
          <p:nvPr/>
        </p:nvSpPr>
        <p:spPr>
          <a:xfrm>
            <a:off x="8309168" y="2028441"/>
            <a:ext cx="535039" cy="512215"/>
          </a:xfrm>
          <a:custGeom>
            <a:avLst/>
            <a:gdLst>
              <a:gd name="connsiteX0" fmla="*/ 203672 w 338280"/>
              <a:gd name="connsiteY0" fmla="*/ 246439 h 323850"/>
              <a:gd name="connsiteX1" fmla="*/ 209657 w 338280"/>
              <a:gd name="connsiteY1" fmla="*/ 252329 h 323850"/>
              <a:gd name="connsiteX2" fmla="*/ 238919 w 338280"/>
              <a:gd name="connsiteY2" fmla="*/ 305998 h 323850"/>
              <a:gd name="connsiteX3" fmla="*/ 233599 w 338280"/>
              <a:gd name="connsiteY3" fmla="*/ 316470 h 323850"/>
              <a:gd name="connsiteX4" fmla="*/ 197687 w 338280"/>
              <a:gd name="connsiteY4" fmla="*/ 252329 h 323850"/>
              <a:gd name="connsiteX5" fmla="*/ 203672 w 338280"/>
              <a:gd name="connsiteY5" fmla="*/ 246439 h 323850"/>
              <a:gd name="connsiteX6" fmla="*/ 251574 w 338280"/>
              <a:gd name="connsiteY6" fmla="*/ 214312 h 323850"/>
              <a:gd name="connsiteX7" fmla="*/ 283252 w 338280"/>
              <a:gd name="connsiteY7" fmla="*/ 222230 h 323850"/>
              <a:gd name="connsiteX8" fmla="*/ 314931 w 338280"/>
              <a:gd name="connsiteY8" fmla="*/ 275020 h 323850"/>
              <a:gd name="connsiteX9" fmla="*/ 316251 w 338280"/>
              <a:gd name="connsiteY9" fmla="*/ 285578 h 323850"/>
              <a:gd name="connsiteX10" fmla="*/ 325490 w 338280"/>
              <a:gd name="connsiteY10" fmla="*/ 313292 h 323850"/>
              <a:gd name="connsiteX11" fmla="*/ 328130 w 338280"/>
              <a:gd name="connsiteY11" fmla="*/ 319891 h 323850"/>
              <a:gd name="connsiteX12" fmla="*/ 322851 w 338280"/>
              <a:gd name="connsiteY12" fmla="*/ 323850 h 323850"/>
              <a:gd name="connsiteX13" fmla="*/ 321531 w 338280"/>
              <a:gd name="connsiteY13" fmla="*/ 323850 h 323850"/>
              <a:gd name="connsiteX14" fmla="*/ 293812 w 338280"/>
              <a:gd name="connsiteY14" fmla="*/ 310653 h 323850"/>
              <a:gd name="connsiteX15" fmla="*/ 288532 w 338280"/>
              <a:gd name="connsiteY15" fmla="*/ 301415 h 323850"/>
              <a:gd name="connsiteX16" fmla="*/ 279292 w 338280"/>
              <a:gd name="connsiteY16" fmla="*/ 288217 h 323850"/>
              <a:gd name="connsiteX17" fmla="*/ 276652 w 338280"/>
              <a:gd name="connsiteY17" fmla="*/ 289537 h 323850"/>
              <a:gd name="connsiteX18" fmla="*/ 276652 w 338280"/>
              <a:gd name="connsiteY18" fmla="*/ 290857 h 323850"/>
              <a:gd name="connsiteX19" fmla="*/ 280612 w 338280"/>
              <a:gd name="connsiteY19" fmla="*/ 294816 h 323850"/>
              <a:gd name="connsiteX20" fmla="*/ 284572 w 338280"/>
              <a:gd name="connsiteY20" fmla="*/ 301415 h 323850"/>
              <a:gd name="connsiteX21" fmla="*/ 279292 w 338280"/>
              <a:gd name="connsiteY21" fmla="*/ 308013 h 323850"/>
              <a:gd name="connsiteX22" fmla="*/ 272693 w 338280"/>
              <a:gd name="connsiteY22" fmla="*/ 308013 h 323850"/>
              <a:gd name="connsiteX23" fmla="*/ 215935 w 338280"/>
              <a:gd name="connsiteY23" fmla="*/ 259183 h 323850"/>
              <a:gd name="connsiteX24" fmla="*/ 218574 w 338280"/>
              <a:gd name="connsiteY24" fmla="*/ 226190 h 323850"/>
              <a:gd name="connsiteX25" fmla="*/ 218574 w 338280"/>
              <a:gd name="connsiteY25" fmla="*/ 224870 h 323850"/>
              <a:gd name="connsiteX26" fmla="*/ 221214 w 338280"/>
              <a:gd name="connsiteY26" fmla="*/ 222230 h 323850"/>
              <a:gd name="connsiteX27" fmla="*/ 251574 w 338280"/>
              <a:gd name="connsiteY27" fmla="*/ 214312 h 323850"/>
              <a:gd name="connsiteX28" fmla="*/ 248551 w 338280"/>
              <a:gd name="connsiteY28" fmla="*/ 198166 h 323850"/>
              <a:gd name="connsiteX29" fmla="*/ 308559 w 338280"/>
              <a:gd name="connsiteY29" fmla="*/ 219221 h 323850"/>
              <a:gd name="connsiteX30" fmla="*/ 325895 w 338280"/>
              <a:gd name="connsiteY30" fmla="*/ 246857 h 323850"/>
              <a:gd name="connsiteX31" fmla="*/ 337896 w 338280"/>
              <a:gd name="connsiteY31" fmla="*/ 287651 h 323850"/>
              <a:gd name="connsiteX32" fmla="*/ 325895 w 338280"/>
              <a:gd name="connsiteY32" fmla="*/ 290283 h 323850"/>
              <a:gd name="connsiteX33" fmla="*/ 301892 w 338280"/>
              <a:gd name="connsiteY33" fmla="*/ 229749 h 323850"/>
              <a:gd name="connsiteX34" fmla="*/ 248551 w 338280"/>
              <a:gd name="connsiteY34" fmla="*/ 210010 h 323850"/>
              <a:gd name="connsiteX35" fmla="*/ 248551 w 338280"/>
              <a:gd name="connsiteY35" fmla="*/ 198166 h 323850"/>
              <a:gd name="connsiteX36" fmla="*/ 146094 w 338280"/>
              <a:gd name="connsiteY36" fmla="*/ 133350 h 323850"/>
              <a:gd name="connsiteX37" fmla="*/ 134187 w 338280"/>
              <a:gd name="connsiteY37" fmla="*/ 145257 h 323850"/>
              <a:gd name="connsiteX38" fmla="*/ 146094 w 338280"/>
              <a:gd name="connsiteY38" fmla="*/ 157164 h 323850"/>
              <a:gd name="connsiteX39" fmla="*/ 158001 w 338280"/>
              <a:gd name="connsiteY39" fmla="*/ 145257 h 323850"/>
              <a:gd name="connsiteX40" fmla="*/ 146094 w 338280"/>
              <a:gd name="connsiteY40" fmla="*/ 133350 h 323850"/>
              <a:gd name="connsiteX41" fmla="*/ 80560 w 338280"/>
              <a:gd name="connsiteY41" fmla="*/ 50800 h 323850"/>
              <a:gd name="connsiteX42" fmla="*/ 60662 w 338280"/>
              <a:gd name="connsiteY42" fmla="*/ 58619 h 323850"/>
              <a:gd name="connsiteX43" fmla="*/ 52703 w 338280"/>
              <a:gd name="connsiteY43" fmla="*/ 87289 h 323850"/>
              <a:gd name="connsiteX44" fmla="*/ 71275 w 338280"/>
              <a:gd name="connsiteY44" fmla="*/ 118565 h 323850"/>
              <a:gd name="connsiteX45" fmla="*/ 111071 w 338280"/>
              <a:gd name="connsiteY45" fmla="*/ 138113 h 323850"/>
              <a:gd name="connsiteX46" fmla="*/ 132296 w 338280"/>
              <a:gd name="connsiteY46" fmla="*/ 130294 h 323850"/>
              <a:gd name="connsiteX47" fmla="*/ 121683 w 338280"/>
              <a:gd name="connsiteY47" fmla="*/ 69045 h 323850"/>
              <a:gd name="connsiteX48" fmla="*/ 80560 w 338280"/>
              <a:gd name="connsiteY48" fmla="*/ 50800 h 323850"/>
              <a:gd name="connsiteX49" fmla="*/ 32941 w 338280"/>
              <a:gd name="connsiteY49" fmla="*/ 0 h 323850"/>
              <a:gd name="connsiteX50" fmla="*/ 154073 w 338280"/>
              <a:gd name="connsiteY50" fmla="*/ 71005 h 323850"/>
              <a:gd name="connsiteX51" fmla="*/ 192256 w 338280"/>
              <a:gd name="connsiteY51" fmla="*/ 114396 h 323850"/>
              <a:gd name="connsiteX52" fmla="*/ 255455 w 338280"/>
              <a:gd name="connsiteY52" fmla="*/ 144639 h 323850"/>
              <a:gd name="connsiteX53" fmla="*/ 219905 w 338280"/>
              <a:gd name="connsiteY53" fmla="*/ 219588 h 323850"/>
              <a:gd name="connsiteX54" fmla="*/ 158023 w 338280"/>
              <a:gd name="connsiteY54" fmla="*/ 260350 h 323850"/>
              <a:gd name="connsiteX55" fmla="*/ 144856 w 338280"/>
              <a:gd name="connsiteY55" fmla="*/ 255090 h 323850"/>
              <a:gd name="connsiteX56" fmla="*/ 114573 w 338280"/>
              <a:gd name="connsiteY56" fmla="*/ 191975 h 323850"/>
              <a:gd name="connsiteX57" fmla="*/ 71124 w 338280"/>
              <a:gd name="connsiteY57" fmla="*/ 153843 h 323850"/>
              <a:gd name="connsiteX58" fmla="*/ 10558 w 338280"/>
              <a:gd name="connsiteY58" fmla="*/ 71005 h 323850"/>
              <a:gd name="connsiteX59" fmla="*/ 9241 w 338280"/>
              <a:gd name="connsiteY59" fmla="*/ 9204 h 323850"/>
              <a:gd name="connsiteX60" fmla="*/ 32941 w 338280"/>
              <a:gd name="connsiteY60" fmla="*/ 0 h 323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338280" h="323850">
                <a:moveTo>
                  <a:pt x="203672" y="246439"/>
                </a:moveTo>
                <a:cubicBezTo>
                  <a:pt x="206665" y="246439"/>
                  <a:pt x="209657" y="248402"/>
                  <a:pt x="209657" y="252329"/>
                </a:cubicBezTo>
                <a:cubicBezTo>
                  <a:pt x="210988" y="271964"/>
                  <a:pt x="220298" y="295526"/>
                  <a:pt x="238919" y="305998"/>
                </a:cubicBezTo>
                <a:cubicBezTo>
                  <a:pt x="246900" y="308616"/>
                  <a:pt x="240249" y="319088"/>
                  <a:pt x="233599" y="316470"/>
                </a:cubicBezTo>
                <a:cubicBezTo>
                  <a:pt x="210988" y="304689"/>
                  <a:pt x="199017" y="275891"/>
                  <a:pt x="197687" y="252329"/>
                </a:cubicBezTo>
                <a:cubicBezTo>
                  <a:pt x="197687" y="248402"/>
                  <a:pt x="200679" y="246439"/>
                  <a:pt x="203672" y="246439"/>
                </a:cubicBezTo>
                <a:close/>
                <a:moveTo>
                  <a:pt x="251574" y="214312"/>
                </a:moveTo>
                <a:cubicBezTo>
                  <a:pt x="262133" y="214312"/>
                  <a:pt x="274013" y="216951"/>
                  <a:pt x="283252" y="222230"/>
                </a:cubicBezTo>
                <a:cubicBezTo>
                  <a:pt x="307011" y="235428"/>
                  <a:pt x="312291" y="257863"/>
                  <a:pt x="314931" y="275020"/>
                </a:cubicBezTo>
                <a:cubicBezTo>
                  <a:pt x="316251" y="278979"/>
                  <a:pt x="316251" y="282938"/>
                  <a:pt x="316251" y="285578"/>
                </a:cubicBezTo>
                <a:cubicBezTo>
                  <a:pt x="317571" y="297455"/>
                  <a:pt x="318891" y="308013"/>
                  <a:pt x="325490" y="313292"/>
                </a:cubicBezTo>
                <a:cubicBezTo>
                  <a:pt x="328130" y="314612"/>
                  <a:pt x="329450" y="317251"/>
                  <a:pt x="328130" y="319891"/>
                </a:cubicBezTo>
                <a:cubicBezTo>
                  <a:pt x="328130" y="322530"/>
                  <a:pt x="325490" y="323850"/>
                  <a:pt x="322851" y="323850"/>
                </a:cubicBezTo>
                <a:cubicBezTo>
                  <a:pt x="322851" y="323850"/>
                  <a:pt x="321531" y="323850"/>
                  <a:pt x="321531" y="323850"/>
                </a:cubicBezTo>
                <a:cubicBezTo>
                  <a:pt x="309651" y="323850"/>
                  <a:pt x="300411" y="318571"/>
                  <a:pt x="293812" y="310653"/>
                </a:cubicBezTo>
                <a:cubicBezTo>
                  <a:pt x="292492" y="306693"/>
                  <a:pt x="289852" y="304054"/>
                  <a:pt x="288532" y="301415"/>
                </a:cubicBezTo>
                <a:cubicBezTo>
                  <a:pt x="285892" y="296136"/>
                  <a:pt x="281932" y="288217"/>
                  <a:pt x="279292" y="288217"/>
                </a:cubicBezTo>
                <a:cubicBezTo>
                  <a:pt x="277972" y="288217"/>
                  <a:pt x="277972" y="289537"/>
                  <a:pt x="276652" y="289537"/>
                </a:cubicBezTo>
                <a:cubicBezTo>
                  <a:pt x="276652" y="289537"/>
                  <a:pt x="276652" y="290857"/>
                  <a:pt x="276652" y="290857"/>
                </a:cubicBezTo>
                <a:cubicBezTo>
                  <a:pt x="276652" y="293496"/>
                  <a:pt x="277972" y="294816"/>
                  <a:pt x="280612" y="294816"/>
                </a:cubicBezTo>
                <a:cubicBezTo>
                  <a:pt x="283252" y="296136"/>
                  <a:pt x="285892" y="298775"/>
                  <a:pt x="284572" y="301415"/>
                </a:cubicBezTo>
                <a:cubicBezTo>
                  <a:pt x="284572" y="304054"/>
                  <a:pt x="283252" y="306693"/>
                  <a:pt x="279292" y="308013"/>
                </a:cubicBezTo>
                <a:cubicBezTo>
                  <a:pt x="277972" y="308013"/>
                  <a:pt x="275333" y="308013"/>
                  <a:pt x="272693" y="308013"/>
                </a:cubicBezTo>
                <a:cubicBezTo>
                  <a:pt x="246294" y="308013"/>
                  <a:pt x="221214" y="286897"/>
                  <a:pt x="215935" y="259183"/>
                </a:cubicBezTo>
                <a:cubicBezTo>
                  <a:pt x="213295" y="251265"/>
                  <a:pt x="211975" y="236748"/>
                  <a:pt x="218574" y="226190"/>
                </a:cubicBezTo>
                <a:cubicBezTo>
                  <a:pt x="218574" y="226190"/>
                  <a:pt x="218574" y="226190"/>
                  <a:pt x="218574" y="224870"/>
                </a:cubicBezTo>
                <a:cubicBezTo>
                  <a:pt x="219894" y="223550"/>
                  <a:pt x="219894" y="222230"/>
                  <a:pt x="221214" y="222230"/>
                </a:cubicBezTo>
                <a:cubicBezTo>
                  <a:pt x="230454" y="216951"/>
                  <a:pt x="241014" y="214312"/>
                  <a:pt x="251574" y="214312"/>
                </a:cubicBezTo>
                <a:close/>
                <a:moveTo>
                  <a:pt x="248551" y="198166"/>
                </a:moveTo>
                <a:cubicBezTo>
                  <a:pt x="269887" y="196850"/>
                  <a:pt x="292557" y="203430"/>
                  <a:pt x="308559" y="219221"/>
                </a:cubicBezTo>
                <a:cubicBezTo>
                  <a:pt x="316560" y="227117"/>
                  <a:pt x="321894" y="236329"/>
                  <a:pt x="325895" y="246857"/>
                </a:cubicBezTo>
                <a:cubicBezTo>
                  <a:pt x="331229" y="260016"/>
                  <a:pt x="331229" y="274492"/>
                  <a:pt x="337896" y="287651"/>
                </a:cubicBezTo>
                <a:cubicBezTo>
                  <a:pt x="340563" y="294231"/>
                  <a:pt x="328562" y="296863"/>
                  <a:pt x="325895" y="290283"/>
                </a:cubicBezTo>
                <a:cubicBezTo>
                  <a:pt x="316560" y="269228"/>
                  <a:pt x="317894" y="246857"/>
                  <a:pt x="301892" y="229749"/>
                </a:cubicBezTo>
                <a:cubicBezTo>
                  <a:pt x="287223" y="215273"/>
                  <a:pt x="268554" y="210010"/>
                  <a:pt x="248551" y="210010"/>
                </a:cubicBezTo>
                <a:cubicBezTo>
                  <a:pt x="240550" y="210010"/>
                  <a:pt x="240550" y="198166"/>
                  <a:pt x="248551" y="198166"/>
                </a:cubicBezTo>
                <a:close/>
                <a:moveTo>
                  <a:pt x="146094" y="133350"/>
                </a:moveTo>
                <a:cubicBezTo>
                  <a:pt x="139518" y="133350"/>
                  <a:pt x="134187" y="138681"/>
                  <a:pt x="134187" y="145257"/>
                </a:cubicBezTo>
                <a:cubicBezTo>
                  <a:pt x="134187" y="151833"/>
                  <a:pt x="139518" y="157164"/>
                  <a:pt x="146094" y="157164"/>
                </a:cubicBezTo>
                <a:cubicBezTo>
                  <a:pt x="152670" y="157164"/>
                  <a:pt x="158001" y="151833"/>
                  <a:pt x="158001" y="145257"/>
                </a:cubicBezTo>
                <a:cubicBezTo>
                  <a:pt x="158001" y="138681"/>
                  <a:pt x="152670" y="133350"/>
                  <a:pt x="146094" y="133350"/>
                </a:cubicBezTo>
                <a:close/>
                <a:moveTo>
                  <a:pt x="80560" y="50800"/>
                </a:moveTo>
                <a:cubicBezTo>
                  <a:pt x="72601" y="50800"/>
                  <a:pt x="65968" y="53406"/>
                  <a:pt x="60662" y="58619"/>
                </a:cubicBezTo>
                <a:cubicBezTo>
                  <a:pt x="52703" y="65135"/>
                  <a:pt x="50050" y="75560"/>
                  <a:pt x="52703" y="87289"/>
                </a:cubicBezTo>
                <a:cubicBezTo>
                  <a:pt x="55356" y="99018"/>
                  <a:pt x="61989" y="109443"/>
                  <a:pt x="71275" y="118565"/>
                </a:cubicBezTo>
                <a:cubicBezTo>
                  <a:pt x="83213" y="130294"/>
                  <a:pt x="97805" y="138113"/>
                  <a:pt x="111071" y="138113"/>
                </a:cubicBezTo>
                <a:cubicBezTo>
                  <a:pt x="120357" y="138113"/>
                  <a:pt x="126990" y="135507"/>
                  <a:pt x="132296" y="130294"/>
                </a:cubicBezTo>
                <a:cubicBezTo>
                  <a:pt x="146888" y="115959"/>
                  <a:pt x="141582" y="89895"/>
                  <a:pt x="121683" y="69045"/>
                </a:cubicBezTo>
                <a:cubicBezTo>
                  <a:pt x="109744" y="57316"/>
                  <a:pt x="93826" y="50800"/>
                  <a:pt x="80560" y="50800"/>
                </a:cubicBezTo>
                <a:close/>
                <a:moveTo>
                  <a:pt x="32941" y="0"/>
                </a:moveTo>
                <a:cubicBezTo>
                  <a:pt x="63224" y="0"/>
                  <a:pt x="111940" y="27613"/>
                  <a:pt x="154073" y="71005"/>
                </a:cubicBezTo>
                <a:cubicBezTo>
                  <a:pt x="168556" y="84154"/>
                  <a:pt x="181722" y="99932"/>
                  <a:pt x="192256" y="114396"/>
                </a:cubicBezTo>
                <a:cubicBezTo>
                  <a:pt x="221222" y="123601"/>
                  <a:pt x="248872" y="138064"/>
                  <a:pt x="255455" y="144639"/>
                </a:cubicBezTo>
                <a:cubicBezTo>
                  <a:pt x="273888" y="161733"/>
                  <a:pt x="243605" y="195920"/>
                  <a:pt x="219905" y="219588"/>
                </a:cubicBezTo>
                <a:cubicBezTo>
                  <a:pt x="190939" y="247201"/>
                  <a:pt x="172506" y="260350"/>
                  <a:pt x="158023" y="260350"/>
                </a:cubicBezTo>
                <a:cubicBezTo>
                  <a:pt x="152756" y="260350"/>
                  <a:pt x="148806" y="259035"/>
                  <a:pt x="144856" y="255090"/>
                </a:cubicBezTo>
                <a:cubicBezTo>
                  <a:pt x="138273" y="248516"/>
                  <a:pt x="123790" y="220903"/>
                  <a:pt x="114573" y="191975"/>
                </a:cubicBezTo>
                <a:cubicBezTo>
                  <a:pt x="100090" y="181456"/>
                  <a:pt x="84290" y="168307"/>
                  <a:pt x="71124" y="153843"/>
                </a:cubicBezTo>
                <a:cubicBezTo>
                  <a:pt x="43474" y="127545"/>
                  <a:pt x="22408" y="97303"/>
                  <a:pt x="10558" y="71005"/>
                </a:cubicBezTo>
                <a:cubicBezTo>
                  <a:pt x="-2609" y="43392"/>
                  <a:pt x="-3925" y="21038"/>
                  <a:pt x="9241" y="9204"/>
                </a:cubicBezTo>
                <a:cubicBezTo>
                  <a:pt x="14508" y="2630"/>
                  <a:pt x="22408" y="0"/>
                  <a:pt x="32941" y="0"/>
                </a:cubicBezTo>
                <a:close/>
              </a:path>
            </a:pathLst>
          </a:custGeom>
          <a:solidFill>
            <a:srgbClr val="010A13"/>
          </a:solidFill>
          <a:ln w="25400" cap="flat">
            <a:solidFill>
              <a:srgbClr val="000000">
                <a:alpha val="0"/>
              </a:srgbClr>
            </a:solidFill>
            <a:prstDash val="solid"/>
            <a:miter lim="400000"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799" b="0" i="0" u="none" strike="noStrike" kern="1200" cap="none" spc="0" normalizeH="0" baseline="0" noProof="0">
              <a:ln>
                <a:noFill/>
              </a:ln>
              <a:solidFill>
                <a:srgbClr val="CBBC91"/>
              </a:solidFill>
              <a:effectLst/>
              <a:uLnTx/>
              <a:uFillTx/>
              <a:latin typeface="微软雅黑" panose="020F0502020204030204"/>
              <a:ea typeface="微软雅黑"/>
              <a:cs typeface="+mn-ea"/>
              <a:sym typeface="+mn-lt"/>
            </a:endParaRPr>
          </a:p>
        </p:txBody>
      </p:sp>
      <p:grpSp>
        <p:nvGrpSpPr>
          <p:cNvPr id="68" name="组合 67"/>
          <p:cNvGrpSpPr/>
          <p:nvPr/>
        </p:nvGrpSpPr>
        <p:grpSpPr>
          <a:xfrm>
            <a:off x="2312503" y="3244819"/>
            <a:ext cx="2500947" cy="2271397"/>
            <a:chOff x="1851647" y="3689289"/>
            <a:chExt cx="3117842" cy="834405"/>
          </a:xfrm>
        </p:grpSpPr>
        <p:sp>
          <p:nvSpPr>
            <p:cNvPr id="69" name="矩形 68"/>
            <p:cNvSpPr/>
            <p:nvPr/>
          </p:nvSpPr>
          <p:spPr>
            <a:xfrm>
              <a:off x="1851647" y="4050621"/>
              <a:ext cx="3117842" cy="473073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CBBC91"/>
                  </a:solidFill>
                  <a:effectLst/>
                  <a:uLnTx/>
                  <a:uFillTx/>
                  <a:latin typeface="微软雅黑" panose="020F0502020204030204"/>
                  <a:ea typeface="微软雅黑"/>
                  <a:cs typeface="+mn-ea"/>
                  <a:sym typeface="+mn-lt"/>
                </a:rPr>
                <a:t>执行技术研发任务，协助开发数字化课程及工具。</a:t>
              </a:r>
            </a:p>
          </p:txBody>
        </p:sp>
        <p:sp>
          <p:nvSpPr>
            <p:cNvPr id="70" name="文本框 69"/>
            <p:cNvSpPr txBox="1"/>
            <p:nvPr/>
          </p:nvSpPr>
          <p:spPr>
            <a:xfrm>
              <a:off x="2272279" y="3689289"/>
              <a:ext cx="2276585" cy="24617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3200" b="1" dirty="0">
                  <a:solidFill>
                    <a:srgbClr val="CBBC91"/>
                  </a:solidFill>
                  <a:latin typeface="微软雅黑" panose="020F0502020204030204"/>
                  <a:ea typeface="微软雅黑"/>
                  <a:cs typeface="+mn-ea"/>
                  <a:sym typeface="+mn-lt"/>
                </a:rPr>
                <a:t>研发人员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CBBC91"/>
                </a:solidFill>
                <a:effectLst/>
                <a:uLnTx/>
                <a:uFillTx/>
                <a:latin typeface="微软雅黑" panose="020F0502020204030204"/>
                <a:ea typeface="微软雅黑"/>
                <a:cs typeface="+mn-ea"/>
                <a:sym typeface="+mn-lt"/>
              </a:endParaRPr>
            </a:p>
          </p:txBody>
        </p:sp>
      </p:grpSp>
      <p:grpSp>
        <p:nvGrpSpPr>
          <p:cNvPr id="71" name="组合 70"/>
          <p:cNvGrpSpPr/>
          <p:nvPr/>
        </p:nvGrpSpPr>
        <p:grpSpPr>
          <a:xfrm>
            <a:off x="7253681" y="3244820"/>
            <a:ext cx="2646878" cy="1883771"/>
            <a:chOff x="1760688" y="3689288"/>
            <a:chExt cx="3299769" cy="706942"/>
          </a:xfrm>
        </p:grpSpPr>
        <p:sp>
          <p:nvSpPr>
            <p:cNvPr id="72" name="矩形 71"/>
            <p:cNvSpPr/>
            <p:nvPr/>
          </p:nvSpPr>
          <p:spPr>
            <a:xfrm>
              <a:off x="1851647" y="4050622"/>
              <a:ext cx="3117842" cy="345608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CBBC91"/>
                  </a:solidFill>
                  <a:effectLst/>
                  <a:uLnTx/>
                  <a:uFillTx/>
                  <a:latin typeface="微软雅黑" panose="020F0502020204030204"/>
                  <a:ea typeface="微软雅黑"/>
                  <a:cs typeface="+mn-ea"/>
                  <a:sym typeface="+mn-lt"/>
                </a:rPr>
                <a:t>提供教学辅助、客户服务及后勤支持等基础工作。</a:t>
              </a:r>
            </a:p>
          </p:txBody>
        </p:sp>
        <p:sp>
          <p:nvSpPr>
            <p:cNvPr id="73" name="文本框 72"/>
            <p:cNvSpPr txBox="1"/>
            <p:nvPr/>
          </p:nvSpPr>
          <p:spPr>
            <a:xfrm>
              <a:off x="1760688" y="3689288"/>
              <a:ext cx="3299769" cy="251483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CBBC91"/>
                  </a:solidFill>
                  <a:effectLst/>
                  <a:uLnTx/>
                  <a:uFillTx/>
                  <a:latin typeface="微软雅黑" panose="020F0502020204030204"/>
                  <a:ea typeface="微软雅黑"/>
                  <a:cs typeface="+mn-ea"/>
                  <a:sym typeface="+mn-lt"/>
                </a:rPr>
                <a:t>基层服务人员</a:t>
              </a:r>
            </a:p>
          </p:txBody>
        </p:sp>
      </p:grpSp>
      <p:grpSp>
        <p:nvGrpSpPr>
          <p:cNvPr id="80" name="组合 79"/>
          <p:cNvGrpSpPr/>
          <p:nvPr/>
        </p:nvGrpSpPr>
        <p:grpSpPr>
          <a:xfrm>
            <a:off x="461552" y="552767"/>
            <a:ext cx="5758419" cy="630364"/>
            <a:chOff x="194266" y="321621"/>
            <a:chExt cx="5758419" cy="630364"/>
          </a:xfrm>
        </p:grpSpPr>
        <p:grpSp>
          <p:nvGrpSpPr>
            <p:cNvPr id="81" name="组合 80"/>
            <p:cNvGrpSpPr/>
            <p:nvPr/>
          </p:nvGrpSpPr>
          <p:grpSpPr>
            <a:xfrm>
              <a:off x="1016260" y="398715"/>
              <a:ext cx="4936425" cy="553270"/>
              <a:chOff x="1016260" y="286054"/>
              <a:chExt cx="4936425" cy="553270"/>
            </a:xfrm>
          </p:grpSpPr>
          <p:sp>
            <p:nvSpPr>
              <p:cNvPr id="87" name="TextBox 6">
                <a:extLst>
                  <a:ext uri="{FF2B5EF4-FFF2-40B4-BE49-F238E27FC236}">
                    <a16:creationId xmlns:a16="http://schemas.microsoft.com/office/drawing/2014/main" id="{8083E77C-E488-400A-8503-359C6655BD40}"/>
                  </a:ext>
                </a:extLst>
              </p:cNvPr>
              <p:cNvSpPr txBox="1"/>
              <p:nvPr/>
            </p:nvSpPr>
            <p:spPr>
              <a:xfrm>
                <a:off x="2535531" y="439214"/>
                <a:ext cx="341715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121902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BBC91"/>
                    </a:solidFill>
                    <a:effectLst/>
                    <a:uLnTx/>
                    <a:uFillTx/>
                    <a:latin typeface="微软雅黑" panose="020F0502020204030204"/>
                    <a:ea typeface="微软雅黑"/>
                    <a:cs typeface="+mn-ea"/>
                    <a:sym typeface="+mn-lt"/>
                  </a:rPr>
                  <a:t>GRASSROOTS EMPLOYEES</a:t>
                </a:r>
              </a:p>
            </p:txBody>
          </p:sp>
          <p:sp>
            <p:nvSpPr>
              <p:cNvPr id="88" name="TextBox 7">
                <a:extLst>
                  <a:ext uri="{FF2B5EF4-FFF2-40B4-BE49-F238E27FC236}">
                    <a16:creationId xmlns:a16="http://schemas.microsoft.com/office/drawing/2014/main" id="{BAF49D56-8FCD-4804-8411-594F1BC85F38}"/>
                  </a:ext>
                </a:extLst>
              </p:cNvPr>
              <p:cNvSpPr txBox="1"/>
              <p:nvPr/>
            </p:nvSpPr>
            <p:spPr>
              <a:xfrm>
                <a:off x="1016260" y="286054"/>
                <a:ext cx="162095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121902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BBC91"/>
                    </a:solidFill>
                    <a:effectLst/>
                    <a:uLnTx/>
                    <a:uFillTx/>
                    <a:latin typeface="微软雅黑" panose="020F0502020204030204"/>
                    <a:ea typeface="微软雅黑"/>
                    <a:cs typeface="+mn-ea"/>
                    <a:sym typeface="+mn-lt"/>
                  </a:rPr>
                  <a:t>基层员工</a:t>
                </a:r>
              </a:p>
            </p:txBody>
          </p:sp>
        </p:grpSp>
        <p:sp>
          <p:nvSpPr>
            <p:cNvPr id="82" name="矩形 81"/>
            <p:cNvSpPr/>
            <p:nvPr/>
          </p:nvSpPr>
          <p:spPr>
            <a:xfrm>
              <a:off x="194266" y="321621"/>
              <a:ext cx="695382" cy="613162"/>
            </a:xfrm>
            <a:prstGeom prst="rect">
              <a:avLst/>
            </a:prstGeom>
            <a:noFill/>
            <a:ln w="25400">
              <a:solidFill>
                <a:srgbClr val="CBBC91"/>
              </a:solidFill>
            </a:ln>
            <a:effectLst>
              <a:outerShdw blurRad="1016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600" b="0" i="0" u="none" strike="noStrike" kern="1200" cap="none" spc="0" normalizeH="0" baseline="0" noProof="0" dirty="0">
                  <a:ln>
                    <a:noFill/>
                  </a:ln>
                  <a:solidFill>
                    <a:srgbClr val="CBBC91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/>
                  <a:cs typeface="+mn-ea"/>
                  <a:sym typeface="+mn-lt"/>
                </a:rPr>
                <a:t>01</a:t>
              </a:r>
              <a:endPara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CBBC91"/>
                </a:solidFill>
                <a:effectLst/>
                <a:uLnTx/>
                <a:uFillTx/>
                <a:latin typeface="Agency FB" panose="020B0503020202020204" pitchFamily="34" charset="0"/>
                <a:ea typeface="微软雅黑"/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47687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14" grpId="0" animBg="1"/>
      <p:bldP spid="1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组合 79"/>
          <p:cNvGrpSpPr/>
          <p:nvPr/>
        </p:nvGrpSpPr>
        <p:grpSpPr>
          <a:xfrm>
            <a:off x="590427" y="700053"/>
            <a:ext cx="10580821" cy="630364"/>
            <a:chOff x="194266" y="321621"/>
            <a:chExt cx="10580821" cy="630364"/>
          </a:xfrm>
        </p:grpSpPr>
        <p:grpSp>
          <p:nvGrpSpPr>
            <p:cNvPr id="81" name="组合 80"/>
            <p:cNvGrpSpPr/>
            <p:nvPr/>
          </p:nvGrpSpPr>
          <p:grpSpPr>
            <a:xfrm>
              <a:off x="1016260" y="398715"/>
              <a:ext cx="9758827" cy="553270"/>
              <a:chOff x="1016260" y="286054"/>
              <a:chExt cx="9758827" cy="553270"/>
            </a:xfrm>
          </p:grpSpPr>
          <p:sp>
            <p:nvSpPr>
              <p:cNvPr id="87" name="TextBox 6">
                <a:extLst>
                  <a:ext uri="{FF2B5EF4-FFF2-40B4-BE49-F238E27FC236}">
                    <a16:creationId xmlns:a16="http://schemas.microsoft.com/office/drawing/2014/main" id="{8083E77C-E488-400A-8503-359C6655BD40}"/>
                  </a:ext>
                </a:extLst>
              </p:cNvPr>
              <p:cNvSpPr txBox="1"/>
              <p:nvPr/>
            </p:nvSpPr>
            <p:spPr>
              <a:xfrm>
                <a:off x="3563183" y="439214"/>
                <a:ext cx="721190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121902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sz="2000" dirty="0">
                    <a:solidFill>
                      <a:srgbClr val="CBBC91"/>
                    </a:solidFill>
                    <a:latin typeface="微软雅黑" panose="020F0502020204030204"/>
                    <a:ea typeface="微软雅黑"/>
                    <a:cs typeface="+mn-ea"/>
                    <a:sym typeface="+mn-lt"/>
                  </a:rPr>
                  <a:t>ORGANIZATIONAL CHART</a:t>
                </a:r>
                <a:endPara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CBBC91"/>
                  </a:solidFill>
                  <a:effectLst/>
                  <a:uLnTx/>
                  <a:uFillTx/>
                  <a:latin typeface="微软雅黑" panose="020F0502020204030204"/>
                  <a:ea typeface="微软雅黑"/>
                  <a:cs typeface="+mn-ea"/>
                  <a:sym typeface="+mn-lt"/>
                </a:endParaRPr>
              </a:p>
            </p:txBody>
          </p:sp>
          <p:sp>
            <p:nvSpPr>
              <p:cNvPr id="88" name="TextBox 7">
                <a:extLst>
                  <a:ext uri="{FF2B5EF4-FFF2-40B4-BE49-F238E27FC236}">
                    <a16:creationId xmlns:a16="http://schemas.microsoft.com/office/drawing/2014/main" id="{BAF49D56-8FCD-4804-8411-594F1BC85F38}"/>
                  </a:ext>
                </a:extLst>
              </p:cNvPr>
              <p:cNvSpPr txBox="1"/>
              <p:nvPr/>
            </p:nvSpPr>
            <p:spPr>
              <a:xfrm>
                <a:off x="1016260" y="286054"/>
                <a:ext cx="269336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121902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2800" dirty="0">
                    <a:solidFill>
                      <a:srgbClr val="CBBC91"/>
                    </a:solidFill>
                    <a:latin typeface="微软雅黑" panose="020F0502020204030204"/>
                    <a:ea typeface="微软雅黑"/>
                    <a:cs typeface="+mn-ea"/>
                    <a:sym typeface="+mn-lt"/>
                  </a:rPr>
                  <a:t>企业组织结构图</a:t>
                </a:r>
                <a:endPara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CBBC91"/>
                  </a:solidFill>
                  <a:effectLst/>
                  <a:uLnTx/>
                  <a:uFillTx/>
                  <a:latin typeface="微软雅黑" panose="020F0502020204030204"/>
                  <a:ea typeface="微软雅黑"/>
                  <a:cs typeface="+mn-ea"/>
                  <a:sym typeface="+mn-lt"/>
                </a:endParaRPr>
              </a:p>
            </p:txBody>
          </p:sp>
        </p:grpSp>
        <p:sp>
          <p:nvSpPr>
            <p:cNvPr id="82" name="矩形 81"/>
            <p:cNvSpPr/>
            <p:nvPr/>
          </p:nvSpPr>
          <p:spPr>
            <a:xfrm>
              <a:off x="194266" y="321621"/>
              <a:ext cx="695382" cy="613162"/>
            </a:xfrm>
            <a:prstGeom prst="rect">
              <a:avLst/>
            </a:prstGeom>
            <a:noFill/>
            <a:ln w="25400">
              <a:solidFill>
                <a:srgbClr val="CBBC91"/>
              </a:solidFill>
            </a:ln>
            <a:effectLst>
              <a:outerShdw blurRad="1016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600" b="0" i="0" u="none" strike="noStrike" kern="1200" cap="none" spc="0" normalizeH="0" baseline="0" noProof="0" dirty="0">
                  <a:ln>
                    <a:noFill/>
                  </a:ln>
                  <a:solidFill>
                    <a:srgbClr val="CBBC91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/>
                  <a:cs typeface="+mn-ea"/>
                  <a:sym typeface="+mn-lt"/>
                </a:rPr>
                <a:t>01</a:t>
              </a:r>
              <a:endPara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CBBC91"/>
                </a:solidFill>
                <a:effectLst/>
                <a:uLnTx/>
                <a:uFillTx/>
                <a:latin typeface="Agency FB" panose="020B0503020202020204" pitchFamily="34" charset="0"/>
                <a:ea typeface="微软雅黑"/>
                <a:cs typeface="+mn-ea"/>
                <a:sym typeface="+mn-lt"/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5A440D3D-7535-40DC-BC93-9DDE1C2B4C0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828" y="1219953"/>
            <a:ext cx="8322970" cy="4991398"/>
          </a:xfrm>
          <a:prstGeom prst="rect">
            <a:avLst/>
          </a:prstGeom>
        </p:spPr>
      </p:pic>
      <p:pic>
        <p:nvPicPr>
          <p:cNvPr id="5" name="图片占位符 12">
            <a:extLst>
              <a:ext uri="{FF2B5EF4-FFF2-40B4-BE49-F238E27FC236}">
                <a16:creationId xmlns:a16="http://schemas.microsoft.com/office/drawing/2014/main" id="{7B0B486D-2BD0-CB4B-A3A2-44630F4FC75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721873" y="1613593"/>
            <a:ext cx="1546303" cy="1815407"/>
          </a:xfrm>
          <a:prstGeom prst="rect">
            <a:avLst/>
          </a:prstGeom>
          <a:solidFill>
            <a:srgbClr val="FFFFFF">
              <a:lumMod val="95000"/>
            </a:srgbClr>
          </a:solidFill>
          <a:effectLst>
            <a:outerShdw blurRad="254000" dist="63500" dir="2700000" algn="tl" rotWithShape="0">
              <a:prstClr val="black">
                <a:alpha val="30000"/>
              </a:prstClr>
            </a:outerShdw>
          </a:effectLst>
        </p:spPr>
      </p:pic>
      <p:pic>
        <p:nvPicPr>
          <p:cNvPr id="6" name="图片占位符 22">
            <a:extLst>
              <a:ext uri="{FF2B5EF4-FFF2-40B4-BE49-F238E27FC236}">
                <a16:creationId xmlns:a16="http://schemas.microsoft.com/office/drawing/2014/main" id="{9E1CF4FD-AE58-E3B3-1BBE-18B656E792D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446191" y="2276378"/>
            <a:ext cx="1546303" cy="1815407"/>
          </a:xfrm>
          <a:prstGeom prst="rect">
            <a:avLst/>
          </a:prstGeom>
          <a:solidFill>
            <a:srgbClr val="FFFFFF">
              <a:lumMod val="95000"/>
            </a:srgbClr>
          </a:solidFill>
          <a:effectLst>
            <a:outerShdw blurRad="254000" dist="63500" dir="2700000" algn="tl" rotWithShape="0">
              <a:prstClr val="black">
                <a:alpha val="30000"/>
              </a:prstClr>
            </a:outerShdw>
          </a:effectLst>
        </p:spPr>
      </p:pic>
      <p:pic>
        <p:nvPicPr>
          <p:cNvPr id="7" name="图片占位符 28">
            <a:extLst>
              <a:ext uri="{FF2B5EF4-FFF2-40B4-BE49-F238E27FC236}">
                <a16:creationId xmlns:a16="http://schemas.microsoft.com/office/drawing/2014/main" id="{3DCD185C-0CBE-37E0-3792-6CBD4D7E002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721872" y="3646950"/>
            <a:ext cx="1546303" cy="1815407"/>
          </a:xfrm>
          <a:prstGeom prst="rect">
            <a:avLst/>
          </a:prstGeom>
          <a:solidFill>
            <a:srgbClr val="FFFFFF">
              <a:lumMod val="95000"/>
            </a:srgbClr>
          </a:solidFill>
          <a:effectLst>
            <a:outerShdw blurRad="254000" dist="63500" dir="2700000" algn="tl" rotWithShape="0">
              <a:prstClr val="black">
                <a:alpha val="30000"/>
              </a:prstClr>
            </a:outerShdw>
          </a:effectLst>
        </p:spPr>
      </p:pic>
      <p:pic>
        <p:nvPicPr>
          <p:cNvPr id="8" name="图片占位符 25">
            <a:extLst>
              <a:ext uri="{FF2B5EF4-FFF2-40B4-BE49-F238E27FC236}">
                <a16:creationId xmlns:a16="http://schemas.microsoft.com/office/drawing/2014/main" id="{30B757F6-10AD-C80A-6F29-78EDFC4F6B6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446191" y="4303161"/>
            <a:ext cx="1546303" cy="1815407"/>
          </a:xfrm>
          <a:prstGeom prst="rect">
            <a:avLst/>
          </a:prstGeom>
          <a:solidFill>
            <a:srgbClr val="FFFFFF">
              <a:lumMod val="95000"/>
            </a:srgbClr>
          </a:solidFill>
          <a:effectLst>
            <a:outerShdw blurRad="254000" dist="63500" dir="2700000" algn="tl" rotWithShape="0">
              <a:prstClr val="black">
                <a:alpha val="3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73272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69.0762433452759,&quot;left&quot;:328.26614173228353,&quot;top&quot;:269.24461372179286,&quot;width&quot;:591.0500787401573}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69.0762433452759,&quot;left&quot;:328.26614173228353,&quot;top&quot;:269.24461372179286,&quot;width&quot;:591.0500787401573}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5.52085706706873,&quot;left&quot;:332.9661417322835,&quot;top&quot;:32.8,&quot;width&quot;:586.3500787401574}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5.52085706706873,&quot;left&quot;:332.9661417322835,&quot;top&quot;:32.8,&quot;width&quot;:586.3500787401574}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5.52085706706873,&quot;left&quot;:332.9661417322835,&quot;top&quot;:32.8,&quot;width&quot;:586.3500787401574}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5.52085706706873,&quot;left&quot;:332.9661417322835,&quot;top&quot;:32.8,&quot;width&quot;:586.3500787401574}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5.52085706706873,&quot;left&quot;:332.9661417322835,&quot;top&quot;:32.8,&quot;width&quot;:586.3500787401574}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05.52085706706873,&quot;left&quot;:332.9661417322835,&quot;top&quot;:32.8,&quot;width&quot;:586.3500787401574}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36.2,&quot;left&quot;:43.55,&quot;top&quot;:145.6,&quot;width&quot;:881.4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36.2,&quot;left&quot;:43.55,&quot;top&quot;:145.6,&quot;width&quot;:881.4}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36.2,&quot;left&quot;:43.55,&quot;top&quot;:145.6,&quot;width&quot;:881.4}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36.2,&quot;left&quot;:43.55,&quot;top&quot;:145.6,&quot;width&quot;:881.4}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36.2,&quot;left&quot;:43.55,&quot;top&quot;:145.6,&quot;width&quot;:881.4}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36.2,&quot;left&quot;:43.55,&quot;top&quot;:145.6,&quot;width&quot;:881.4}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36.2,&quot;left&quot;:43.55,&quot;top&quot;:145.6,&quot;width&quot;:881.4}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36.2,&quot;left&quot;:43.55,&quot;top&quot;:145.6,&quot;width&quot;:881.4}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36.2,&quot;left&quot;:43.55,&quot;top&quot;:145.6,&quot;width&quot;:881.4}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36.2,&quot;left&quot;:43.55,&quot;top&quot;:145.6,&quot;width&quot;:881.4}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36.2,&quot;left&quot;:43.55,&quot;top&quot;:145.6,&quot;width&quot;:881.4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69.0762433452759,&quot;left&quot;:328.26614173228353,&quot;top&quot;:269.24461372179286,&quot;width&quot;:591.0500787401573}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69.0762433452759,&quot;left&quot;:328.26614173228353,&quot;top&quot;:269.24461372179286,&quot;width&quot;:591.0500787401573}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69.0762433452759,&quot;left&quot;:328.26614173228353,&quot;top&quot;:269.24461372179286,&quot;width&quot;:591.0500787401573}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69.0762433452759,&quot;left&quot;:328.26614173228353,&quot;top&quot;:269.24461372179286,&quot;width&quot;:591.0500787401573}"/>
</p:tagLst>
</file>

<file path=ppt/theme/theme1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0amesznx">
      <a:majorFont>
        <a:latin typeface="微软雅黑" panose="020F0302020204030204"/>
        <a:ea typeface="微软雅黑"/>
        <a:cs typeface=""/>
      </a:majorFont>
      <a:minorFont>
        <a:latin typeface="微软雅黑" panose="020F0502020204030204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FFFFFF"/>
    </a:accent3>
    <a:accent4>
      <a:srgbClr val="000000"/>
    </a:accent4>
    <a:accent5>
      <a:srgbClr val="B2C1DB"/>
    </a:accent5>
    <a:accent6>
      <a:srgbClr val="AE4845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607</TotalTime>
  <Words>2370</Words>
  <Application>Microsoft Office PowerPoint</Application>
  <PresentationFormat>宽屏</PresentationFormat>
  <Paragraphs>270</Paragraphs>
  <Slides>27</Slides>
  <Notes>20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27</vt:i4>
      </vt:variant>
    </vt:vector>
  </HeadingPairs>
  <TitlesOfParts>
    <vt:vector size="41" baseType="lpstr">
      <vt:lpstr>Inter</vt:lpstr>
      <vt:lpstr>方正舒体</vt:lpstr>
      <vt:lpstr>方正细谭黑简体</vt:lpstr>
      <vt:lpstr>华文楷体</vt:lpstr>
      <vt:lpstr>华文新魏</vt:lpstr>
      <vt:lpstr>楷体</vt:lpstr>
      <vt:lpstr>Agency FB</vt:lpstr>
      <vt:lpstr>Arial</vt:lpstr>
      <vt:lpstr>Calibri</vt:lpstr>
      <vt:lpstr>Wingdings</vt:lpstr>
      <vt:lpstr>等线</vt:lpstr>
      <vt:lpstr>微软雅黑</vt:lpstr>
      <vt:lpstr>第一PPT，www.1ppt.com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>第一PPT</Manager>
  <Company>第一PPT，www.1ppt.com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商业计划书</dc:title>
  <dc:creator>第一PPT</dc:creator>
  <cp:keywords>www.1ppt.com</cp:keywords>
  <dc:description>www.1ppt.com</dc:description>
  <cp:lastModifiedBy>智琪 李</cp:lastModifiedBy>
  <cp:revision>118</cp:revision>
  <dcterms:created xsi:type="dcterms:W3CDTF">2020-06-09T08:26:45Z</dcterms:created>
  <dcterms:modified xsi:type="dcterms:W3CDTF">2025-06-11T03:39:20Z</dcterms:modified>
</cp:coreProperties>
</file>